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3" r:id="rId6"/>
  </p:sldMasterIdLst>
  <p:notesMasterIdLst>
    <p:notesMasterId r:id="rId21"/>
  </p:notesMasterIdLst>
  <p:handoutMasterIdLst>
    <p:handoutMasterId r:id="rId22"/>
  </p:handoutMasterIdLst>
  <p:sldIdLst>
    <p:sldId id="334" r:id="rId7"/>
    <p:sldId id="312" r:id="rId8"/>
    <p:sldId id="311" r:id="rId9"/>
    <p:sldId id="313" r:id="rId10"/>
    <p:sldId id="314" r:id="rId11"/>
    <p:sldId id="316" r:id="rId12"/>
    <p:sldId id="317" r:id="rId13"/>
    <p:sldId id="330" r:id="rId14"/>
    <p:sldId id="318" r:id="rId15"/>
    <p:sldId id="319" r:id="rId16"/>
    <p:sldId id="320" r:id="rId17"/>
    <p:sldId id="321" r:id="rId18"/>
    <p:sldId id="322" r:id="rId19"/>
    <p:sldId id="335" r:id="rId20"/>
  </p:sldIdLst>
  <p:sldSz cx="9144000" cy="6858000" type="screen4x3"/>
  <p:notesSz cx="6662738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ltenw" initials="W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B8D"/>
    <a:srgbClr val="E2007A"/>
    <a:srgbClr val="FF0066"/>
    <a:srgbClr val="A8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7" autoAdjust="0"/>
  </p:normalViewPr>
  <p:slideViewPr>
    <p:cSldViewPr showGuides="1">
      <p:cViewPr varScale="1">
        <p:scale>
          <a:sx n="116" d="100"/>
          <a:sy n="116" d="100"/>
        </p:scale>
        <p:origin x="-1500" y="-114"/>
      </p:cViewPr>
      <p:guideLst>
        <p:guide orient="horz" pos="845"/>
        <p:guide orient="horz" pos="595"/>
        <p:guide orient="horz" pos="3838"/>
        <p:guide orient="horz" pos="1207"/>
        <p:guide pos="295"/>
        <p:guide pos="5465"/>
      </p:guideLst>
    </p:cSldViewPr>
  </p:slideViewPr>
  <p:outlineViewPr>
    <p:cViewPr>
      <p:scale>
        <a:sx n="33" d="100"/>
        <a:sy n="33" d="100"/>
      </p:scale>
      <p:origin x="0" y="4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910" y="-84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BCD98D-7C51-4595-9463-4CCEC2CC7F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207418" y="267358"/>
            <a:ext cx="2118607" cy="44559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14" tIns="50357" rIns="100714" bIns="503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523" y="267358"/>
            <a:ext cx="4000325" cy="445593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14" tIns="50357" rIns="100714" bIns="503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16" descr="HD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379" y="405644"/>
            <a:ext cx="1381117" cy="1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77117" y="341111"/>
            <a:ext cx="3887095" cy="354939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67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3864" y="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46CB03B-1712-452D-A811-9D03CA56AED7}" type="datetimeFigureOut">
              <a:rPr lang="de-DE"/>
              <a:pPr>
                <a:defRPr/>
              </a:pPr>
              <a:t>18.11.2013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4" tIns="47637" rIns="95274" bIns="47637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5977" y="4704850"/>
            <a:ext cx="5330786" cy="4457470"/>
          </a:xfrm>
          <a:prstGeom prst="rect">
            <a:avLst/>
          </a:prstGeom>
        </p:spPr>
        <p:txBody>
          <a:bodyPr vert="horz" lIns="95274" tIns="47637" rIns="95274" bIns="47637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970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FEE7B64-5120-46C6-A268-E574ABFA78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82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en-US" sz="1000" dirty="0" smtClean="0"/>
              <a:t>So </a:t>
            </a:r>
            <a:r>
              <a:rPr lang="de-DE" altLang="en-US" sz="1000" dirty="0" err="1" smtClean="0"/>
              <a:t>we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modified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and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enhance</a:t>
            </a:r>
            <a:r>
              <a:rPr lang="de-DE" altLang="en-US" sz="1000" dirty="0" smtClean="0"/>
              <a:t> Prinect </a:t>
            </a:r>
            <a:r>
              <a:rPr lang="de-DE" altLang="en-US" sz="1000" dirty="0" err="1" smtClean="0"/>
              <a:t>since</a:t>
            </a:r>
            <a:r>
              <a:rPr lang="de-DE" altLang="en-US" sz="1000" dirty="0" smtClean="0"/>
              <a:t> 2008 </a:t>
            </a:r>
            <a:r>
              <a:rPr lang="de-DE" altLang="en-US" sz="1000" dirty="0" err="1" smtClean="0"/>
              <a:t>to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fulfill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as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well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the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requirement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for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folding</a:t>
            </a:r>
            <a:r>
              <a:rPr lang="de-DE" altLang="en-US" sz="1000" baseline="0" dirty="0" smtClean="0"/>
              <a:t> box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label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production</a:t>
            </a:r>
            <a:r>
              <a:rPr lang="de-DE" altLang="en-US" sz="1000" baseline="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000" dirty="0" smtClean="0"/>
              <a:t>The </a:t>
            </a:r>
            <a:r>
              <a:rPr lang="de-DE" altLang="en-US" sz="1000" dirty="0" err="1" smtClean="0"/>
              <a:t>advantages</a:t>
            </a:r>
            <a:r>
              <a:rPr lang="de-DE" altLang="en-US" sz="1000" dirty="0" smtClean="0"/>
              <a:t> </a:t>
            </a:r>
            <a:r>
              <a:rPr lang="de-DE" altLang="en-US" sz="1000" dirty="0"/>
              <a:t>of </a:t>
            </a:r>
            <a:r>
              <a:rPr lang="de-DE" altLang="en-US" sz="1000" dirty="0" smtClean="0"/>
              <a:t>Prinect </a:t>
            </a:r>
            <a:r>
              <a:rPr lang="de-DE" altLang="en-US" sz="1000" dirty="0" err="1"/>
              <a:t>integration</a:t>
            </a:r>
            <a:r>
              <a:rPr lang="de-DE" altLang="en-US" sz="1000" dirty="0"/>
              <a:t> </a:t>
            </a:r>
            <a:r>
              <a:rPr lang="de-DE" altLang="en-US" sz="1000" dirty="0" err="1" smtClean="0"/>
              <a:t>are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more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or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less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the</a:t>
            </a:r>
            <a:r>
              <a:rPr lang="de-DE" altLang="en-US" sz="1000" dirty="0" smtClean="0"/>
              <a:t> same </a:t>
            </a:r>
            <a:r>
              <a:rPr lang="de-DE" altLang="en-US" sz="1000" dirty="0" err="1" smtClean="0"/>
              <a:t>like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for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commercial</a:t>
            </a:r>
            <a:r>
              <a:rPr lang="de-DE" altLang="en-US" sz="1000" dirty="0" smtClean="0"/>
              <a:t>, but in </a:t>
            </a:r>
            <a:r>
              <a:rPr lang="de-DE" altLang="en-US" sz="1000" dirty="0" err="1" smtClean="0"/>
              <a:t>packaging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production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even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more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important</a:t>
            </a:r>
            <a:r>
              <a:rPr lang="de-DE" altLang="en-US" sz="1000" dirty="0" smtClean="0"/>
              <a:t>. H</a:t>
            </a:r>
            <a:r>
              <a:rPr lang="de-DE" altLang="en-US" sz="1000" baseline="0" dirty="0" smtClean="0"/>
              <a:t>igh </a:t>
            </a:r>
            <a:r>
              <a:rPr lang="de-DE" altLang="en-US" sz="1000" baseline="0" dirty="0" err="1" smtClean="0"/>
              <a:t>production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volume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with</a:t>
            </a:r>
            <a:r>
              <a:rPr lang="de-DE" altLang="en-US" sz="1000" baseline="0" dirty="0" smtClean="0"/>
              <a:t> a </a:t>
            </a:r>
            <a:r>
              <a:rPr lang="de-DE" altLang="en-US" sz="1000" baseline="0" dirty="0" err="1" smtClean="0"/>
              <a:t>lot</a:t>
            </a:r>
            <a:r>
              <a:rPr lang="de-DE" altLang="en-US" sz="1000" baseline="0" dirty="0" smtClean="0"/>
              <a:t> of </a:t>
            </a:r>
            <a:r>
              <a:rPr lang="de-DE" altLang="en-US" sz="1000" baseline="0" dirty="0" err="1" smtClean="0"/>
              <a:t>repeat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jobs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legal </a:t>
            </a:r>
            <a:r>
              <a:rPr lang="de-DE" altLang="en-US" sz="1000" baseline="0" dirty="0" err="1" smtClean="0"/>
              <a:t>specifications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for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food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pharmaceutical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packaging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require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industrialized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production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control</a:t>
            </a:r>
            <a:r>
              <a:rPr lang="de-DE" altLang="en-US" sz="1000" baseline="0" dirty="0" smtClean="0"/>
              <a:t>.</a:t>
            </a:r>
            <a:endParaRPr lang="de-DE" altLang="en-US" sz="1000" dirty="0"/>
          </a:p>
          <a:p>
            <a:pPr eaLnBrk="1" hangingPunct="1">
              <a:lnSpc>
                <a:spcPct val="90000"/>
              </a:lnSpc>
            </a:pPr>
            <a:endParaRPr lang="de-DE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000" i="1" dirty="0">
                <a:solidFill>
                  <a:srgbClr val="FF0000"/>
                </a:solidFill>
              </a:rPr>
              <a:t> </a:t>
            </a:r>
            <a:endParaRPr lang="de-DE" altLang="en-US" sz="1000" dirty="0"/>
          </a:p>
          <a:p>
            <a:pPr eaLnBrk="1" hangingPunct="1">
              <a:lnSpc>
                <a:spcPct val="90000"/>
              </a:lnSpc>
            </a:pPr>
            <a:endParaRPr lang="en-US" altLang="en-US" sz="1000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90A62-C784-41F9-9AF1-FD1F1D93FDE1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de-DE" dirty="0" smtClean="0"/>
              <a:t>After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printing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r>
              <a:rPr lang="de-DE" dirty="0" smtClean="0"/>
              <a:t>I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all </a:t>
            </a:r>
            <a:r>
              <a:rPr lang="de-DE" dirty="0" err="1" smtClean="0"/>
              <a:t>know</a:t>
            </a:r>
            <a:r>
              <a:rPr lang="de-DE" dirty="0" smtClean="0"/>
              <a:t> Pressroom Manager. </a:t>
            </a:r>
            <a:r>
              <a:rPr lang="de-DE" dirty="0" err="1" smtClean="0"/>
              <a:t>It´s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in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repeat</a:t>
            </a:r>
            <a:r>
              <a:rPr lang="de-DE" dirty="0" smtClean="0"/>
              <a:t> </a:t>
            </a:r>
            <a:r>
              <a:rPr lang="de-DE" dirty="0" err="1" smtClean="0"/>
              <a:t>jobs</a:t>
            </a:r>
            <a:r>
              <a:rPr lang="de-DE" dirty="0" smtClean="0"/>
              <a:t>. Prinect</a:t>
            </a:r>
            <a:r>
              <a:rPr lang="de-DE" baseline="0" dirty="0" smtClean="0"/>
              <a:t> Manager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</a:t>
            </a:r>
            <a:r>
              <a:rPr lang="de-DE" baseline="0" dirty="0" smtClean="0"/>
              <a:t> time by </a:t>
            </a:r>
            <a:r>
              <a:rPr lang="de-DE" baseline="0" dirty="0" err="1" smtClean="0"/>
              <a:t>providing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info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previous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job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ensures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Analyze</a:t>
            </a:r>
            <a:r>
              <a:rPr lang="de-DE" baseline="0" dirty="0" smtClean="0"/>
              <a:t> Point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check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profitability</a:t>
            </a:r>
            <a:r>
              <a:rPr lang="de-DE" dirty="0" smtClean="0"/>
              <a:t>.</a:t>
            </a: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50729-7FC9-40DF-A016-73741D0D5BFB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ensure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highest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quality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, different </a:t>
            </a:r>
            <a:r>
              <a:rPr lang="de-DE" altLang="en-US" dirty="0" err="1" smtClean="0"/>
              <a:t>measuring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inline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offline </a:t>
            </a:r>
            <a:r>
              <a:rPr lang="de-DE" altLang="en-US" dirty="0" err="1" smtClean="0"/>
              <a:t>measurements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directly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color</a:t>
            </a:r>
            <a:r>
              <a:rPr lang="de-DE" altLang="en-US" dirty="0" smtClean="0"/>
              <a:t>.</a:t>
            </a:r>
          </a:p>
          <a:p>
            <a:pPr eaLnBrk="1" hangingPunct="1"/>
            <a:r>
              <a:rPr lang="de-DE" altLang="en-US" dirty="0" smtClean="0"/>
              <a:t>100%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by </a:t>
            </a:r>
            <a:r>
              <a:rPr lang="de-DE" altLang="en-US" dirty="0" err="1" smtClean="0"/>
              <a:t>scanning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each</a:t>
            </a:r>
            <a:r>
              <a:rPr lang="de-DE" altLang="en-US" dirty="0" smtClean="0"/>
              <a:t> separate </a:t>
            </a:r>
            <a:r>
              <a:rPr lang="de-DE" altLang="en-US" dirty="0" err="1" smtClean="0"/>
              <a:t>sheet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comparison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„ok-sheet“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released</a:t>
            </a:r>
            <a:r>
              <a:rPr lang="de-DE" altLang="en-US" dirty="0" smtClean="0"/>
              <a:t> PDF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helpful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especially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pharmaceutical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luxary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packages</a:t>
            </a:r>
            <a:r>
              <a:rPr lang="de-DE" altLang="en-US" dirty="0" smtClean="0"/>
              <a:t>.</a:t>
            </a:r>
          </a:p>
          <a:p>
            <a:pPr eaLnBrk="1" hangingPunct="1"/>
            <a:r>
              <a:rPr lang="de-DE" altLang="en-US" dirty="0" smtClean="0"/>
              <a:t>The </a:t>
            </a:r>
            <a:r>
              <a:rPr lang="de-DE" altLang="en-US" dirty="0" err="1" smtClean="0"/>
              <a:t>results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forwarded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quality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reports</a:t>
            </a:r>
            <a:r>
              <a:rPr lang="de-DE" altLang="en-US" dirty="0" smtClean="0"/>
              <a:t>. All </a:t>
            </a:r>
            <a:r>
              <a:rPr lang="de-DE" altLang="en-US" dirty="0" err="1" smtClean="0"/>
              <a:t>machine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setups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saved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together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job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directly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available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repeat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orders</a:t>
            </a:r>
            <a:r>
              <a:rPr lang="de-DE" altLang="en-US" dirty="0" smtClean="0"/>
              <a:t>.  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8D9FC-04D9-4578-BD76-AFB510CEE3F6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As in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, all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finishing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receive</a:t>
            </a:r>
            <a:r>
              <a:rPr lang="de-DE" altLang="en-US" dirty="0" smtClean="0"/>
              <a:t> all </a:t>
            </a:r>
            <a:r>
              <a:rPr lang="de-DE" altLang="en-US" dirty="0" err="1" smtClean="0"/>
              <a:t>job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make-ready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information</a:t>
            </a:r>
            <a:r>
              <a:rPr lang="de-DE" altLang="en-US" dirty="0" smtClean="0"/>
              <a:t>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Dymatrix die </a:t>
            </a:r>
            <a:r>
              <a:rPr lang="de-DE" altLang="en-US" dirty="0" err="1" smtClean="0"/>
              <a:t>cutter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feeder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automatically</a:t>
            </a:r>
            <a:r>
              <a:rPr lang="de-DE" altLang="en-US" dirty="0" smtClean="0"/>
              <a:t>. </a:t>
            </a:r>
            <a:r>
              <a:rPr lang="de-DE" altLang="en-US" dirty="0" err="1" smtClean="0"/>
              <a:t>Besides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corresponding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number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provided</a:t>
            </a:r>
            <a:r>
              <a:rPr lang="de-DE" altLang="en-US" dirty="0" smtClean="0"/>
              <a:t>. </a:t>
            </a:r>
            <a:r>
              <a:rPr lang="de-DE" altLang="en-US" dirty="0" err="1" smtClean="0"/>
              <a:t>Waste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numbers</a:t>
            </a:r>
            <a:r>
              <a:rPr lang="de-DE" altLang="en-US" dirty="0" smtClean="0"/>
              <a:t> on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sheet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help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during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Diana </a:t>
            </a:r>
            <a:r>
              <a:rPr lang="de-DE" altLang="en-US" dirty="0" err="1" smtClean="0"/>
              <a:t>folder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gluer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receives</a:t>
            </a:r>
            <a:r>
              <a:rPr lang="de-DE" altLang="en-US" dirty="0" smtClean="0"/>
              <a:t> box type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dimensions</a:t>
            </a:r>
            <a:r>
              <a:rPr lang="de-DE" altLang="en-US" dirty="0" smtClean="0"/>
              <a:t>, so </a:t>
            </a:r>
            <a:r>
              <a:rPr lang="de-DE" altLang="en-US" dirty="0" err="1" smtClean="0"/>
              <a:t>that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Autoset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modules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accordingly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reduces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only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slightly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reconstruction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modules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takes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most</a:t>
            </a:r>
            <a:r>
              <a:rPr lang="de-DE" altLang="en-US" dirty="0" smtClean="0"/>
              <a:t> time, but </a:t>
            </a:r>
            <a:r>
              <a:rPr lang="de-DE" altLang="en-US" dirty="0" err="1" smtClean="0"/>
              <a:t>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increases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accuracy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But </a:t>
            </a:r>
            <a:r>
              <a:rPr lang="de-DE" altLang="en-US" dirty="0" err="1" smtClean="0"/>
              <a:t>much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important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finishing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production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transparency</a:t>
            </a:r>
            <a:r>
              <a:rPr lang="de-DE" altLang="en-US" dirty="0" smtClean="0"/>
              <a:t>. The </a:t>
            </a:r>
            <a:r>
              <a:rPr lang="de-DE" altLang="en-US" dirty="0" err="1" smtClean="0"/>
              <a:t>feedback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analysis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re-calculation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numerous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reports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highly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appreciated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production</a:t>
            </a:r>
            <a:r>
              <a:rPr lang="de-DE" altLang="en-US" dirty="0" smtClean="0"/>
              <a:t> was </a:t>
            </a:r>
            <a:r>
              <a:rPr lang="de-DE" altLang="en-US" dirty="0" err="1" smtClean="0"/>
              <a:t>cost-effective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All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which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online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have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no</a:t>
            </a:r>
            <a:r>
              <a:rPr lang="de-DE" altLang="en-US" dirty="0" smtClean="0"/>
              <a:t> electronic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providers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workflow</a:t>
            </a:r>
            <a:r>
              <a:rPr lang="de-DE" altLang="en-US" dirty="0" smtClean="0"/>
              <a:t> via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terminals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means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operator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transfers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between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terminal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in Prinect.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C4494-2CEF-4B96-8889-83236DAB1064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Well</a:t>
            </a:r>
            <a:r>
              <a:rPr lang="de-DE" dirty="0" smtClean="0"/>
              <a:t>, I </a:t>
            </a:r>
            <a:r>
              <a:rPr lang="de-DE" dirty="0" err="1" smtClean="0"/>
              <a:t>hope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gave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impression</a:t>
            </a:r>
            <a:r>
              <a:rPr lang="de-DE" dirty="0" smtClean="0"/>
              <a:t> on </a:t>
            </a:r>
            <a:r>
              <a:rPr lang="de-DE" dirty="0" err="1" smtClean="0"/>
              <a:t>how</a:t>
            </a:r>
            <a:r>
              <a:rPr lang="de-DE" dirty="0" smtClean="0"/>
              <a:t> Prinect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extend</a:t>
            </a:r>
            <a:r>
              <a:rPr lang="de-DE" dirty="0" smtClean="0"/>
              <a:t> your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in </a:t>
            </a:r>
            <a:r>
              <a:rPr lang="de-DE" dirty="0" err="1" smtClean="0"/>
              <a:t>direction</a:t>
            </a:r>
            <a:r>
              <a:rPr lang="de-DE" dirty="0" smtClean="0"/>
              <a:t> of </a:t>
            </a:r>
            <a:r>
              <a:rPr lang="de-DE" dirty="0" err="1" smtClean="0"/>
              <a:t>folding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r>
              <a:rPr lang="de-DE" dirty="0" smtClean="0"/>
              <a:t>. Sebastian will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a live </a:t>
            </a:r>
            <a:r>
              <a:rPr lang="de-DE" dirty="0" err="1" smtClean="0"/>
              <a:t>example</a:t>
            </a:r>
            <a:r>
              <a:rPr lang="de-DE" dirty="0" smtClean="0"/>
              <a:t>.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,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open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your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35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This model of a completely integrated print shop is familiar to you.</a:t>
            </a:r>
          </a:p>
          <a:p>
            <a:pPr eaLnBrk="1" hangingPunct="1"/>
            <a:r>
              <a:rPr lang="en-US" altLang="en-US" dirty="0" smtClean="0"/>
              <a:t>Like for commercial all areas are connected via Prinect in one combined system and work on same data. (</a:t>
            </a:r>
            <a:r>
              <a:rPr lang="en-US" altLang="en-US" i="1" dirty="0" smtClean="0"/>
              <a:t>Show red lines to central server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Especially for packaging we have added the structural</a:t>
            </a:r>
            <a:r>
              <a:rPr lang="en-US" altLang="en-US" baseline="0" dirty="0" smtClean="0"/>
              <a:t> design – symbolized by the cutting table. And of course in finishing we have die cutters and folder-gluers.</a:t>
            </a:r>
          </a:p>
          <a:p>
            <a:pPr eaLnBrk="1" hangingPunct="1"/>
            <a:r>
              <a:rPr lang="de-DE" altLang="en-US" baseline="0" dirty="0" err="1" smtClean="0"/>
              <a:t>Dedicated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packaging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terminology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administration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structure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implemented</a:t>
            </a:r>
            <a:r>
              <a:rPr lang="de-DE" altLang="en-US" baseline="0" dirty="0" smtClean="0"/>
              <a:t>. </a:t>
            </a:r>
            <a:endParaRPr lang="en-US" altLang="en-US" dirty="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D425A-BA9D-4697-B856-A8D01F33E1EE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of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</a:t>
            </a:r>
            <a:r>
              <a:rPr lang="de-DE" dirty="0" err="1" smtClean="0"/>
              <a:t>ith</a:t>
            </a:r>
            <a:r>
              <a:rPr lang="de-DE" dirty="0" smtClean="0"/>
              <a:t> Prinect Package Designer a CAD – Computer </a:t>
            </a:r>
            <a:r>
              <a:rPr lang="de-DE" dirty="0" err="1" smtClean="0"/>
              <a:t>Aided</a:t>
            </a:r>
            <a:r>
              <a:rPr lang="de-DE" dirty="0" smtClean="0"/>
              <a:t> Design – Software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Prinect Workflow. </a:t>
            </a:r>
            <a:r>
              <a:rPr lang="de-DE" dirty="0" err="1" smtClean="0"/>
              <a:t>Parametric</a:t>
            </a:r>
            <a:r>
              <a:rPr lang="de-DE" dirty="0" smtClean="0"/>
              <a:t> design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structural</a:t>
            </a:r>
            <a:r>
              <a:rPr lang="de-DE" dirty="0" smtClean="0"/>
              <a:t> design. Libraries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1500  </a:t>
            </a:r>
            <a:r>
              <a:rPr lang="de-DE" dirty="0" err="1" smtClean="0"/>
              <a:t>ready-to-use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, </a:t>
            </a:r>
            <a:r>
              <a:rPr lang="de-DE" dirty="0" err="1" smtClean="0"/>
              <a:t>tablets</a:t>
            </a:r>
            <a:r>
              <a:rPr lang="de-DE" dirty="0" smtClean="0"/>
              <a:t>, </a:t>
            </a:r>
            <a:r>
              <a:rPr lang="de-DE" dirty="0" err="1" smtClean="0"/>
              <a:t>displays</a:t>
            </a:r>
            <a:r>
              <a:rPr lang="de-DE" dirty="0" smtClean="0"/>
              <a:t> etc. </a:t>
            </a:r>
            <a:r>
              <a:rPr lang="de-DE" dirty="0" err="1" smtClean="0"/>
              <a:t>including</a:t>
            </a:r>
            <a:r>
              <a:rPr lang="de-DE" dirty="0" smtClean="0"/>
              <a:t> all ECMA- und FEFCO-Standards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individual </a:t>
            </a:r>
            <a:r>
              <a:rPr lang="de-DE" dirty="0" err="1" smtClean="0"/>
              <a:t>dimensions</a:t>
            </a:r>
            <a:r>
              <a:rPr lang="de-DE" dirty="0" smtClean="0"/>
              <a:t>. </a:t>
            </a:r>
            <a:r>
              <a:rPr lang="de-DE" dirty="0" err="1" smtClean="0"/>
              <a:t>Parametric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drastically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design </a:t>
            </a:r>
            <a:r>
              <a:rPr lang="de-DE" dirty="0" err="1" smtClean="0"/>
              <a:t>absolutely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The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in 3 D </a:t>
            </a:r>
            <a:r>
              <a:rPr lang="de-DE" dirty="0" err="1" smtClean="0"/>
              <a:t>view</a:t>
            </a:r>
            <a:r>
              <a:rPr lang="de-DE" dirty="0" smtClean="0"/>
              <a:t>. This </a:t>
            </a:r>
            <a:r>
              <a:rPr lang="de-DE" dirty="0" err="1" smtClean="0"/>
              <a:t>interactive</a:t>
            </a:r>
            <a:r>
              <a:rPr lang="de-DE" dirty="0" smtClean="0"/>
              <a:t> PDF </a:t>
            </a:r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softproof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customer</a:t>
            </a:r>
            <a:r>
              <a:rPr lang="de-DE" dirty="0" smtClean="0"/>
              <a:t>. </a:t>
            </a:r>
            <a:r>
              <a:rPr lang="de-DE" dirty="0" err="1" smtClean="0"/>
              <a:t>Since</a:t>
            </a:r>
            <a:r>
              <a:rPr lang="de-DE" dirty="0" smtClean="0"/>
              <a:t> Prinect</a:t>
            </a:r>
            <a:r>
              <a:rPr lang="de-DE" baseline="0" dirty="0" smtClean="0"/>
              <a:t> 2013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3D </a:t>
            </a:r>
            <a:r>
              <a:rPr lang="de-DE" baseline="0" dirty="0" err="1" smtClean="0"/>
              <a:t>simulates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refinement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embossing</a:t>
            </a:r>
            <a:r>
              <a:rPr lang="de-DE" baseline="0" dirty="0" smtClean="0"/>
              <a:t>, metallic </a:t>
            </a:r>
            <a:r>
              <a:rPr lang="de-DE" baseline="0" dirty="0" err="1" smtClean="0"/>
              <a:t>foils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so on. </a:t>
            </a:r>
            <a:r>
              <a:rPr lang="de-DE" dirty="0" smtClean="0"/>
              <a:t>This </a:t>
            </a:r>
            <a:r>
              <a:rPr lang="de-DE" dirty="0" err="1" smtClean="0"/>
              <a:t>saves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speeds-up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err="1" smtClean="0"/>
              <a:t>Graphic</a:t>
            </a:r>
            <a:r>
              <a:rPr lang="de-DE" dirty="0" smtClean="0"/>
              <a:t> design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Heidelberg </a:t>
            </a:r>
            <a:r>
              <a:rPr lang="de-DE" dirty="0" err="1" smtClean="0"/>
              <a:t>and</a:t>
            </a:r>
            <a:r>
              <a:rPr lang="de-DE" dirty="0" smtClean="0"/>
              <a:t> also not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r>
              <a:rPr lang="de-DE" dirty="0" smtClean="0"/>
              <a:t>. But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graphic</a:t>
            </a:r>
            <a:r>
              <a:rPr lang="de-DE" dirty="0" smtClean="0"/>
              <a:t> design </a:t>
            </a:r>
            <a:r>
              <a:rPr lang="de-DE" dirty="0" err="1" smtClean="0"/>
              <a:t>fits</a:t>
            </a:r>
            <a:r>
              <a:rPr lang="de-DE" dirty="0" smtClean="0"/>
              <a:t> optimal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printing</a:t>
            </a:r>
            <a:r>
              <a:rPr lang="de-DE" dirty="0" smtClean="0"/>
              <a:t> in </a:t>
            </a:r>
            <a:r>
              <a:rPr lang="de-DE" dirty="0" err="1" smtClean="0"/>
              <a:t>prepress</a:t>
            </a:r>
            <a:r>
              <a:rPr lang="de-DE" dirty="0" smtClean="0"/>
              <a:t>. So </a:t>
            </a:r>
            <a:r>
              <a:rPr lang="de-DE" dirty="0" err="1" smtClean="0"/>
              <a:t>we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export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 all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PDF, EPS oder Adobe Illustrator  but </a:t>
            </a:r>
            <a:r>
              <a:rPr lang="de-DE" dirty="0" err="1" smtClean="0"/>
              <a:t>we</a:t>
            </a:r>
            <a:r>
              <a:rPr lang="de-DE" dirty="0" smtClean="0"/>
              <a:t> also </a:t>
            </a:r>
            <a:r>
              <a:rPr lang="de-DE" dirty="0" err="1" smtClean="0"/>
              <a:t>offer</a:t>
            </a:r>
            <a:r>
              <a:rPr lang="de-DE" dirty="0" smtClean="0"/>
              <a:t> an Illustrator-Plug-In.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3D </a:t>
            </a:r>
            <a:r>
              <a:rPr lang="de-DE" dirty="0" err="1" smtClean="0"/>
              <a:t>data</a:t>
            </a:r>
            <a:r>
              <a:rPr lang="de-DE" dirty="0" smtClean="0"/>
              <a:t>. As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an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– also,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lie</a:t>
            </a:r>
            <a:r>
              <a:rPr lang="de-DE" dirty="0" smtClean="0"/>
              <a:t> not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flat </a:t>
            </a:r>
            <a:r>
              <a:rPr lang="de-DE" dirty="0" err="1" smtClean="0"/>
              <a:t>draft</a:t>
            </a:r>
            <a:r>
              <a:rPr lang="de-DE" dirty="0" smtClean="0"/>
              <a:t>. 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in </a:t>
            </a:r>
            <a:r>
              <a:rPr lang="de-DE" dirty="0" err="1" smtClean="0"/>
              <a:t>Prinect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Designer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: </a:t>
            </a:r>
            <a:r>
              <a:rPr lang="de-DE" dirty="0" err="1" smtClean="0"/>
              <a:t>sheet</a:t>
            </a:r>
            <a:r>
              <a:rPr lang="de-DE" dirty="0" smtClean="0"/>
              <a:t> </a:t>
            </a:r>
            <a:r>
              <a:rPr lang="de-DE" dirty="0" err="1" smtClean="0"/>
              <a:t>layouts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. </a:t>
            </a:r>
            <a:r>
              <a:rPr lang="de-DE" dirty="0" err="1" smtClean="0"/>
              <a:t>Herebye</a:t>
            </a:r>
            <a:r>
              <a:rPr lang="de-DE" dirty="0" smtClean="0"/>
              <a:t> different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. </a:t>
            </a:r>
            <a:r>
              <a:rPr lang="de-DE" dirty="0" err="1" smtClean="0"/>
              <a:t>And</a:t>
            </a:r>
            <a:r>
              <a:rPr lang="de-DE" dirty="0" smtClean="0"/>
              <a:t> of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of die </a:t>
            </a:r>
            <a:r>
              <a:rPr lang="de-DE" dirty="0" err="1" smtClean="0"/>
              <a:t>cutting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.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13 </a:t>
            </a:r>
            <a:r>
              <a:rPr lang="de-DE" dirty="0" err="1" smtClean="0"/>
              <a:t>nesting</a:t>
            </a:r>
            <a:r>
              <a:rPr lang="de-DE" dirty="0" smtClean="0"/>
              <a:t> of different </a:t>
            </a:r>
            <a:r>
              <a:rPr lang="de-DE" dirty="0" err="1" smtClean="0"/>
              <a:t>shapes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automatically</a:t>
            </a:r>
            <a:r>
              <a:rPr lang="de-DE" dirty="0" smtClean="0"/>
              <a:t>. 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label</a:t>
            </a:r>
            <a:r>
              <a:rPr lang="de-DE" dirty="0" smtClean="0"/>
              <a:t> gang </a:t>
            </a:r>
            <a:r>
              <a:rPr lang="de-DE" dirty="0" err="1" smtClean="0"/>
              <a:t>forms</a:t>
            </a:r>
            <a:r>
              <a:rPr lang="de-DE" dirty="0" smtClean="0"/>
              <a:t>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!</a:t>
            </a:r>
          </a:p>
          <a:p>
            <a:pPr eaLnBrk="1" hangingPunct="1">
              <a:defRPr/>
            </a:pPr>
            <a:r>
              <a:rPr lang="de-DE" dirty="0" err="1" smtClean="0"/>
              <a:t>Besides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box type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dimensions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forwarded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presetting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folder</a:t>
            </a:r>
            <a:r>
              <a:rPr lang="de-DE" dirty="0" smtClean="0"/>
              <a:t> </a:t>
            </a:r>
            <a:r>
              <a:rPr lang="de-DE" dirty="0" err="1" smtClean="0"/>
              <a:t>gluer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make-ready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Integrated </a:t>
            </a:r>
            <a:r>
              <a:rPr lang="de-DE" dirty="0" err="1" smtClean="0"/>
              <a:t>with</a:t>
            </a:r>
            <a:r>
              <a:rPr lang="de-DE" dirty="0" smtClean="0"/>
              <a:t> Prinect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MIS – e.g. </a:t>
            </a:r>
            <a:r>
              <a:rPr lang="de-DE" dirty="0" err="1" smtClean="0"/>
              <a:t>Boxsoft</a:t>
            </a:r>
            <a:r>
              <a:rPr lang="de-DE" dirty="0" smtClean="0"/>
              <a:t> – Package Designer </a:t>
            </a:r>
            <a:r>
              <a:rPr lang="de-DE" dirty="0" err="1" smtClean="0"/>
              <a:t>delivers</a:t>
            </a:r>
            <a:r>
              <a:rPr lang="de-DE" dirty="0" smtClean="0"/>
              <a:t> all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estimation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box </a:t>
            </a:r>
            <a:r>
              <a:rPr lang="de-DE" baseline="0" dirty="0" err="1" smtClean="0"/>
              <a:t>designs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happen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interaction</a:t>
            </a:r>
            <a:r>
              <a:rPr lang="de-DE" baseline="0" dirty="0" smtClean="0"/>
              <a:t>.</a:t>
            </a:r>
            <a:endParaRPr lang="de-DE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7C852-8CFD-4DA2-A9AE-F83528CC52B3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Ordering</a:t>
            </a:r>
            <a:r>
              <a:rPr lang="de-DE" dirty="0" smtClean="0"/>
              <a:t> of </a:t>
            </a:r>
            <a:r>
              <a:rPr lang="de-DE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commercial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via web-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-print. But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amaounts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delivered</a:t>
            </a:r>
            <a:r>
              <a:rPr lang="de-DE" baseline="0" dirty="0" smtClean="0"/>
              <a:t> by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buyer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type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orders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manually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csv</a:t>
            </a:r>
            <a:r>
              <a:rPr lang="de-DE" baseline="0" dirty="0" smtClean="0"/>
              <a:t>-file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Prinect </a:t>
            </a:r>
            <a:r>
              <a:rPr lang="de-DE" baseline="0" dirty="0" err="1" smtClean="0"/>
              <a:t>jobs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save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of time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avoids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mistakes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capturing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80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intelligent </a:t>
            </a:r>
            <a:r>
              <a:rPr lang="de-DE" altLang="en-US" dirty="0" err="1" smtClean="0"/>
              <a:t>production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planning</a:t>
            </a:r>
            <a:r>
              <a:rPr lang="de-DE" altLang="en-US" dirty="0" smtClean="0"/>
              <a:t> Prinect Scheduler –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electronic </a:t>
            </a:r>
            <a:r>
              <a:rPr lang="de-DE" altLang="en-US" dirty="0" err="1" smtClean="0"/>
              <a:t>planning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board</a:t>
            </a:r>
            <a:r>
              <a:rPr lang="de-DE" altLang="en-US" dirty="0" smtClean="0"/>
              <a:t> –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used</a:t>
            </a:r>
            <a:r>
              <a:rPr lang="de-DE" altLang="en-US" dirty="0" smtClean="0"/>
              <a:t>. Checkpoints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material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availablity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an </a:t>
            </a:r>
            <a:r>
              <a:rPr lang="de-DE" altLang="en-US" dirty="0" err="1" smtClean="0"/>
              <a:t>early</a:t>
            </a:r>
            <a:r>
              <a:rPr lang="de-DE" altLang="en-US" dirty="0" smtClean="0"/>
              <a:t>-stage </a:t>
            </a:r>
            <a:r>
              <a:rPr lang="de-DE" altLang="en-US" dirty="0" err="1" smtClean="0"/>
              <a:t>warning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plates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carton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available</a:t>
            </a:r>
            <a:r>
              <a:rPr lang="de-DE" altLang="en-US" dirty="0" smtClean="0"/>
              <a:t> at a </a:t>
            </a:r>
            <a:r>
              <a:rPr lang="de-DE" altLang="en-US" dirty="0" err="1" smtClean="0"/>
              <a:t>certain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react</a:t>
            </a:r>
            <a:r>
              <a:rPr lang="de-DE" altLang="en-US" dirty="0" smtClean="0"/>
              <a:t> in time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</a:t>
            </a:r>
            <a:r>
              <a:rPr lang="de-DE" altLang="en-US" dirty="0" smtClean="0"/>
              <a:t> down time.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also </a:t>
            </a:r>
            <a:r>
              <a:rPr lang="de-DE" altLang="en-US" dirty="0" err="1" smtClean="0"/>
              <a:t>possible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sort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jobs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within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specified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frame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regarding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color</a:t>
            </a:r>
            <a:r>
              <a:rPr lang="de-DE" altLang="en-US" dirty="0" smtClean="0"/>
              <a:t>, die </a:t>
            </a:r>
            <a:r>
              <a:rPr lang="de-DE" altLang="en-US" dirty="0" err="1" smtClean="0"/>
              <a:t>cutting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box </a:t>
            </a:r>
            <a:r>
              <a:rPr lang="de-DE" altLang="en-US" dirty="0" err="1" smtClean="0"/>
              <a:t>types</a:t>
            </a:r>
            <a:r>
              <a:rPr lang="de-DE" altLang="en-US" dirty="0" smtClean="0"/>
              <a:t> – </a:t>
            </a:r>
            <a:r>
              <a:rPr lang="de-DE" altLang="en-US" dirty="0" err="1" smtClean="0"/>
              <a:t>group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plan </a:t>
            </a:r>
            <a:r>
              <a:rPr lang="de-DE" altLang="en-US" dirty="0" err="1" smtClean="0"/>
              <a:t>them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after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times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drastically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often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results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much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more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saving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action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F722-3D81-4B4A-BD97-0F81E9BB89CF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In Prepress </a:t>
            </a:r>
            <a:r>
              <a:rPr lang="de-DE" altLang="en-US" dirty="0" err="1" smtClean="0"/>
              <a:t>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necessary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check, </a:t>
            </a:r>
            <a:r>
              <a:rPr lang="de-DE" altLang="en-US" baseline="0" dirty="0" err="1" smtClean="0"/>
              <a:t>if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graphic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structural</a:t>
            </a:r>
            <a:r>
              <a:rPr lang="de-DE" altLang="en-US" baseline="0" dirty="0" smtClean="0"/>
              <a:t> design fit </a:t>
            </a:r>
            <a:r>
              <a:rPr lang="de-DE" altLang="en-US" baseline="0" dirty="0" err="1" smtClean="0"/>
              <a:t>exactly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together</a:t>
            </a:r>
            <a:r>
              <a:rPr lang="de-DE" altLang="en-US" baseline="0" dirty="0" smtClean="0"/>
              <a:t>. </a:t>
            </a:r>
            <a:r>
              <a:rPr lang="de-DE" altLang="en-US" baseline="0" dirty="0" err="1" smtClean="0"/>
              <a:t>Therefore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enabled</a:t>
            </a:r>
            <a:r>
              <a:rPr lang="de-DE" altLang="en-US" baseline="0" dirty="0" smtClean="0"/>
              <a:t> PDF Toolbox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import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well</a:t>
            </a:r>
            <a:r>
              <a:rPr lang="de-DE" altLang="en-US" baseline="0" dirty="0" smtClean="0"/>
              <a:t> CFF2 </a:t>
            </a:r>
            <a:r>
              <a:rPr lang="de-DE" altLang="en-US" baseline="0" dirty="0" err="1" smtClean="0"/>
              <a:t>data</a:t>
            </a:r>
            <a:r>
              <a:rPr lang="de-DE" altLang="en-US" baseline="0" dirty="0" smtClean="0"/>
              <a:t>, so </a:t>
            </a:r>
            <a:r>
              <a:rPr lang="de-DE" altLang="en-US" baseline="0" dirty="0" err="1" smtClean="0"/>
              <a:t>that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can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place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two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designs</a:t>
            </a:r>
            <a:r>
              <a:rPr lang="de-DE" altLang="en-US" baseline="0" dirty="0" smtClean="0"/>
              <a:t> on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of </a:t>
            </a:r>
            <a:r>
              <a:rPr lang="de-DE" altLang="en-US" baseline="0" dirty="0" err="1" smtClean="0"/>
              <a:t>each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other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check </a:t>
            </a:r>
            <a:r>
              <a:rPr lang="de-DE" altLang="en-US" baseline="0" dirty="0" err="1" smtClean="0"/>
              <a:t>that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they</a:t>
            </a:r>
            <a:r>
              <a:rPr lang="de-DE" altLang="en-US" baseline="0" dirty="0" smtClean="0"/>
              <a:t> fit.</a:t>
            </a:r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interactive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preparation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added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plug-ins</a:t>
            </a:r>
            <a:r>
              <a:rPr lang="de-DE" altLang="en-US" dirty="0" smtClean="0"/>
              <a:t> e.g.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exchange</a:t>
            </a:r>
            <a:r>
              <a:rPr lang="de-DE" altLang="en-US" dirty="0" smtClean="0"/>
              <a:t> EAN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barcodes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ensure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their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ligability</a:t>
            </a:r>
            <a:r>
              <a:rPr lang="de-DE" altLang="en-US" dirty="0" smtClean="0"/>
              <a:t>. </a:t>
            </a:r>
            <a:r>
              <a:rPr lang="de-DE" altLang="en-US" dirty="0" err="1" smtClean="0"/>
              <a:t>Since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version</a:t>
            </a:r>
            <a:r>
              <a:rPr lang="de-DE" altLang="en-US" dirty="0" smtClean="0"/>
              <a:t> 13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well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two</a:t>
            </a:r>
            <a:r>
              <a:rPr lang="de-DE" altLang="en-US" dirty="0" smtClean="0"/>
              <a:t>-dimensional </a:t>
            </a:r>
            <a:r>
              <a:rPr lang="de-DE" altLang="en-US" dirty="0" err="1" smtClean="0"/>
              <a:t>codes</a:t>
            </a:r>
            <a:r>
              <a:rPr lang="de-DE" altLang="en-US" dirty="0" smtClean="0"/>
              <a:t> QR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Datamatrix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supported</a:t>
            </a:r>
            <a:r>
              <a:rPr lang="de-DE" altLang="en-US" dirty="0" smtClean="0"/>
              <a:t>,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which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often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used</a:t>
            </a:r>
            <a:r>
              <a:rPr lang="de-DE" altLang="en-US" baseline="0" dirty="0" smtClean="0"/>
              <a:t> on </a:t>
            </a:r>
            <a:r>
              <a:rPr lang="de-DE" altLang="en-US" baseline="0" dirty="0" err="1" smtClean="0"/>
              <a:t>packages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labels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link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user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according</a:t>
            </a:r>
            <a:r>
              <a:rPr lang="de-DE" altLang="en-US" baseline="0" dirty="0" smtClean="0"/>
              <a:t> web </a:t>
            </a:r>
            <a:r>
              <a:rPr lang="de-DE" altLang="en-US" baseline="0" dirty="0" err="1" smtClean="0"/>
              <a:t>site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with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info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about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product</a:t>
            </a:r>
            <a:r>
              <a:rPr lang="de-DE" altLang="en-US" baseline="0" dirty="0" smtClean="0"/>
              <a:t>.</a:t>
            </a:r>
          </a:p>
          <a:p>
            <a:pPr eaLnBrk="1" hangingPunct="1"/>
            <a:r>
              <a:rPr lang="de-DE" altLang="en-US" baseline="0" dirty="0" smtClean="0"/>
              <a:t>In </a:t>
            </a:r>
            <a:r>
              <a:rPr lang="de-DE" altLang="en-US" baseline="0" dirty="0" err="1" smtClean="0"/>
              <a:t>packaging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spot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colors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refinements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are</a:t>
            </a:r>
            <a:r>
              <a:rPr lang="de-DE" altLang="en-US" baseline="0" dirty="0" smtClean="0"/>
              <a:t> </a:t>
            </a:r>
            <a:r>
              <a:rPr lang="de-DE" altLang="en-US" dirty="0" smtClean="0"/>
              <a:t> </a:t>
            </a:r>
            <a:r>
              <a:rPr lang="de-DE" altLang="en-US" baseline="0" dirty="0" err="1" smtClean="0"/>
              <a:t>required</a:t>
            </a:r>
            <a:r>
              <a:rPr lang="de-DE" altLang="en-US" baseline="0" dirty="0" smtClean="0"/>
              <a:t>. </a:t>
            </a:r>
            <a:r>
              <a:rPr lang="de-DE" altLang="en-US" baseline="0" dirty="0" err="1" smtClean="0"/>
              <a:t>That</a:t>
            </a:r>
            <a:r>
              <a:rPr lang="de-DE" altLang="en-US" baseline="0" dirty="0" smtClean="0"/>
              <a:t> was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reason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develop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object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editor</a:t>
            </a:r>
            <a:r>
              <a:rPr lang="de-DE" altLang="en-US" baseline="0" dirty="0" smtClean="0"/>
              <a:t>. </a:t>
            </a:r>
            <a:r>
              <a:rPr lang="de-DE" altLang="en-US" baseline="0" dirty="0" err="1" smtClean="0"/>
              <a:t>Together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with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color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coating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editor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allows</a:t>
            </a:r>
            <a:r>
              <a:rPr lang="de-DE" altLang="en-US" baseline="0" dirty="0" smtClean="0"/>
              <a:t> fast </a:t>
            </a:r>
            <a:r>
              <a:rPr lang="de-DE" altLang="en-US" baseline="0" dirty="0" err="1" smtClean="0"/>
              <a:t>creation</a:t>
            </a:r>
            <a:r>
              <a:rPr lang="de-DE" altLang="en-US" baseline="0" dirty="0" smtClean="0"/>
              <a:t> of </a:t>
            </a:r>
            <a:r>
              <a:rPr lang="de-DE" altLang="en-US" baseline="0" dirty="0" err="1" smtClean="0"/>
              <a:t>new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separations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well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modification</a:t>
            </a:r>
            <a:r>
              <a:rPr lang="de-DE" altLang="en-US" baseline="0" dirty="0" smtClean="0"/>
              <a:t> of </a:t>
            </a:r>
            <a:r>
              <a:rPr lang="de-DE" altLang="en-US" baseline="0" dirty="0" err="1" smtClean="0"/>
              <a:t>object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features</a:t>
            </a:r>
            <a:r>
              <a:rPr lang="de-DE" altLang="en-US" baseline="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E1FFE-4637-4BE6-891E-53C70274D83A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,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print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,</a:t>
            </a:r>
            <a:r>
              <a:rPr lang="de-DE" baseline="0" dirty="0" smtClean="0"/>
              <a:t> Heidelberg </a:t>
            </a:r>
            <a:r>
              <a:rPr lang="de-DE" baseline="0" dirty="0" err="1" smtClean="0"/>
              <a:t>offers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Multicolor. </a:t>
            </a:r>
            <a:r>
              <a:rPr lang="de-DE" baseline="0" dirty="0" err="1" smtClean="0"/>
              <a:t>Approx</a:t>
            </a:r>
            <a:r>
              <a:rPr lang="de-DE" baseline="0" dirty="0" smtClean="0"/>
              <a:t>. 80% of </a:t>
            </a:r>
            <a:r>
              <a:rPr lang="de-DE" baseline="0" dirty="0" err="1" smtClean="0"/>
              <a:t>Pantone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HKS </a:t>
            </a:r>
            <a:r>
              <a:rPr lang="de-DE" baseline="0" dirty="0" err="1" smtClean="0"/>
              <a:t>colors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CMYK plus orange,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blue</a:t>
            </a:r>
            <a:r>
              <a:rPr lang="de-DE" baseline="0" dirty="0" smtClean="0"/>
              <a:t>. The Prinect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enough</a:t>
            </a:r>
            <a:r>
              <a:rPr lang="de-DE" baseline="0" dirty="0" smtClean="0"/>
              <a:t>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39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Sheet </a:t>
            </a:r>
            <a:r>
              <a:rPr lang="de-DE" altLang="en-US" dirty="0" err="1" smtClean="0"/>
              <a:t>preperation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takes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place</a:t>
            </a:r>
            <a:r>
              <a:rPr lang="de-DE" altLang="en-US" dirty="0" smtClean="0"/>
              <a:t> in Prinect Signa Station. </a:t>
            </a:r>
            <a:r>
              <a:rPr lang="de-DE" altLang="en-US" dirty="0" err="1" smtClean="0"/>
              <a:t>For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special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requirements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for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pacaking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many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new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features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implemented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with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option</a:t>
            </a:r>
            <a:r>
              <a:rPr lang="de-DE" altLang="en-US" dirty="0" smtClean="0"/>
              <a:t> Packaging Pro in 2008. </a:t>
            </a:r>
            <a:r>
              <a:rPr lang="de-DE" altLang="en-US" dirty="0" err="1" smtClean="0"/>
              <a:t>Here</a:t>
            </a:r>
            <a:r>
              <a:rPr lang="de-DE" altLang="en-US" dirty="0" smtClean="0"/>
              <a:t> all </a:t>
            </a:r>
            <a:r>
              <a:rPr lang="de-DE" altLang="en-US" dirty="0" err="1" smtClean="0"/>
              <a:t>common</a:t>
            </a:r>
            <a:r>
              <a:rPr lang="de-DE" altLang="en-US" dirty="0" smtClean="0"/>
              <a:t> CAD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formats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imported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 - </a:t>
            </a:r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requested</a:t>
            </a:r>
            <a:r>
              <a:rPr lang="de-DE" altLang="en-US" dirty="0" smtClean="0"/>
              <a:t>-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converted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formats</a:t>
            </a:r>
            <a:r>
              <a:rPr lang="de-DE" altLang="en-US" dirty="0" smtClean="0"/>
              <a:t>. In </a:t>
            </a:r>
            <a:r>
              <a:rPr lang="de-DE" altLang="en-US" dirty="0" err="1" smtClean="0"/>
              <a:t>case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layout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created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easily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efficient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step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repeat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functions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As in Prinect Package Designer also </a:t>
            </a:r>
            <a:r>
              <a:rPr lang="de-DE" altLang="en-US" dirty="0" err="1" smtClean="0"/>
              <a:t>here</a:t>
            </a:r>
            <a:r>
              <a:rPr lang="de-DE" altLang="en-US" dirty="0" smtClean="0"/>
              <a:t> a 3D </a:t>
            </a:r>
            <a:r>
              <a:rPr lang="de-DE" altLang="en-US" dirty="0" err="1" smtClean="0"/>
              <a:t>softproof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each</a:t>
            </a:r>
            <a:r>
              <a:rPr lang="de-DE" altLang="en-US" dirty="0" smtClean="0"/>
              <a:t> individual </a:t>
            </a:r>
            <a:r>
              <a:rPr lang="de-DE" altLang="en-US" dirty="0" err="1" smtClean="0"/>
              <a:t>one-up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created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interactive</a:t>
            </a:r>
            <a:r>
              <a:rPr lang="de-DE" altLang="en-US" dirty="0" smtClean="0"/>
              <a:t> PDF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customer</a:t>
            </a:r>
            <a:r>
              <a:rPr lang="de-DE" altLang="en-US" dirty="0" smtClean="0"/>
              <a:t> via Remote Access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Email. The </a:t>
            </a:r>
            <a:r>
              <a:rPr lang="de-DE" altLang="en-US" dirty="0" err="1" smtClean="0"/>
              <a:t>customer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needs</a:t>
            </a:r>
            <a:r>
              <a:rPr lang="de-DE" altLang="en-US" dirty="0" smtClean="0"/>
              <a:t> an Acrobat Reader.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Printing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free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specified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few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clicks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clip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function</a:t>
            </a:r>
            <a:r>
              <a:rPr lang="de-DE" altLang="en-US" dirty="0" smtClean="0"/>
              <a:t>.</a:t>
            </a:r>
          </a:p>
          <a:p>
            <a:pPr eaLnBrk="1" hangingPunct="1"/>
            <a:r>
              <a:rPr lang="de-DE" altLang="en-US" dirty="0" smtClean="0"/>
              <a:t>Marks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elements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added</a:t>
            </a:r>
            <a:r>
              <a:rPr lang="de-DE" altLang="en-US" dirty="0" smtClean="0"/>
              <a:t>. Space-</a:t>
            </a:r>
            <a:r>
              <a:rPr lang="de-DE" altLang="en-US" dirty="0" err="1" smtClean="0"/>
              <a:t>saving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minispots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waste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numbers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fast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die </a:t>
            </a:r>
            <a:r>
              <a:rPr lang="de-DE" altLang="en-US" dirty="0" err="1" smtClean="0"/>
              <a:t>cutter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well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barcodes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glue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flap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useful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packaging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printers</a:t>
            </a:r>
            <a:r>
              <a:rPr lang="de-DE" altLang="en-US" dirty="0" smtClean="0"/>
              <a:t>. The </a:t>
            </a:r>
            <a:r>
              <a:rPr lang="de-DE" altLang="en-US" dirty="0" err="1" smtClean="0"/>
              <a:t>exact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presetting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therefore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times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B5C31-7D52-457F-837A-FDB917546634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several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articles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different </a:t>
            </a:r>
            <a:r>
              <a:rPr lang="de-DE" altLang="en-US" dirty="0" err="1" smtClean="0"/>
              <a:t>run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lenghts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shall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gang form,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optimal </a:t>
            </a:r>
            <a:r>
              <a:rPr lang="de-DE" altLang="en-US" dirty="0" err="1" smtClean="0"/>
              <a:t>sheet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layout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automatically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calculated</a:t>
            </a:r>
            <a:r>
              <a:rPr lang="de-DE" altLang="en-US" dirty="0" smtClean="0"/>
              <a:t>. These </a:t>
            </a:r>
            <a:r>
              <a:rPr lang="de-DE" altLang="en-US" dirty="0" err="1" smtClean="0"/>
              <a:t>articles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positioned</a:t>
            </a:r>
            <a:r>
              <a:rPr lang="de-DE" altLang="en-US" dirty="0" smtClean="0"/>
              <a:t> on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layout</a:t>
            </a:r>
            <a:r>
              <a:rPr lang="de-DE" altLang="en-US" dirty="0" smtClean="0"/>
              <a:t>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As </a:t>
            </a:r>
            <a:r>
              <a:rPr lang="de-DE" altLang="en-US" dirty="0" err="1" smtClean="0"/>
              <a:t>you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see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short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video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also </a:t>
            </a:r>
            <a:r>
              <a:rPr lang="de-DE" altLang="en-US" dirty="0" err="1" smtClean="0"/>
              <a:t>possible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name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conventions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without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compete</a:t>
            </a:r>
            <a:r>
              <a:rPr lang="de-DE" altLang="en-US" dirty="0" smtClean="0"/>
              <a:t> Prinect </a:t>
            </a:r>
            <a:r>
              <a:rPr lang="de-DE" altLang="en-US" dirty="0" err="1" smtClean="0"/>
              <a:t>system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In </a:t>
            </a:r>
            <a:r>
              <a:rPr lang="de-DE" altLang="en-US" dirty="0" err="1" smtClean="0"/>
              <a:t>case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rectangular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ups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example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labels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these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distributed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freely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considering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ability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finished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die </a:t>
            </a:r>
            <a:r>
              <a:rPr lang="de-DE" altLang="en-US" dirty="0" err="1" smtClean="0"/>
              <a:t>cutter</a:t>
            </a:r>
            <a:r>
              <a:rPr lang="de-DE" altLang="en-US" dirty="0" smtClean="0"/>
              <a:t>. Upon </a:t>
            </a:r>
            <a:r>
              <a:rPr lang="de-DE" altLang="en-US" dirty="0" err="1" smtClean="0"/>
              <a:t>request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articles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also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distributed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over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several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sheets</a:t>
            </a:r>
            <a:r>
              <a:rPr lang="de-DE" altLang="en-US" dirty="0" smtClean="0"/>
              <a:t>. The </a:t>
            </a:r>
            <a:r>
              <a:rPr lang="de-DE" altLang="en-US" dirty="0" err="1" smtClean="0"/>
              <a:t>decision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how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many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sheets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produced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based</a:t>
            </a:r>
            <a:r>
              <a:rPr lang="de-DE" altLang="en-US" dirty="0" smtClean="0"/>
              <a:t> on </a:t>
            </a:r>
            <a:r>
              <a:rPr lang="de-DE" altLang="en-US" dirty="0" err="1" smtClean="0"/>
              <a:t>cost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parameters</a:t>
            </a:r>
            <a:r>
              <a:rPr lang="de-DE" altLang="en-US" dirty="0" smtClean="0"/>
              <a:t>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intelligent </a:t>
            </a:r>
            <a:r>
              <a:rPr lang="de-DE" altLang="en-US" dirty="0" err="1" smtClean="0"/>
              <a:t>creation</a:t>
            </a:r>
            <a:r>
              <a:rPr lang="de-DE" altLang="en-US" dirty="0" smtClean="0"/>
              <a:t> of gang </a:t>
            </a:r>
            <a:r>
              <a:rPr lang="de-DE" altLang="en-US" dirty="0" err="1" smtClean="0"/>
              <a:t>forms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plate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costs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times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drastically</a:t>
            </a:r>
            <a:r>
              <a:rPr lang="de-DE" altLang="en-US" dirty="0" smtClean="0"/>
              <a:t>.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51575-71DA-41C8-BC56-CA9DDF256945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>
          <a:xfrm rot="16200000">
            <a:off x="6936259" y="2723214"/>
            <a:ext cx="3856956" cy="227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48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C369-A83E-466B-BAD8-BA76A38F8C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255E-EC79-4613-B42C-12F80B7CB3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D22C-9601-45A6-960B-D9B58BBB96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8604-CD69-4BAE-8A2D-2A68654A8E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 descr="anwendert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1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3" descr="PAT_en_weiss_Int_pr_use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850" y="950913"/>
            <a:ext cx="24590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 line)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73872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8961"/>
            <a:ext cx="8229600" cy="440898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F304-2998-4589-8166-476CA7DF2F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 lines)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119664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en-US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315520"/>
            <a:ext cx="8229600" cy="39424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54C-349A-49AD-AF5B-ED42A3584C8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8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>
          <a:xfrm rot="16200000">
            <a:off x="7416007" y="3226593"/>
            <a:ext cx="28956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2012 PrinectPackaging.pptx ● Sabine Roob ● November 2013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49EF-40C8-4D12-8E18-692D4FB818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64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2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38C-D9B4-4D40-BA48-20CE5ADA10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255E-EC79-4613-B42C-12F80B7CB3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D22C-9601-45A6-960B-D9B58BBB96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D279-32EB-4B45-B9A3-B1F5B18959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5692775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28" name="Picture 10" descr="HDM.WM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9654B4-2E3D-4F3B-A92F-19D864880B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7" r:id="rId5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lang="de-DE" sz="2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 userDrawn="1"/>
        </p:nvSpPr>
        <p:spPr bwMode="auto">
          <a:xfrm rot="10800000">
            <a:off x="8778875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6953332" y="2763918"/>
            <a:ext cx="3820951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63E3FB-3A0D-455B-9CB9-F3BD140D77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Prinect Anwendertage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102" r:id="rId6"/>
    <p:sldLayoutId id="2147484103" r:id="rId7"/>
    <p:sldLayoutId id="2147484095" r:id="rId8"/>
    <p:sldLayoutId id="2147484111" r:id="rId9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movies/Optimizer.wmv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ovies/Film_Illustrator_NEU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ovies/PDFTB%20P12%20new%20features.av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oobsabi\Documents\pr&#228;sentationen\PackPilot\ppm08\3d%20presenter.avi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362450"/>
            <a:ext cx="5143500" cy="63094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latin typeface="Arial" charset="0"/>
                <a:cs typeface="Arial" charset="0"/>
              </a:rPr>
              <a:t>Faltschachtel- und Etikettenproduktion mit Prinect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7813"/>
          </a:xfrm>
        </p:spPr>
        <p:txBody>
          <a:bodyPr/>
          <a:lstStyle/>
          <a:p>
            <a:r>
              <a:rPr lang="de-DE" smtClean="0">
                <a:latin typeface="Arial" charset="0"/>
                <a:cs typeface="Arial" charset="0"/>
              </a:rPr>
              <a:t>Sabine Roob</a:t>
            </a:r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Bogenoptimierung für Sammelformen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Signa Station Sheet Optimizer 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2203450"/>
            <a:ext cx="4038600" cy="4027488"/>
          </a:xfrm>
        </p:spPr>
        <p:txBody>
          <a:bodyPr rtlCol="0">
            <a:noAutofit/>
          </a:bodyPr>
          <a:lstStyle/>
          <a:p>
            <a:pPr marL="266400" indent="-234000"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Automatische Positionierung mit Platzoptimierung und Überproduktionsminimierung</a:t>
            </a:r>
          </a:p>
          <a:p>
            <a:pPr marL="266400" indent="-234000">
              <a:lnSpc>
                <a:spcPts val="2163"/>
              </a:lnSpc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Verteilung auf CAD-Layout oder leerem Bogen</a:t>
            </a:r>
          </a:p>
          <a:p>
            <a:pPr marL="266400" indent="-234000">
              <a:lnSpc>
                <a:spcPts val="2163"/>
              </a:lnSpc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Optimierung basierend auf Produktionskosten inkl. Unterstützung mehrerer Bögen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Erfolg: drastische Einsparungen bei Platten und Rüstzeiten!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657725" y="2203450"/>
            <a:ext cx="4029075" cy="4027488"/>
          </a:xfrm>
        </p:spPr>
        <p:txBody>
          <a:bodyPr rtlCol="0">
            <a:noAutofit/>
          </a:bodyPr>
          <a:lstStyle/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endParaRPr/>
          </a:p>
        </p:txBody>
      </p:sp>
      <p:sp>
        <p:nvSpPr>
          <p:cNvPr id="25605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4621EB-12E4-41AB-B80D-5D330C0C4760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en-US" smtClean="0"/>
          </a:p>
        </p:txBody>
      </p:sp>
      <p:pic>
        <p:nvPicPr>
          <p:cNvPr id="7" name="Picture 3" descr="Image4"/>
          <p:cNvPicPr>
            <a:picLocks noChangeAspect="1" noChangeArrowheads="1"/>
          </p:cNvPicPr>
          <p:nvPr/>
        </p:nvPicPr>
        <p:blipFill>
          <a:blip r:embed="rId3"/>
          <a:srcRect l="39145" t="11467" r="1848" b="25252"/>
          <a:stretch>
            <a:fillRect/>
          </a:stretch>
        </p:blipFill>
        <p:spPr bwMode="auto">
          <a:xfrm>
            <a:off x="6372225" y="4206875"/>
            <a:ext cx="2327275" cy="20955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5607" name="Grafik 7" descr="SheetLayo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9325"/>
            <a:ext cx="24495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hteck 7"/>
          <p:cNvSpPr>
            <a:spLocks noChangeArrowheads="1"/>
          </p:cNvSpPr>
          <p:nvPr/>
        </p:nvSpPr>
        <p:spPr bwMode="auto">
          <a:xfrm>
            <a:off x="4356100" y="6192838"/>
            <a:ext cx="1473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000">
                <a:solidFill>
                  <a:srgbClr val="C00000"/>
                </a:solidFill>
                <a:hlinkClick r:id="rId5" action="ppaction://hlinkfile"/>
              </a:rPr>
              <a:t>movies\Optimizer.wmv</a:t>
            </a:r>
            <a:endParaRPr lang="de-DE" altLang="en-US" sz="10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297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Druckintegration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Pressroom Manager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31748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8229600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 err="1"/>
              <a:t>Übernahme</a:t>
            </a:r>
            <a:r>
              <a:rPr lang="en-US" dirty="0"/>
              <a:t> der </a:t>
            </a:r>
            <a:r>
              <a:rPr lang="en-US" dirty="0" err="1"/>
              <a:t>Voreinstelldaten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MIS/ERP und Prepress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Schnelles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Rüsten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Online-</a:t>
            </a:r>
            <a:r>
              <a:rPr lang="en-US" dirty="0" err="1"/>
              <a:t>Rückmeldungen</a:t>
            </a:r>
            <a:r>
              <a:rPr lang="en-US" dirty="0"/>
              <a:t> der </a:t>
            </a:r>
            <a:r>
              <a:rPr lang="en-US" dirty="0" err="1"/>
              <a:t>Maschinen</a:t>
            </a:r>
            <a:endParaRPr lang="en-US" dirty="0"/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 err="1"/>
              <a:t>Exakte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Produktionsanalyse</a:t>
            </a:r>
            <a:r>
              <a:rPr lang="en-US" dirty="0"/>
              <a:t> und </a:t>
            </a:r>
            <a:r>
              <a:rPr lang="en-US" dirty="0" err="1"/>
              <a:t>Nachkalkulation</a:t>
            </a:r>
            <a:endParaRPr lang="en-US" dirty="0"/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Prinect Mobile und Prinect Performance Benchmarking </a:t>
            </a:r>
            <a:r>
              <a:rPr lang="en-US" dirty="0" err="1"/>
              <a:t>weltweit</a:t>
            </a:r>
            <a:endParaRPr lang="en-US" dirty="0"/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Exakte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Berichte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helfen</a:t>
            </a:r>
            <a:r>
              <a:rPr lang="en-US" dirty="0">
                <a:solidFill>
                  <a:schemeClr val="tx2"/>
                </a:solidFill>
              </a:rPr>
              <a:t>, den Workflow </a:t>
            </a:r>
            <a:r>
              <a:rPr lang="en-US" dirty="0" err="1">
                <a:solidFill>
                  <a:schemeClr val="tx2"/>
                </a:solidFill>
              </a:rPr>
              <a:t>zu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optimieren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28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D4E907-ED51-4070-9090-EDA7E4124EB1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en-US" smtClean="0"/>
          </a:p>
        </p:txBody>
      </p:sp>
      <p:grpSp>
        <p:nvGrpSpPr>
          <p:cNvPr id="26629" name="Gruppieren 4"/>
          <p:cNvGrpSpPr>
            <a:grpSpLocks/>
          </p:cNvGrpSpPr>
          <p:nvPr/>
        </p:nvGrpSpPr>
        <p:grpSpPr bwMode="auto">
          <a:xfrm>
            <a:off x="611188" y="4724400"/>
            <a:ext cx="7056437" cy="1668463"/>
            <a:chOff x="1846053" y="5105617"/>
            <a:chExt cx="5728258" cy="1381448"/>
          </a:xfrm>
        </p:grpSpPr>
        <p:grpSp>
          <p:nvGrpSpPr>
            <p:cNvPr id="3" name="Gruppieren 20"/>
            <p:cNvGrpSpPr/>
            <p:nvPr/>
          </p:nvGrpSpPr>
          <p:grpSpPr>
            <a:xfrm>
              <a:off x="6159260" y="5394685"/>
              <a:ext cx="1415051" cy="799081"/>
              <a:chOff x="531629" y="1773152"/>
              <a:chExt cx="7995683" cy="47912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1850" y="4671855"/>
                <a:ext cx="7991948" cy="1892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1629" y="1773152"/>
                <a:ext cx="7995683" cy="2948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uppieren 7"/>
            <p:cNvGrpSpPr>
              <a:grpSpLocks/>
            </p:cNvGrpSpPr>
            <p:nvPr/>
          </p:nvGrpSpPr>
          <p:grpSpPr bwMode="auto">
            <a:xfrm>
              <a:off x="5037826" y="5296770"/>
              <a:ext cx="1544276" cy="983261"/>
              <a:chOff x="683046" y="568510"/>
              <a:chExt cx="7403334" cy="472309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3046" y="568510"/>
                <a:ext cx="7403334" cy="4438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9" y="4994364"/>
                <a:ext cx="7398751" cy="297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32" name="Gruppieren 22"/>
            <p:cNvGrpSpPr>
              <a:grpSpLocks/>
            </p:cNvGrpSpPr>
            <p:nvPr/>
          </p:nvGrpSpPr>
          <p:grpSpPr bwMode="auto">
            <a:xfrm>
              <a:off x="3648559" y="5204954"/>
              <a:ext cx="1915162" cy="1196019"/>
              <a:chOff x="170458" y="921246"/>
              <a:chExt cx="8446678" cy="4882268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2137" y="923524"/>
                <a:ext cx="8445980" cy="488266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635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8836" y="1937102"/>
                <a:ext cx="6928364" cy="285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46053" y="5105617"/>
              <a:ext cx="1974284" cy="138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490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57200" y="1114425"/>
            <a:ext cx="8229600" cy="739775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Farb- &amp; Qualitätsmanagement</a:t>
            </a:r>
            <a:endParaRPr lang="de-DE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1507" name="Inhaltsplatzhalter 5"/>
          <p:cNvSpPr>
            <a:spLocks noGrp="1"/>
          </p:cNvSpPr>
          <p:nvPr>
            <p:ph idx="1"/>
          </p:nvPr>
        </p:nvSpPr>
        <p:spPr>
          <a:xfrm>
            <a:off x="457200" y="1849438"/>
            <a:ext cx="8229600" cy="4408487"/>
          </a:xfrm>
        </p:spPr>
        <p:txBody>
          <a:bodyPr rtlCol="0">
            <a:noAutofit/>
          </a:bodyPr>
          <a:lstStyle/>
          <a:p>
            <a:pPr marL="176213" indent="-166688" eaLnBrk="1" fontAlgn="auto" hangingPunct="1">
              <a:buFont typeface="Arial" pitchFamily="34" charset="0"/>
              <a:buChar char="•"/>
              <a:defRPr/>
            </a:pPr>
            <a:r>
              <a:rPr lang="de-DE" sz="1800" dirty="0"/>
              <a:t>ICC-Profilberechnungen</a:t>
            </a:r>
          </a:p>
          <a:p>
            <a:pPr marL="176213" indent="-166688" eaLnBrk="1" fontAlgn="auto" hangingPunct="1">
              <a:buFont typeface="Arial" pitchFamily="34" charset="0"/>
              <a:buChar char="•"/>
              <a:defRPr/>
            </a:pPr>
            <a:r>
              <a:rPr lang="de-DE" sz="1800" dirty="0"/>
              <a:t>Integriertes Colormanagement im Druck</a:t>
            </a:r>
          </a:p>
          <a:p>
            <a:pPr marL="176213" indent="-166688" eaLnBrk="1" fontAlgn="auto" hangingPunct="1">
              <a:buFont typeface="Arial" pitchFamily="34" charset="0"/>
              <a:buChar char="•"/>
              <a:defRPr/>
            </a:pPr>
            <a:r>
              <a:rPr lang="de-DE" sz="1800" dirty="0"/>
              <a:t>100% Checks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Topqualität – stabil und jederzeit wiederholbar</a:t>
            </a:r>
            <a:r>
              <a:rPr lang="de-DE" dirty="0" smtClean="0">
                <a:solidFill>
                  <a:schemeClr val="tx2"/>
                </a:solidFill>
              </a:rPr>
              <a:t>!</a:t>
            </a:r>
            <a:endParaRPr dirty="0">
              <a:solidFill>
                <a:srgbClr val="C00000"/>
              </a:solidFill>
            </a:endParaRPr>
          </a:p>
          <a:p>
            <a:pPr marL="266400" indent="-234000" eaLnBrk="1" fontAlgn="auto" hangingPunct="1">
              <a:buFont typeface="Arial" charset="0"/>
              <a:buNone/>
              <a:defRPr/>
            </a:pPr>
            <a:endParaRPr dirty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7E55EF-8E1F-423F-9053-844932C955A4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en-US" smtClean="0"/>
          </a:p>
        </p:txBody>
      </p:sp>
      <p:sp>
        <p:nvSpPr>
          <p:cNvPr id="27653" name="Inhaltsplatzhalter 6"/>
          <p:cNvSpPr>
            <a:spLocks noGrp="1"/>
          </p:cNvSpPr>
          <p:nvPr>
            <p:ph sz="quarter" idx="4294967295"/>
          </p:nvPr>
        </p:nvSpPr>
        <p:spPr>
          <a:xfrm>
            <a:off x="5103813" y="1701800"/>
            <a:ext cx="4040187" cy="4516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7654" name="Picture 27" descr="Bil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06875"/>
            <a:ext cx="21018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4504" b="5632"/>
          <a:stretch>
            <a:fillRect/>
          </a:stretch>
        </p:blipFill>
        <p:spPr bwMode="auto">
          <a:xfrm>
            <a:off x="2484438" y="4206875"/>
            <a:ext cx="18129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Grafik 11" descr="RE_colour_workflow_06_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45005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2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Weiterverarbeitungsintegration</a:t>
            </a:r>
            <a:r>
              <a:rPr lang="de-DE" altLang="en-US" dirty="0" smtClean="0">
                <a:latin typeface="Arial" charset="0"/>
                <a:cs typeface="Arial" charset="0"/>
              </a:rPr>
              <a:t/>
            </a:r>
            <a:br>
              <a:rPr lang="de-DE" altLang="en-US" dirty="0" smtClean="0">
                <a:latin typeface="Arial" charset="0"/>
                <a:cs typeface="Arial" charset="0"/>
              </a:rPr>
            </a:br>
            <a:r>
              <a:rPr lang="de-DE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Postpress Manager</a:t>
            </a:r>
          </a:p>
        </p:txBody>
      </p:sp>
      <p:sp>
        <p:nvSpPr>
          <p:cNvPr id="31748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8229600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JDF-Daten von MIS/ERP und Prepress werden in Voreinstelldaten übersetzt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Schnelles Rüsten </a:t>
            </a:r>
          </a:p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Online-Rückmeldungen der Maschinen</a:t>
            </a:r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Exakte Daten für die Produktionsanalyse und Nachkalkulation</a:t>
            </a:r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Prinect Mobile: Überblick über den Status aller Aufträge von überall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Exakte Berichte helfen, den Workflow zu </a:t>
            </a:r>
            <a:r>
              <a:rPr lang="de-DE" dirty="0" smtClean="0">
                <a:solidFill>
                  <a:schemeClr val="tx2"/>
                </a:solidFill>
              </a:rPr>
              <a:t>optimieren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8676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B33CEC-F1D7-465D-A8E1-5678E2AD17D4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en-US" smtClean="0"/>
          </a:p>
        </p:txBody>
      </p:sp>
      <p:grpSp>
        <p:nvGrpSpPr>
          <p:cNvPr id="28677" name="Gruppieren 16"/>
          <p:cNvGrpSpPr>
            <a:grpSpLocks/>
          </p:cNvGrpSpPr>
          <p:nvPr/>
        </p:nvGrpSpPr>
        <p:grpSpPr bwMode="auto">
          <a:xfrm>
            <a:off x="1065213" y="4724400"/>
            <a:ext cx="6891337" cy="1668463"/>
            <a:chOff x="539750" y="3937000"/>
            <a:chExt cx="5523623" cy="1390650"/>
          </a:xfrm>
        </p:grpSpPr>
        <p:grpSp>
          <p:nvGrpSpPr>
            <p:cNvPr id="4" name="Gruppieren 20"/>
            <p:cNvGrpSpPr/>
            <p:nvPr/>
          </p:nvGrpSpPr>
          <p:grpSpPr bwMode="auto">
            <a:xfrm>
              <a:off x="4283968" y="4155986"/>
              <a:ext cx="1779405" cy="1005770"/>
              <a:chOff x="531629" y="1773152"/>
              <a:chExt cx="7995683" cy="47912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1850" y="4671855"/>
                <a:ext cx="7991948" cy="1892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1629" y="1773152"/>
                <a:ext cx="7995683" cy="2948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79" name="Gruppieren 22"/>
            <p:cNvGrpSpPr>
              <a:grpSpLocks/>
            </p:cNvGrpSpPr>
            <p:nvPr/>
          </p:nvGrpSpPr>
          <p:grpSpPr bwMode="auto">
            <a:xfrm>
              <a:off x="2352571" y="4036999"/>
              <a:ext cx="1926122" cy="1203986"/>
              <a:chOff x="170458" y="921246"/>
              <a:chExt cx="8446678" cy="4882268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2180" y="923524"/>
                <a:ext cx="8442587" cy="488266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68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8836" y="1937102"/>
                <a:ext cx="6928364" cy="285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9750" y="3937000"/>
              <a:ext cx="198626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836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543527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noProof="0" dirty="0" smtClean="0">
                <a:latin typeface="Arial" charset="0"/>
                <a:cs typeface="Arial" charset="0"/>
              </a:rPr>
              <a:t>Vielen Dank für Ihre Aufmerksamkeit!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551433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Sabine Roob</a:t>
            </a:r>
          </a:p>
          <a:p>
            <a:endParaRPr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Komplette Lösung für Faltschachteln &amp; Etiketten im </a:t>
            </a:r>
            <a:br>
              <a:rPr lang="de-DE" altLang="en-US" dirty="0">
                <a:latin typeface="Arial" charset="0"/>
                <a:cs typeface="Arial" charset="0"/>
              </a:rPr>
            </a:br>
            <a:r>
              <a:rPr lang="de-DE" altLang="en-US" dirty="0">
                <a:latin typeface="Arial" charset="0"/>
                <a:cs typeface="Arial" charset="0"/>
              </a:rPr>
              <a:t>Offsetdruck – vom Design bis zur Weiterverarbeitung!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5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Gleicher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Workflow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wie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für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Akzidenzen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aber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mit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speziellen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Verpackungsfunktionen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!</a:t>
            </a:r>
          </a:p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800" dirty="0"/>
              <a:t>Der einzige komplett integrierte Workflow für Verpackungen </a:t>
            </a:r>
            <a:endParaRPr lang="de-DE" dirty="0"/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Weniger Fehler, kürzere Rüstzeiten und weniger Makulatur in Druck und Weiterverarbeitung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Spitzenqualität, zu jeder Zeit wiederholbar!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Mehr Transparenz &amp; Kostenkontrolle</a:t>
            </a:r>
          </a:p>
        </p:txBody>
      </p:sp>
      <p:sp>
        <p:nvSpPr>
          <p:cNvPr id="18436" name="Foliennummernplatzhalt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3CC843-FF0C-42DC-8B84-CED09083E1A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  <p:pic>
        <p:nvPicPr>
          <p:cNvPr id="18437" name="Picture 23" descr="24 105 Sunshine Glow-1_verpack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70238"/>
            <a:ext cx="7747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schoko_verpack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06875"/>
            <a:ext cx="1885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8" descr="55 74 Orange 4c-1_label_einzel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24400"/>
            <a:ext cx="2759075" cy="99377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097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4" descr="HoP_redesign_16_packaging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6225"/>
            <a:ext cx="84963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feld 5"/>
          <p:cNvSpPr txBox="1">
            <a:spLocks noChangeArrowheads="1"/>
          </p:cNvSpPr>
          <p:nvPr/>
        </p:nvSpPr>
        <p:spPr bwMode="auto">
          <a:xfrm>
            <a:off x="468313" y="6237288"/>
            <a:ext cx="2227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400" i="1">
                <a:solidFill>
                  <a:srgbClr val="000000"/>
                </a:solidFill>
              </a:rPr>
              <a:t>Packaging Print Workflow</a:t>
            </a: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>
                <a:latin typeface="Arial" charset="0"/>
                <a:cs typeface="Arial" charset="0"/>
              </a:rPr>
              <a:t>Prinect, der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integrierte</a:t>
            </a:r>
            <a:r>
              <a:rPr lang="en-US" altLang="en-US" i="1" dirty="0" smtClean="0">
                <a:latin typeface="Arial" charset="0"/>
                <a:cs typeface="Arial" charset="0"/>
              </a:rPr>
              <a:t> </a:t>
            </a:r>
            <a:r>
              <a:rPr lang="en-US" altLang="en-US" i="1" smtClean="0">
                <a:latin typeface="Arial" charset="0"/>
                <a:cs typeface="Arial" charset="0"/>
              </a:rPr>
              <a:t>Druckereiworkflow</a:t>
            </a:r>
            <a:endParaRPr lang="en-US" altLang="en-US" i="1" dirty="0" smtClean="0">
              <a:latin typeface="Arial" charset="0"/>
              <a:cs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0" indent="0">
              <a:buNone/>
            </a:pP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7413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9EA0F9-E424-48D7-BF86-093C05F4E683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629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 smtClean="0">
                <a:latin typeface="Arial" charset="0"/>
                <a:cs typeface="Arial" charset="0"/>
              </a:rPr>
              <a:t>Schnelle, einfache Entwürfe, </a:t>
            </a:r>
            <a:r>
              <a:rPr lang="de-DE" altLang="en-US" dirty="0" err="1" smtClean="0">
                <a:latin typeface="Arial" charset="0"/>
                <a:cs typeface="Arial" charset="0"/>
              </a:rPr>
              <a:t>Layouterzeugung</a:t>
            </a:r>
            <a:r>
              <a:rPr lang="de-DE" altLang="en-US" dirty="0" smtClean="0">
                <a:latin typeface="Arial" charset="0"/>
                <a:cs typeface="Arial" charset="0"/>
              </a:rPr>
              <a:t> und Werkzeugdesign</a:t>
            </a:r>
            <a:br>
              <a:rPr lang="de-DE" altLang="en-US" dirty="0" smtClean="0">
                <a:latin typeface="Arial" charset="0"/>
                <a:cs typeface="Arial" charset="0"/>
              </a:rPr>
            </a:br>
            <a:endParaRPr lang="de-DE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3" name="Inhaltsplatzhalter 6"/>
          <p:cNvSpPr>
            <a:spLocks noGrp="1"/>
          </p:cNvSpPr>
          <p:nvPr>
            <p:ph idx="1"/>
          </p:nvPr>
        </p:nvSpPr>
        <p:spPr>
          <a:xfrm>
            <a:off x="457200" y="1929600"/>
            <a:ext cx="5915025" cy="4132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Prinect Package Designer</a:t>
            </a:r>
            <a:r>
              <a:rPr lang="en-US" dirty="0"/>
              <a:t/>
            </a:r>
            <a:br>
              <a:rPr lang="en-US" dirty="0"/>
            </a:br>
            <a:endParaRPr lang="en-US" sz="1400" dirty="0"/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Schnelles, fehlerfreies Design von Verpackungen und Displays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3D </a:t>
            </a:r>
            <a:r>
              <a:rPr lang="de-DE" dirty="0" err="1">
                <a:solidFill>
                  <a:schemeClr val="tx2"/>
                </a:solidFill>
              </a:rPr>
              <a:t>Softproofs</a:t>
            </a:r>
            <a:r>
              <a:rPr lang="de-DE" dirty="0">
                <a:solidFill>
                  <a:schemeClr val="tx2"/>
                </a:solidFill>
              </a:rPr>
              <a:t> für schnelle, kostengünstige Kommunikation mit Kunden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Illustrator Plug-in zur einfachen, genauen Erstellung des Grafikdesigns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tx2"/>
                </a:solidFill>
              </a:rPr>
              <a:t>Effiziente </a:t>
            </a:r>
            <a:r>
              <a:rPr lang="de-DE" dirty="0" err="1" smtClean="0">
                <a:solidFill>
                  <a:schemeClr val="tx2"/>
                </a:solidFill>
              </a:rPr>
              <a:t>Layouterzeugung</a:t>
            </a:r>
            <a:endParaRPr lang="de-DE" dirty="0" smtClean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Kostenreduzierung in der Produktion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tx2"/>
                </a:solidFill>
              </a:rPr>
              <a:t>Exakte Informationen für die Kostenkalkulation  im MIS – ohne </a:t>
            </a:r>
            <a:r>
              <a:rPr lang="de-DE" dirty="0" err="1" smtClean="0">
                <a:solidFill>
                  <a:schemeClr val="tx2"/>
                </a:solidFill>
              </a:rPr>
              <a:t>Opetratoreingriff</a:t>
            </a:r>
            <a:r>
              <a:rPr lang="de-DE" dirty="0" smtClean="0">
                <a:solidFill>
                  <a:schemeClr val="tx2"/>
                </a:solidFill>
              </a:rPr>
              <a:t>!</a:t>
            </a:r>
            <a:endParaRPr lang="en-US" dirty="0">
              <a:solidFill>
                <a:schemeClr val="tx2"/>
              </a:solidFill>
            </a:endParaRPr>
          </a:p>
          <a:p>
            <a:pPr marL="266400" indent="-234000" eaLnBrk="1" fontAlgn="auto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1000" dirty="0" err="1" smtClean="0">
                <a:solidFill>
                  <a:srgbClr val="C00000"/>
                </a:solidFill>
                <a:hlinkClick r:id="rId3" action="ppaction://hlinkfile"/>
              </a:rPr>
              <a:t>Präsentationen</a:t>
            </a:r>
            <a:r>
              <a:rPr lang="en-US" sz="1000" dirty="0" smtClean="0">
                <a:solidFill>
                  <a:srgbClr val="C00000"/>
                </a:solidFill>
                <a:hlinkClick r:id="rId3" action="ppaction://hlinkfile"/>
              </a:rPr>
              <a:t>\Movies\Film_Illustrator_NEU.wmv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21510" name="Foliennummernplatzhalter 6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75746F-AC3B-4235-BD7C-52EF01C78DF6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en-US" smtClean="0"/>
          </a:p>
        </p:txBody>
      </p:sp>
      <p:pic>
        <p:nvPicPr>
          <p:cNvPr id="21509" name="Grafik 6" descr="display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73238"/>
            <a:ext cx="2378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3825044"/>
            <a:ext cx="238763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8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57200" y="1114425"/>
            <a:ext cx="8229600" cy="738188"/>
          </a:xfrm>
        </p:spPr>
        <p:txBody>
          <a:bodyPr/>
          <a:lstStyle/>
          <a:p>
            <a:r>
              <a:rPr lang="de-DE" altLang="en-US" dirty="0" smtClean="0">
                <a:latin typeface="Arial" charset="0"/>
                <a:cs typeface="Arial" charset="0"/>
              </a:rPr>
              <a:t>Verschiedene </a:t>
            </a:r>
            <a:r>
              <a:rPr lang="de-DE" altLang="de-DE" dirty="0" smtClean="0">
                <a:latin typeface="Arial" charset="0"/>
                <a:cs typeface="Arial" charset="0"/>
              </a:rPr>
              <a:t>Bestellarte</a:t>
            </a:r>
            <a:r>
              <a:rPr lang="de-DE" altLang="de-DE" sz="2000" dirty="0" smtClean="0">
                <a:latin typeface="Arial" charset="0"/>
                <a:cs typeface="Arial" charset="0"/>
              </a:rPr>
              <a:t>n</a:t>
            </a:r>
            <a:endParaRPr lang="de-DE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13315" name="Inhaltsplatzhalter 5"/>
          <p:cNvSpPr>
            <a:spLocks noGrp="1"/>
          </p:cNvSpPr>
          <p:nvPr>
            <p:ph idx="1"/>
          </p:nvPr>
        </p:nvSpPr>
        <p:spPr>
          <a:xfrm>
            <a:off x="457200" y="1849438"/>
            <a:ext cx="8229600" cy="4408487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Arial" charset="0"/>
                <a:cs typeface="Arial" charset="0"/>
              </a:rPr>
              <a:t>Artikel können auf verschiedene Arten bestellt werden:</a:t>
            </a:r>
          </a:p>
          <a:p>
            <a:pPr lvl="1" eaLnBrk="1" hangingPunct="1"/>
            <a:r>
              <a:rPr lang="de-DE" altLang="de-DE" dirty="0">
                <a:latin typeface="Arial" charset="0"/>
                <a:cs typeface="Arial" charset="0"/>
              </a:rPr>
              <a:t>Manuelle Anlage einzelner Jobs mit ein oder mehreren Artikeln im MIS/ERP oder Prinect Cockpit</a:t>
            </a:r>
          </a:p>
          <a:p>
            <a:pPr lvl="1" eaLnBrk="1" hangingPunct="1"/>
            <a:r>
              <a:rPr lang="de-DE" altLang="de-DE" dirty="0">
                <a:latin typeface="Arial" charset="0"/>
                <a:cs typeface="Arial" charset="0"/>
              </a:rPr>
              <a:t>Bestellung über eine </a:t>
            </a:r>
            <a:r>
              <a:rPr lang="de-DE" altLang="de-DE" dirty="0" err="1">
                <a:latin typeface="Arial" charset="0"/>
                <a:cs typeface="Arial" charset="0"/>
              </a:rPr>
              <a:t>Excelliste</a:t>
            </a:r>
            <a:r>
              <a:rPr lang="de-DE" altLang="de-DE" dirty="0">
                <a:latin typeface="Arial" charset="0"/>
                <a:cs typeface="Arial" charset="0"/>
              </a:rPr>
              <a:t> (Menge je Artikel etc.)</a:t>
            </a:r>
          </a:p>
          <a:p>
            <a:pPr lvl="2" eaLnBrk="1" hangingPunct="1"/>
            <a:r>
              <a:rPr lang="de-DE" altLang="de-DE" dirty="0">
                <a:latin typeface="Arial" charset="0"/>
                <a:cs typeface="Arial" charset="0"/>
              </a:rPr>
              <a:t>Übersetzung in </a:t>
            </a:r>
            <a:r>
              <a:rPr lang="de-DE" altLang="de-DE" dirty="0" err="1">
                <a:latin typeface="Arial" charset="0"/>
                <a:cs typeface="Arial" charset="0"/>
              </a:rPr>
              <a:t>csv</a:t>
            </a:r>
            <a:r>
              <a:rPr lang="de-DE" altLang="de-DE" dirty="0">
                <a:latin typeface="Arial" charset="0"/>
                <a:cs typeface="Arial" charset="0"/>
              </a:rPr>
              <a:t>-Dateien</a:t>
            </a:r>
          </a:p>
          <a:p>
            <a:pPr lvl="2" eaLnBrk="1" hangingPunct="1"/>
            <a:r>
              <a:rPr lang="de-DE" altLang="de-DE" dirty="0">
                <a:latin typeface="Arial" charset="0"/>
                <a:cs typeface="Arial" charset="0"/>
              </a:rPr>
              <a:t>Jede Zeile wird ein Job im Cockpit</a:t>
            </a:r>
          </a:p>
          <a:p>
            <a:pPr lvl="2" eaLnBrk="1" hangingPunct="1"/>
            <a:r>
              <a:rPr lang="de-DE" altLang="de-DE" dirty="0">
                <a:latin typeface="Arial" charset="0"/>
                <a:cs typeface="Arial" charset="0"/>
              </a:rPr>
              <a:t>Jobs können zu Sammelaufträgen zusammengefasst werden</a:t>
            </a:r>
          </a:p>
          <a:p>
            <a:pPr lvl="1" eaLnBrk="1" hangingPunct="1"/>
            <a:r>
              <a:rPr lang="de-DE" altLang="de-DE" dirty="0">
                <a:latin typeface="Arial" charset="0"/>
                <a:cs typeface="Arial" charset="0"/>
              </a:rPr>
              <a:t>Bestellung über einen Webshop</a:t>
            </a:r>
          </a:p>
        </p:txBody>
      </p:sp>
      <p:sp>
        <p:nvSpPr>
          <p:cNvPr id="19460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56F4C1-7826-4F1B-9447-19F809FF3602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en-US" smtClean="0"/>
          </a:p>
        </p:txBody>
      </p: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1835150" y="4749800"/>
            <a:ext cx="5370513" cy="1631950"/>
            <a:chOff x="1043608" y="4509120"/>
            <a:chExt cx="6796038" cy="2064609"/>
          </a:xfrm>
        </p:grpSpPr>
        <p:pic>
          <p:nvPicPr>
            <p:cNvPr id="19462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509120"/>
              <a:ext cx="3096914" cy="2064609"/>
            </a:xfrm>
            <a:prstGeom prst="rect">
              <a:avLst/>
            </a:prstGeom>
            <a:noFill/>
            <a:ln w="9525">
              <a:solidFill>
                <a:srgbClr val="665BA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63" name="Gruppieren 5"/>
            <p:cNvGrpSpPr>
              <a:grpSpLocks/>
            </p:cNvGrpSpPr>
            <p:nvPr/>
          </p:nvGrpSpPr>
          <p:grpSpPr bwMode="auto">
            <a:xfrm>
              <a:off x="4644008" y="4581128"/>
              <a:ext cx="3195638" cy="1763712"/>
              <a:chOff x="900113" y="3500438"/>
              <a:chExt cx="4289425" cy="2368550"/>
            </a:xfrm>
          </p:grpSpPr>
          <p:pic>
            <p:nvPicPr>
              <p:cNvPr id="19464" name="Picture 26" descr="C:\Users\lm\plantin-2006\bezoekenV2005\Elburg Sassenheim\preview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239" b="25690"/>
              <a:stretch>
                <a:fillRect/>
              </a:stretch>
            </p:blipFill>
            <p:spPr bwMode="auto">
              <a:xfrm>
                <a:off x="935038" y="3500438"/>
                <a:ext cx="936625" cy="900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24" descr="C:\Users\lm\plantin-2006\bezoekenV2005\Elburg Sassenheim\preview-3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19" r="65894" b="22260"/>
              <a:stretch>
                <a:fillRect/>
              </a:stretch>
            </p:blipFill>
            <p:spPr bwMode="auto">
              <a:xfrm>
                <a:off x="900113" y="4976813"/>
                <a:ext cx="935037" cy="865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6" name="Picture 2" descr="C:\Users\roobsabi\AppData\Local\Microsoft\Windows\Temporary Internet Files\Content.IE5\SI97IHB4\MC900442127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063" y="3860800"/>
                <a:ext cx="2022475" cy="200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Gewinkelte Verbindung 10"/>
              <p:cNvCxnSpPr/>
              <p:nvPr/>
            </p:nvCxnSpPr>
            <p:spPr>
              <a:xfrm>
                <a:off x="1870186" y="3951251"/>
                <a:ext cx="1477664" cy="447721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winkelte Verbindung 11"/>
              <p:cNvCxnSpPr/>
              <p:nvPr/>
            </p:nvCxnSpPr>
            <p:spPr>
              <a:xfrm flipV="1">
                <a:off x="1907936" y="4833207"/>
                <a:ext cx="1404860" cy="574486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3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platzhalter 5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ts val="2163"/>
              </a:lnSpc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64500" indent="-34290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Elektronische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Plantafel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Kompletter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aktueller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Überblick</a:t>
            </a:r>
            <a:endParaRPr lang="en-US" dirty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Optimale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Kontrolle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schnelle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Reaktion</a:t>
            </a:r>
            <a:endParaRPr lang="en-US" dirty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Reduzierung</a:t>
            </a:r>
            <a:r>
              <a:rPr lang="en-US" dirty="0">
                <a:solidFill>
                  <a:schemeClr val="tx2"/>
                </a:solidFill>
              </a:rPr>
              <a:t> der </a:t>
            </a:r>
            <a:r>
              <a:rPr lang="en-US" dirty="0" err="1">
                <a:solidFill>
                  <a:schemeClr val="tx2"/>
                </a:solidFill>
              </a:rPr>
              <a:t>Rüstzeiten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253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>
                <a:latin typeface="Arial" charset="0"/>
                <a:cs typeface="Arial" charset="0"/>
              </a:rPr>
              <a:t>Integrierte</a:t>
            </a:r>
            <a:r>
              <a:rPr lang="en-US" altLang="de-DE" dirty="0">
                <a:latin typeface="Arial" charset="0"/>
                <a:cs typeface="Arial" charset="0"/>
              </a:rPr>
              <a:t> </a:t>
            </a:r>
            <a:r>
              <a:rPr lang="en-US" altLang="de-DE" dirty="0" err="1">
                <a:latin typeface="Arial" charset="0"/>
                <a:cs typeface="Arial" charset="0"/>
              </a:rPr>
              <a:t>Produktionsplanung</a:t>
            </a:r>
            <a:r>
              <a:rPr lang="en-US" altLang="de-DE" dirty="0">
                <a:latin typeface="Arial" charset="0"/>
                <a:cs typeface="Arial" charset="0"/>
              </a:rPr>
              <a:t> und -</a:t>
            </a:r>
            <a:r>
              <a:rPr lang="en-US" altLang="de-DE" dirty="0" err="1">
                <a:latin typeface="Arial" charset="0"/>
                <a:cs typeface="Arial" charset="0"/>
              </a:rPr>
              <a:t>kontrolle</a:t>
            </a:r>
            <a:r>
              <a:rPr lang="en-US" altLang="de-DE" dirty="0">
                <a:latin typeface="Arial" charset="0"/>
                <a:cs typeface="Arial" charset="0"/>
              </a:rPr>
              <a:t/>
            </a:r>
            <a:br>
              <a:rPr lang="en-US" altLang="de-DE" dirty="0">
                <a:latin typeface="Arial" charset="0"/>
                <a:cs typeface="Arial" charset="0"/>
              </a:rPr>
            </a:br>
            <a:r>
              <a:rPr lang="en-US" altLang="de-DE" dirty="0">
                <a:solidFill>
                  <a:schemeClr val="accent1"/>
                </a:solidFill>
                <a:latin typeface="Arial" charset="0"/>
                <a:cs typeface="Arial" charset="0"/>
              </a:rPr>
              <a:t>Prinect Scheduler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22533" name="Foliennummernplatzhalter 5"/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2B0FE6-BEDF-412D-89D1-C78F34F7B602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en-US" smtClean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19325"/>
            <a:ext cx="43910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5"/>
          <p:cNvSpPr>
            <a:spLocks noGrp="1"/>
          </p:cNvSpPr>
          <p:nvPr>
            <p:ph type="title"/>
          </p:nvPr>
        </p:nvSpPr>
        <p:spPr>
          <a:xfrm>
            <a:off x="457200" y="1120775"/>
            <a:ext cx="8229600" cy="9953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charset="0"/>
                <a:cs typeface="Arial" charset="0"/>
              </a:rPr>
              <a:t>Pre Press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Prepress Manager and PDF Toolbox</a:t>
            </a:r>
            <a:endParaRPr lang="de-DE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6387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8229600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/>
              <a:t>PDF-basierter Workflow zur </a:t>
            </a:r>
            <a:r>
              <a:rPr lang="de-DE" dirty="0" smtClean="0"/>
              <a:t>druckgerechten Einzelnutzenaufbereitung</a:t>
            </a:r>
            <a:endParaRPr lang="de-DE" dirty="0"/>
          </a:p>
          <a:p>
            <a:pPr marL="622300" lvl="1" indent="-1651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accent1"/>
                </a:solidFill>
              </a:rPr>
              <a:t>Prinect Prepress Manager </a:t>
            </a:r>
            <a:r>
              <a:rPr lang="de-DE" dirty="0"/>
              <a:t>für automatische Bearbeitung</a:t>
            </a:r>
          </a:p>
          <a:p>
            <a:pPr marL="622300" lvl="1" indent="-1651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accent1"/>
                </a:solidFill>
              </a:rPr>
              <a:t>PDF Toolbox </a:t>
            </a:r>
            <a:r>
              <a:rPr lang="de-DE" dirty="0"/>
              <a:t>für leichtes Bearbeiten von PDF-Daten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Überprüfung</a:t>
            </a:r>
            <a:r>
              <a:rPr lang="en-US" dirty="0" smtClean="0">
                <a:solidFill>
                  <a:schemeClr val="tx2"/>
                </a:solidFill>
              </a:rPr>
              <a:t> des </a:t>
            </a:r>
            <a:r>
              <a:rPr lang="en-US" dirty="0" err="1" smtClean="0">
                <a:solidFill>
                  <a:schemeClr val="tx2"/>
                </a:solidFill>
              </a:rPr>
              <a:t>grafischen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stukturellen</a:t>
            </a:r>
            <a:r>
              <a:rPr lang="en-US" dirty="0" smtClean="0">
                <a:solidFill>
                  <a:schemeClr val="tx2"/>
                </a:solidFill>
              </a:rPr>
              <a:t> Designs</a:t>
            </a:r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Neue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plug-ins </a:t>
            </a:r>
            <a:r>
              <a:rPr lang="en-US" dirty="0" err="1" smtClean="0">
                <a:solidFill>
                  <a:schemeClr val="tx2"/>
                </a:solidFill>
              </a:rPr>
              <a:t>wie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Barcode </a:t>
            </a:r>
            <a:r>
              <a:rPr lang="en-US" dirty="0" smtClean="0">
                <a:solidFill>
                  <a:schemeClr val="tx2"/>
                </a:solidFill>
              </a:rPr>
              <a:t>und </a:t>
            </a:r>
            <a:r>
              <a:rPr lang="en-US" dirty="0">
                <a:solidFill>
                  <a:schemeClr val="tx2"/>
                </a:solidFill>
              </a:rPr>
              <a:t>Object Editor</a:t>
            </a:r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Alle </a:t>
            </a:r>
            <a:r>
              <a:rPr lang="de-DE" dirty="0">
                <a:solidFill>
                  <a:schemeClr val="tx2"/>
                </a:solidFill>
              </a:rPr>
              <a:t>Informationen </a:t>
            </a:r>
            <a:r>
              <a:rPr lang="de-DE" dirty="0" smtClean="0">
                <a:solidFill>
                  <a:schemeClr val="tx2"/>
                </a:solidFill>
              </a:rPr>
              <a:t>werden gespeichert </a:t>
            </a:r>
            <a:r>
              <a:rPr lang="de-DE" dirty="0">
                <a:solidFill>
                  <a:schemeClr val="tx2"/>
                </a:solidFill>
              </a:rPr>
              <a:t>für Wiederholaufträge in </a:t>
            </a:r>
            <a:r>
              <a:rPr lang="de-DE" dirty="0" smtClean="0">
                <a:solidFill>
                  <a:schemeClr val="tx2"/>
                </a:solidFill>
              </a:rPr>
              <a:t>gleicher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  Qualität</a:t>
            </a:r>
            <a:endParaRPr lang="en-US" dirty="0">
              <a:solidFill>
                <a:schemeClr val="tx2"/>
              </a:solidFill>
            </a:endParaRPr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endParaRPr dirty="0">
              <a:solidFill>
                <a:srgbClr val="C00000"/>
              </a:solidFill>
            </a:endParaRPr>
          </a:p>
          <a:p>
            <a:pPr marL="266400" indent="-234000" eaLnBrk="1" fontAlgn="auto" hangingPunct="1">
              <a:lnSpc>
                <a:spcPct val="100000"/>
              </a:lnSpc>
              <a:buFont typeface="Arial" charset="0"/>
              <a:buNone/>
              <a:defRPr/>
            </a:pPr>
            <a:endParaRPr dirty="0">
              <a:solidFill>
                <a:srgbClr val="C00000"/>
              </a:solidFill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C6C1C2-01DB-4042-9E77-AD6E3CFCD1D0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en-US" dirty="0" smtClean="0"/>
          </a:p>
        </p:txBody>
      </p:sp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1116013" y="6237288"/>
            <a:ext cx="227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000">
                <a:hlinkClick r:id="rId3" action="ppaction://hlinkfile"/>
              </a:rPr>
              <a:t>movies\PDFTB P12 new features.avi</a:t>
            </a:r>
            <a:endParaRPr lang="de-DE" altLang="en-US" sz="10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436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Multicolor zur Reduzierung von Sonderfarben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540800"/>
            <a:ext cx="5338936" cy="4692282"/>
          </a:xfrm>
        </p:spPr>
        <p:txBody>
          <a:bodyPr/>
          <a:lstStyle/>
          <a:p>
            <a:pPr marL="542925" lvl="0" indent="-542925"/>
            <a:r>
              <a:rPr lang="en-US" dirty="0" err="1" smtClean="0"/>
              <a:t>Intelligenter</a:t>
            </a:r>
            <a:r>
              <a:rPr lang="en-US" dirty="0" smtClean="0"/>
              <a:t> Ersatz der </a:t>
            </a:r>
            <a:r>
              <a:rPr lang="en-US" dirty="0" err="1" smtClean="0"/>
              <a:t>Sonderfarben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CMYK plus Orange, </a:t>
            </a:r>
            <a:r>
              <a:rPr lang="en-US" dirty="0" err="1" smtClean="0"/>
              <a:t>Grün</a:t>
            </a:r>
            <a:r>
              <a:rPr lang="en-US" dirty="0" smtClean="0"/>
              <a:t> und </a:t>
            </a:r>
            <a:r>
              <a:rPr lang="en-US" dirty="0" err="1" smtClean="0"/>
              <a:t>Blau</a:t>
            </a:r>
            <a:endParaRPr lang="en-US" dirty="0" smtClean="0"/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Farbwechsel</a:t>
            </a:r>
            <a:r>
              <a:rPr lang="en-US" dirty="0"/>
              <a:t>,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Waschvorgänge</a:t>
            </a:r>
            <a:r>
              <a:rPr lang="en-US" dirty="0"/>
              <a:t>, stark </a:t>
            </a:r>
            <a:r>
              <a:rPr lang="en-US" dirty="0" err="1"/>
              <a:t>reduzierte</a:t>
            </a:r>
            <a:r>
              <a:rPr lang="en-US" dirty="0"/>
              <a:t> </a:t>
            </a:r>
            <a:r>
              <a:rPr lang="en-US" dirty="0" err="1"/>
              <a:t>Rüstzeit</a:t>
            </a:r>
            <a:r>
              <a:rPr lang="en-US" dirty="0"/>
              <a:t>! </a:t>
            </a:r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en-US" dirty="0" err="1"/>
              <a:t>Geringere</a:t>
            </a:r>
            <a:r>
              <a:rPr lang="en-US" dirty="0"/>
              <a:t> </a:t>
            </a:r>
            <a:r>
              <a:rPr lang="en-US" dirty="0" err="1"/>
              <a:t>Maschinenstillstandzeiten</a:t>
            </a:r>
            <a:r>
              <a:rPr lang="en-US" dirty="0"/>
              <a:t> </a:t>
            </a:r>
            <a:endParaRPr lang="de-DE" dirty="0"/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de-DE" dirty="0"/>
              <a:t>Weniger Lagerbestand von Sonderfarben</a:t>
            </a:r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en-US" dirty="0" err="1"/>
              <a:t>Sonderfarben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Anicolor </a:t>
            </a:r>
            <a:r>
              <a:rPr lang="en-US" dirty="0" err="1"/>
              <a:t>qualifiziert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de-DE" dirty="0"/>
              <a:t>Höhere Prozesssicherheit durch einheitliches Farbverhalten</a:t>
            </a:r>
          </a:p>
          <a:p>
            <a:pPr marL="542925" lvl="0" indent="-542925"/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DD255E-EC79-4613-B42C-12F80B7CB33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9" name="Picture 3" descr="C:\Users\laubmant.CEU\Pictures\Screenpresso\2013-04-16_13h21_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/>
          <a:stretch/>
        </p:blipFill>
        <p:spPr bwMode="auto">
          <a:xfrm>
            <a:off x="5904148" y="2060848"/>
            <a:ext cx="2470055" cy="19728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Picture 2" descr="C:\Users\laubmant.CEU\Pictures\Screenpresso\2013-04-16_13h21_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185084"/>
            <a:ext cx="2481010" cy="20248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0226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Bogenvorbereitung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Signa Station Packaging Pro 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5662972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/>
              <a:t>Effektive Druckbogenaufbereitung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Im- und Export aller CAD-Formate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 err="1"/>
              <a:t>Step</a:t>
            </a:r>
            <a:r>
              <a:rPr lang="de-DE" sz="1400" dirty="0"/>
              <a:t> &amp; Repeat mit </a:t>
            </a:r>
            <a:r>
              <a:rPr lang="de-DE" sz="1400" dirty="0" err="1"/>
              <a:t>Verschnittminimierung</a:t>
            </a:r>
            <a:endParaRPr lang="de-DE" sz="1400" dirty="0"/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Sammelformerstellung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3D-Modell: Virtueller </a:t>
            </a:r>
            <a:r>
              <a:rPr lang="de-DE" sz="1400" dirty="0" err="1"/>
              <a:t>Proof</a:t>
            </a:r>
            <a:r>
              <a:rPr lang="de-DE" sz="1400" dirty="0"/>
              <a:t> für strukturelles Design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 err="1"/>
              <a:t>Beschnittpfad</a:t>
            </a:r>
            <a:r>
              <a:rPr lang="de-DE" sz="1400" dirty="0"/>
              <a:t>-Definition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Intelligentes Markenhandling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Barcode-Erzeugung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Erzeugung der Voreinstelldaten für Druck und Weiterverarbeitung</a:t>
            </a:r>
            <a:br>
              <a:rPr lang="de-DE" sz="1400" dirty="0"/>
            </a:b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Schnelle Bogenaufbereitung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Kürzere Rüstzeiten für Druck und </a:t>
            </a:r>
            <a:r>
              <a:rPr lang="de-DE" dirty="0" smtClean="0">
                <a:solidFill>
                  <a:schemeClr val="tx2"/>
                </a:solidFill>
              </a:rPr>
              <a:t>Weiterverarbeitung</a:t>
            </a:r>
            <a:endParaRPr sz="1400" dirty="0"/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endParaRPr dirty="0"/>
          </a:p>
        </p:txBody>
      </p:sp>
      <p:sp>
        <p:nvSpPr>
          <p:cNvPr id="24580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152D77-A352-4BE6-9321-1F4C10C77514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en-US" smtClean="0"/>
          </a:p>
        </p:txBody>
      </p:sp>
      <p:pic>
        <p:nvPicPr>
          <p:cNvPr id="8" name="3d presen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28790" t="17717" r="31348" b="8464"/>
          <a:stretch>
            <a:fillRect/>
          </a:stretch>
        </p:blipFill>
        <p:spPr bwMode="auto">
          <a:xfrm>
            <a:off x="6875463" y="1341438"/>
            <a:ext cx="1460500" cy="207168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24582" name="Picture 5" descr="Stanzform Gesamter Bogen"/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22891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04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_Template_DE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Solutions xmlns="1f39064e-8b17-4030-8614-d2ce6d04e358">
      <Value>3</Value>
    </Solutions>
    <Purpose_x0020_of_x0020_Use xmlns="1f39064e-8b17-4030-8614-d2ce6d04e358">42</Purpose_x0020_of_x0020_Use>
    <Product_x0020_Segment xmlns="1f39064e-8b17-4030-8614-d2ce6d04e358">
      <Value>14</Value>
    </Product_x0020_Segment>
    <Product_x0020_Area xmlns="1f39064e-8b17-4030-8614-d2ce6d04e358">
      <Value>5</Value>
    </Product_x0020_Area>
    <Product xmlns="1f39064e-8b17-4030-8614-d2ce6d04e358">
      <Value>143</Value>
      <Value>125</Value>
      <Value>145</Value>
      <Value>123</Value>
      <Value>133</Value>
      <Value>120</Value>
      <Value>144</Value>
    </Product>
    <Language1 xmlns="1f39064e-8b17-4030-8614-d2ce6d04e358" xsi:nil="true"/>
    <Tam xmlns="1f39064e-8b17-4030-8614-d2ce6d04e35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77E155B-2519-41A6-BAE0-88CD6C8B4703}"/>
</file>

<file path=customXml/itemProps2.xml><?xml version="1.0" encoding="utf-8"?>
<ds:datastoreItem xmlns:ds="http://schemas.openxmlformats.org/officeDocument/2006/customXml" ds:itemID="{CE01D220-263B-4313-80D4-EF1331CD776D}"/>
</file>

<file path=customXml/itemProps3.xml><?xml version="1.0" encoding="utf-8"?>
<ds:datastoreItem xmlns:ds="http://schemas.openxmlformats.org/officeDocument/2006/customXml" ds:itemID="{73F25FD5-D21E-4D1E-870F-12070DAB7F81}"/>
</file>

<file path=customXml/itemProps4.xml><?xml version="1.0" encoding="utf-8"?>
<ds:datastoreItem xmlns:ds="http://schemas.openxmlformats.org/officeDocument/2006/customXml" ds:itemID="{CFEB0B91-F79C-471B-B265-6D3F8A16FC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2170</Words>
  <Application>Microsoft Office PowerPoint</Application>
  <PresentationFormat>Bildschirmpräsentation (4:3)</PresentationFormat>
  <Paragraphs>183</Paragraphs>
  <Slides>14</Slides>
  <Notes>13</Notes>
  <HiddenSlides>0</HiddenSlides>
  <MMClips>1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Heidelberg_Template_DE</vt:lpstr>
      <vt:lpstr>Heidelberg Vorlage- Folien mit Kopfzeile (im Master ändern)</vt:lpstr>
      <vt:lpstr>PowerPoint-Präsentation</vt:lpstr>
      <vt:lpstr>Komplette Lösung für Faltschachteln &amp; Etiketten im  Offsetdruck – vom Design bis zur Weiterverarbeitung!</vt:lpstr>
      <vt:lpstr>Prinect, der integrierte Druckereiworkflow</vt:lpstr>
      <vt:lpstr>Schnelle, einfache Entwürfe, Layouterzeugung und Werkzeugdesign </vt:lpstr>
      <vt:lpstr>Verschiedene Bestellarten</vt:lpstr>
      <vt:lpstr>Integrierte Produktionsplanung und -kontrolle Prinect Scheduler</vt:lpstr>
      <vt:lpstr>Pre Press Prinect Prepress Manager and PDF Toolbox</vt:lpstr>
      <vt:lpstr>Multicolor zur Reduzierung von Sonderfarben</vt:lpstr>
      <vt:lpstr>Bogenvorbereitung Prinect Signa Station Packaging Pro </vt:lpstr>
      <vt:lpstr>Bogenoptimierung für Sammelformen Prinect Signa Station Sheet Optimizer </vt:lpstr>
      <vt:lpstr>Druckintegration Prinect Pressroom Manager</vt:lpstr>
      <vt:lpstr>Farb- &amp; Qualitätsmanagement</vt:lpstr>
      <vt:lpstr>Weiterverarbeitungsintegration Prinect Postpress Manager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Faltschachtel- und Etikettenproduktion mit Prinect</dc:title>
  <dc:creator>W. Stoltenberg - PT-PM4</dc:creator>
  <cp:keywords>Packaging  Faltschachtel  Etiketten Einzelnutzenbearbeitung  Package Designer  Signa Station Packaging Pro  PDF Toolbox   Web-to-Print  Pressroom Manager  Postpress Manager   Prepress Manager</cp:keywords>
  <cp:lastModifiedBy>Axel Zöller</cp:lastModifiedBy>
  <cp:revision>440</cp:revision>
  <dcterms:created xsi:type="dcterms:W3CDTF">2007-10-20T10:26:57Z</dcterms:created>
  <dcterms:modified xsi:type="dcterms:W3CDTF">2013-11-18T17:21:58Z</dcterms:modified>
  <cp:contentType>DOCX with Metadata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DOCX with Metadata</vt:lpwstr>
  </property>
  <property fmtid="{D5CDD505-2E9C-101B-9397-08002B2CF9AE}" pid="3" name="Order">
    <vt:r8>2453000</vt:r8>
  </property>
  <property fmtid="{D5CDD505-2E9C-101B-9397-08002B2CF9AE}" pid="4" name="xd_Signature">
    <vt:lpwstr/>
  </property>
  <property fmtid="{D5CDD505-2E9C-101B-9397-08002B2CF9AE}" pid="5" name="display_urn:schemas-microsoft-com:office:office#Editor">
    <vt:lpwstr>Klingseis, Petra PT</vt:lpwstr>
  </property>
  <property fmtid="{D5CDD505-2E9C-101B-9397-08002B2CF9AE}" pid="6" name="xd_ProgID">
    <vt:lpwstr/>
  </property>
  <property fmtid="{D5CDD505-2E9C-101B-9397-08002B2CF9AE}" pid="7" name="display_urn:schemas-microsoft-com:office:office#Author">
    <vt:lpwstr>Zoeller, Axel PT-PM3</vt:lpwstr>
  </property>
  <property fmtid="{D5CDD505-2E9C-101B-9397-08002B2CF9AE}" pid="8" name="TemplateUrl">
    <vt:lpwstr/>
  </property>
  <property fmtid="{D5CDD505-2E9C-101B-9397-08002B2CF9AE}" pid="9" name="URL">
    <vt:lpwstr/>
  </property>
  <property fmtid="{D5CDD505-2E9C-101B-9397-08002B2CF9AE}" pid="10" name="Comments">
    <vt:lpwstr/>
  </property>
  <property fmtid="{D5CDD505-2E9C-101B-9397-08002B2CF9AE}" pid="11" name="ContentTypeId">
    <vt:lpwstr>0x010100EB55BAB95C4C5748861D2F04B5670607</vt:lpwstr>
  </property>
</Properties>
</file>