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22"/>
  </p:notesMasterIdLst>
  <p:handoutMasterIdLst>
    <p:handoutMasterId r:id="rId23"/>
  </p:handoutMasterIdLst>
  <p:sldIdLst>
    <p:sldId id="256" r:id="rId6"/>
    <p:sldId id="269" r:id="rId7"/>
    <p:sldId id="270" r:id="rId8"/>
    <p:sldId id="267" r:id="rId9"/>
    <p:sldId id="281" r:id="rId10"/>
    <p:sldId id="282" r:id="rId11"/>
    <p:sldId id="275" r:id="rId12"/>
    <p:sldId id="271" r:id="rId13"/>
    <p:sldId id="273" r:id="rId14"/>
    <p:sldId id="272" r:id="rId15"/>
    <p:sldId id="277" r:id="rId16"/>
    <p:sldId id="279" r:id="rId17"/>
    <p:sldId id="280" r:id="rId18"/>
    <p:sldId id="274" r:id="rId19"/>
    <p:sldId id="283" r:id="rId20"/>
    <p:sldId id="265" r:id="rId2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A"/>
    <a:srgbClr val="FF0066"/>
    <a:srgbClr val="A8B1B6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5" autoAdjust="0"/>
    <p:restoredTop sz="86541" autoAdjust="0"/>
  </p:normalViewPr>
  <p:slideViewPr>
    <p:cSldViewPr snapToGrid="0" showGuides="1">
      <p:cViewPr varScale="1">
        <p:scale>
          <a:sx n="113" d="100"/>
          <a:sy n="113" d="100"/>
        </p:scale>
        <p:origin x="-1500" y="-96"/>
      </p:cViewPr>
      <p:guideLst>
        <p:guide orient="horz" pos="845"/>
        <p:guide orient="horz" pos="595"/>
        <p:guide orient="horz" pos="3838"/>
        <p:guide orient="horz" pos="1207"/>
        <p:guide pos="295"/>
        <p:guide pos="5465"/>
      </p:guideLst>
    </p:cSldViewPr>
  </p:slideViewPr>
  <p:outlineViewPr>
    <p:cViewPr>
      <p:scale>
        <a:sx n="33" d="100"/>
        <a:sy n="33" d="100"/>
      </p:scale>
      <p:origin x="0" y="65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2910" y="-8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7BBE49-149B-4053-A6F0-B3563302C5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483100" y="276225"/>
            <a:ext cx="2257425" cy="460375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703" tIns="52352" rIns="104703" bIns="5235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1775" y="276225"/>
            <a:ext cx="4262438" cy="460375"/>
          </a:xfrm>
          <a:prstGeom prst="rect">
            <a:avLst/>
          </a:prstGeom>
          <a:solidFill>
            <a:srgbClr val="004B8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703" tIns="52352" rIns="104703" bIns="5235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16" descr="HDM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63" y="419100"/>
            <a:ext cx="1471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95275" y="352425"/>
            <a:ext cx="4141788" cy="36671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30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7CA398-4456-40D4-A137-41377F94EAE7}" type="datetimeFigureOut">
              <a:rPr lang="de-DE"/>
              <a:pPr>
                <a:defRPr/>
              </a:pPr>
              <a:t>14.11.2013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768CC0-7499-4175-BB36-91D01DF8F3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866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5833-DBFB-4BEF-8D3F-D7FDF0626112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de-DE" noProof="0" dirty="0" smtClean="0"/>
              <a:t>In einer Druckerei ohne Integration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1879600" algn="l"/>
              </a:tabLst>
            </a:pPr>
            <a:r>
              <a:rPr lang="de-DE" noProof="0" dirty="0" smtClean="0"/>
              <a:t>	- </a:t>
            </a:r>
            <a:r>
              <a:rPr lang="de-DE" dirty="0" smtClean="0"/>
              <a:t>ist der gesamte Workflow unübersichtlich</a:t>
            </a:r>
            <a:r>
              <a:rPr lang="de-DE" noProof="0" dirty="0" smtClean="0"/>
              <a:t>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1879600" algn="l"/>
              </a:tabLst>
            </a:pPr>
            <a:r>
              <a:rPr lang="de-DE" noProof="0" dirty="0" smtClean="0"/>
              <a:t>	- </a:t>
            </a:r>
            <a:r>
              <a:rPr lang="de-DE" dirty="0" smtClean="0"/>
              <a:t>riskiert man Fehler durch Kommunikationslücken,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1879600" algn="l"/>
              </a:tabLst>
            </a:pPr>
            <a:r>
              <a:rPr lang="de-DE" dirty="0" smtClean="0"/>
              <a:t>	- verliert man Zeit.</a:t>
            </a:r>
            <a:endParaRPr lang="de-DE" noProof="0" dirty="0" smtClean="0"/>
          </a:p>
          <a:p>
            <a:pPr>
              <a:buNone/>
            </a:pPr>
            <a:endParaRPr lang="en-US" noProof="0" dirty="0" smtClean="0"/>
          </a:p>
          <a:p>
            <a:pPr>
              <a:buNone/>
            </a:pPr>
            <a:r>
              <a:rPr lang="en-US" noProof="0" dirty="0" smtClean="0"/>
              <a:t>Heidelberg</a:t>
            </a:r>
            <a:r>
              <a:rPr lang="en-US" baseline="0" noProof="0" dirty="0" smtClean="0"/>
              <a:t> offers</a:t>
            </a:r>
            <a:endParaRPr lang="en-US" noProof="0" dirty="0" smtClean="0"/>
          </a:p>
          <a:p>
            <a:r>
              <a:rPr lang="en-US" noProof="0" dirty="0" smtClean="0"/>
              <a:t>the widest range of integration</a:t>
            </a:r>
            <a:br>
              <a:rPr lang="en-US" noProof="0" dirty="0" smtClean="0"/>
            </a:br>
            <a:r>
              <a:rPr lang="en-US" noProof="0" dirty="0" smtClean="0"/>
              <a:t>	from Business Management to Postpress</a:t>
            </a:r>
          </a:p>
          <a:p>
            <a:r>
              <a:rPr lang="en-US" noProof="0" dirty="0" smtClean="0"/>
              <a:t>	interfaces</a:t>
            </a:r>
            <a:r>
              <a:rPr lang="en-US" baseline="0" noProof="0" dirty="0" smtClean="0"/>
              <a:t> to MIS, Web-to-Print, different devices</a:t>
            </a:r>
          </a:p>
          <a:p>
            <a:endParaRPr lang="en-US" noProof="0" dirty="0" smtClean="0"/>
          </a:p>
          <a:p>
            <a:r>
              <a:rPr lang="en-US" noProof="0" dirty="0" smtClean="0"/>
              <a:t>our color workflow is second to none:</a:t>
            </a:r>
            <a:br>
              <a:rPr lang="en-US" noProof="0" dirty="0" smtClean="0"/>
            </a:br>
            <a:r>
              <a:rPr lang="en-US" noProof="0" dirty="0" smtClean="0"/>
              <a:t>	perfect print color: proofs + plates matched to press</a:t>
            </a:r>
          </a:p>
          <a:p>
            <a:endParaRPr lang="en-US" noProof="0" dirty="0" smtClean="0"/>
          </a:p>
          <a:p>
            <a:r>
              <a:rPr lang="en-US" noProof="0" dirty="0" smtClean="0"/>
              <a:t>and this all with seamless modularity,</a:t>
            </a:r>
            <a:r>
              <a:rPr lang="en-US" baseline="0" noProof="0" dirty="0" smtClean="0"/>
              <a:t> process consulting and full Heidelberg service</a:t>
            </a:r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698F5-473F-4755-8477-5632EE84DD7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Produktionsmonitor im BM – tracking Funktion Auftragsbezogen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C971BB-ABBF-4D7E-96A5-38287174BECE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4DE4-8D4D-4858-8BA1-8C5094C25DA1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anwendert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2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4" name="Picture 3" descr="C:\Users\User\Desktop\PAT_201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916" y="904748"/>
            <a:ext cx="2507488" cy="647764"/>
          </a:xfrm>
          <a:prstGeom prst="rect">
            <a:avLst/>
          </a:prstGeom>
          <a:noFill/>
        </p:spPr>
      </p:pic>
      <p:sp>
        <p:nvSpPr>
          <p:cNvPr id="15" name="Textfeld 4"/>
          <p:cNvSpPr txBox="1">
            <a:spLocks noChangeArrowheads="1"/>
          </p:cNvSpPr>
          <p:nvPr userDrawn="1"/>
        </p:nvSpPr>
        <p:spPr bwMode="auto">
          <a:xfrm>
            <a:off x="5759450" y="1665288"/>
            <a:ext cx="252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idelbergGothicMl-Light" pitchFamily="50" charset="0"/>
              </a:rPr>
              <a:t>8. und</a:t>
            </a:r>
            <a:r>
              <a:rPr lang="de-DE" sz="1400" baseline="0" dirty="0" smtClean="0">
                <a:solidFill>
                  <a:schemeClr val="bg1"/>
                </a:solidFill>
                <a:latin typeface="HeidelbergGothicMl-Light" pitchFamily="50" charset="0"/>
              </a:rPr>
              <a:t> 9. November 2013</a:t>
            </a:r>
            <a:endParaRPr lang="en-US" sz="1500" dirty="0">
              <a:solidFill>
                <a:schemeClr val="bg1"/>
              </a:solidFill>
              <a:latin typeface="HeidelbergGothicMl-Light" pitchFamily="50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2 lines)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2315521"/>
            <a:ext cx="4057200" cy="39424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noProof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2315521"/>
            <a:ext cx="4024800" cy="39424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noProof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14560"/>
            <a:ext cx="8229600" cy="119664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en-US" noProof="0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2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5F63AA1-3ED1-4FD6-B253-7D6D59885C9A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1232C-420B-4CB6-AF06-FDB2E0738B2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576000"/>
            <a:ext cx="8229599" cy="5040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13" name="Fußzeilenplatzhalter 8"/>
          <p:cNvSpPr>
            <a:spLocks noGrp="1"/>
          </p:cNvSpPr>
          <p:nvPr>
            <p:ph type="ftr" sz="quarter" idx="3"/>
          </p:nvPr>
        </p:nvSpPr>
        <p:spPr>
          <a:xfrm rot="16200000">
            <a:off x="7153800" y="2963400"/>
            <a:ext cx="3420000" cy="183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800">
                <a:solidFill>
                  <a:srgbClr val="A9AFAD"/>
                </a:solidFill>
              </a:defRPr>
            </a:lvl1pPr>
          </a:lstStyle>
          <a:p>
            <a:r>
              <a:rPr lang="en-US" smtClean="0"/>
              <a:t>● PAT Prinect  ● U. Seethaler ● November 2013</a:t>
            </a:r>
            <a:endParaRPr lang="en-US" dirty="0"/>
          </a:p>
        </p:txBody>
      </p:sp>
      <p:sp>
        <p:nvSpPr>
          <p:cNvPr id="7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4679950" y="1341438"/>
            <a:ext cx="3996000" cy="5040312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" y="1341750"/>
            <a:ext cx="3996000" cy="504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389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image: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1232C-420B-4CB6-AF06-FDB2E0738B2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576000"/>
            <a:ext cx="8229599" cy="5040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468313" y="1341438"/>
            <a:ext cx="8208000" cy="5040312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spcAft>
                <a:spcPts val="250"/>
              </a:spcAft>
              <a:defRPr sz="1800"/>
            </a:lvl1pPr>
            <a:lvl2pPr marL="450850" indent="-180000">
              <a:lnSpc>
                <a:spcPct val="100000"/>
              </a:lnSpc>
              <a:spcAft>
                <a:spcPts val="250"/>
              </a:spcAft>
              <a:defRPr sz="1800"/>
            </a:lvl2pPr>
            <a:lvl3pPr marL="720000" indent="-180000">
              <a:lnSpc>
                <a:spcPct val="100000"/>
              </a:lnSpc>
              <a:spcAft>
                <a:spcPts val="250"/>
              </a:spcAft>
              <a:defRPr sz="1800"/>
            </a:lvl3pPr>
            <a:lvl4pPr marL="990000" indent="-180000">
              <a:lnSpc>
                <a:spcPct val="100000"/>
              </a:lnSpc>
              <a:spcAft>
                <a:spcPts val="250"/>
              </a:spcAft>
              <a:defRPr sz="1800"/>
            </a:lvl4pPr>
            <a:lvl5pPr marL="1260000" indent="-180000">
              <a:lnSpc>
                <a:spcPct val="100000"/>
              </a:lnSpc>
              <a:spcAft>
                <a:spcPts val="250"/>
              </a:spcAft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 rot="16200000">
            <a:off x="7153800" y="2963400"/>
            <a:ext cx="3420000" cy="183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800">
                <a:solidFill>
                  <a:srgbClr val="A9AFAD"/>
                </a:solidFill>
              </a:defRPr>
            </a:lvl1pPr>
          </a:lstStyle>
          <a:p>
            <a:r>
              <a:rPr lang="en-US" noProof="0" smtClean="0"/>
              <a:t>● PAT Prinect  ● U. Seethaler ● November 2013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467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 mit Überschrift (1 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AAE1-093A-4B10-9AC2-27D9E29D55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28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image: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1232C-420B-4CB6-AF06-FDB2E0738B2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576000"/>
            <a:ext cx="8229599" cy="5040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9" name="Inhaltsplatzhalter 13"/>
          <p:cNvSpPr>
            <a:spLocks noGrp="1"/>
          </p:cNvSpPr>
          <p:nvPr>
            <p:ph sz="quarter" idx="15" hasCustomPrompt="1"/>
          </p:nvPr>
        </p:nvSpPr>
        <p:spPr>
          <a:xfrm>
            <a:off x="4679950" y="1341438"/>
            <a:ext cx="3995738" cy="5040312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spcAft>
                <a:spcPts val="250"/>
              </a:spcAft>
              <a:defRPr sz="1800"/>
            </a:lvl1pPr>
            <a:lvl2pPr marL="450850" indent="-180975">
              <a:lnSpc>
                <a:spcPct val="100000"/>
              </a:lnSpc>
              <a:spcAft>
                <a:spcPts val="250"/>
              </a:spcAft>
              <a:defRPr sz="1800"/>
            </a:lvl2pPr>
            <a:lvl3pPr marL="720000" indent="-180000">
              <a:lnSpc>
                <a:spcPct val="100000"/>
              </a:lnSpc>
              <a:spcAft>
                <a:spcPts val="250"/>
              </a:spcAft>
              <a:defRPr sz="1800"/>
            </a:lvl3pPr>
            <a:lvl4pPr marL="990000" indent="-180000">
              <a:lnSpc>
                <a:spcPct val="100000"/>
              </a:lnSpc>
              <a:spcAft>
                <a:spcPts val="250"/>
              </a:spcAft>
              <a:defRPr sz="1800"/>
            </a:lvl4pPr>
            <a:lvl5pPr marL="1260000" indent="-180000">
              <a:lnSpc>
                <a:spcPct val="100000"/>
              </a:lnSpc>
              <a:spcAft>
                <a:spcPts val="250"/>
              </a:spcAft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Inhaltsplatzhalter 13"/>
          <p:cNvSpPr>
            <a:spLocks noGrp="1"/>
          </p:cNvSpPr>
          <p:nvPr>
            <p:ph sz="quarter" idx="16" hasCustomPrompt="1"/>
          </p:nvPr>
        </p:nvSpPr>
        <p:spPr>
          <a:xfrm>
            <a:off x="468313" y="1341438"/>
            <a:ext cx="3996000" cy="5040312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spcAft>
                <a:spcPts val="250"/>
              </a:spcAft>
              <a:defRPr sz="1800"/>
            </a:lvl1pPr>
            <a:lvl2pPr marL="450850" indent="-180975">
              <a:lnSpc>
                <a:spcPct val="100000"/>
              </a:lnSpc>
              <a:spcAft>
                <a:spcPts val="250"/>
              </a:spcAft>
              <a:tabLst/>
              <a:defRPr sz="1800"/>
            </a:lvl2pPr>
            <a:lvl3pPr marL="720000" indent="-180000">
              <a:lnSpc>
                <a:spcPct val="100000"/>
              </a:lnSpc>
              <a:spcAft>
                <a:spcPts val="250"/>
              </a:spcAft>
              <a:defRPr sz="1800"/>
            </a:lvl3pPr>
            <a:lvl4pPr marL="990000" indent="-180000">
              <a:lnSpc>
                <a:spcPct val="100000"/>
              </a:lnSpc>
              <a:spcAft>
                <a:spcPts val="250"/>
              </a:spcAft>
              <a:defRPr sz="1800"/>
            </a:lvl4pPr>
            <a:lvl5pPr marL="1260000" indent="-180000">
              <a:lnSpc>
                <a:spcPct val="100000"/>
              </a:lnSpc>
              <a:spcAft>
                <a:spcPts val="250"/>
              </a:spcAft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Fußzeilenplatzhalter 8"/>
          <p:cNvSpPr>
            <a:spLocks noGrp="1"/>
          </p:cNvSpPr>
          <p:nvPr>
            <p:ph type="ftr" sz="quarter" idx="3"/>
          </p:nvPr>
        </p:nvSpPr>
        <p:spPr>
          <a:xfrm rot="16200000">
            <a:off x="7153800" y="2963400"/>
            <a:ext cx="3420000" cy="183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800">
                <a:solidFill>
                  <a:srgbClr val="A9AFAD"/>
                </a:solidFill>
              </a:defRPr>
            </a:lvl1pPr>
          </a:lstStyle>
          <a:p>
            <a:r>
              <a:rPr lang="en-US" noProof="0" smtClean="0"/>
              <a:t>● PAT Prinect  ● U. Seethaler ● November 2013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378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CCDC-312B-45C1-B955-341691A432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229600" cy="469228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6B6A-E26F-41FF-8EEC-5106F8A407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065F-5DC3-401F-9201-5EE0F76863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>
          <a:xfrm rot="16200000">
            <a:off x="6925373" y="2723214"/>
            <a:ext cx="3856956" cy="2279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D210-49C0-4B67-B222-C402F23EA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5692775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028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E52E9B-4BCF-499A-993A-12012B741F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lang="de-DE" sz="24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6696075" y="0"/>
            <a:ext cx="2447925" cy="36036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17" descr="HDM.WM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23125" y="107950"/>
            <a:ext cx="14478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spect="1" noChangeArrowheads="1"/>
          </p:cNvSpPr>
          <p:nvPr userDrawn="1"/>
        </p:nvSpPr>
        <p:spPr bwMode="auto">
          <a:xfrm rot="10800000">
            <a:off x="8795228" y="3667125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© Heidelberger Druckmaschinen AG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 rot="16200000">
            <a:off x="6958031" y="2723214"/>
            <a:ext cx="3856956" cy="227966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E265D1-9463-4515-B5AA-85753CCA3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457200" y="11113"/>
            <a:ext cx="6249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Prinect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Anwendertage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9" r:id="rId6"/>
    <p:sldLayoutId id="2147483690" r:id="rId7"/>
    <p:sldLayoutId id="2147483687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5113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20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92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362450"/>
            <a:ext cx="5143500" cy="361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latin typeface="Arial" charset="0"/>
                <a:cs typeface="Arial" charset="0"/>
              </a:rPr>
              <a:t>Prinect, der integrierte Druckereiworkflow</a:t>
            </a: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277813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Dominic Stahl und Ulrike Seethaler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Deutliche</a:t>
            </a:r>
            <a:r>
              <a:rPr lang="en-US" dirty="0" smtClean="0"/>
              <a:t> </a:t>
            </a:r>
            <a:r>
              <a:rPr lang="en-US" dirty="0" err="1" smtClean="0"/>
              <a:t>Visualisierung</a:t>
            </a:r>
            <a:r>
              <a:rPr lang="en-US" dirty="0" smtClean="0"/>
              <a:t> von </a:t>
            </a:r>
            <a:r>
              <a:rPr lang="en-US" dirty="0" err="1" smtClean="0"/>
              <a:t>Wiederholaufträgen</a:t>
            </a:r>
            <a:r>
              <a:rPr lang="en-US" dirty="0" smtClean="0"/>
              <a:t> und </a:t>
            </a:r>
            <a:r>
              <a:rPr lang="en-US" dirty="0" err="1" smtClean="0"/>
              <a:t>Maschinen-Einstelldaten</a:t>
            </a:r>
            <a:r>
              <a:rPr lang="en-US" dirty="0" smtClean="0"/>
              <a:t> </a:t>
            </a:r>
            <a:r>
              <a:rPr lang="en-US" dirty="0" err="1" smtClean="0"/>
              <a:t>sorgt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Transparenz</a:t>
            </a:r>
            <a:endParaRPr lang="en-US" sz="2000" i="1" dirty="0"/>
          </a:p>
        </p:txBody>
      </p:sp>
      <p:sp>
        <p:nvSpPr>
          <p:cNvPr id="23" name="Textplatzhalt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 smtClean="0"/>
              <a:t>Wiederholauftragsanzeige in der Auftragsliste mit Statusinformation zur Datenübernahme aus dem Vorgänger-Auftrag (erfolgreich bzw. nicht möglich)</a:t>
            </a:r>
          </a:p>
          <a:p>
            <a:endParaRPr lang="de-DE" sz="1400" dirty="0" smtClean="0"/>
          </a:p>
          <a:p>
            <a:r>
              <a:rPr lang="de-DE" sz="1400" dirty="0" smtClean="0"/>
              <a:t>Maschinendaten-Anzeige in der Arbeitsgangliste (grüner Punkt) </a:t>
            </a:r>
          </a:p>
          <a:p>
            <a:r>
              <a:rPr lang="de-DE" sz="1400" dirty="0" smtClean="0"/>
              <a:t>Anzeige konkreter Werte</a:t>
            </a:r>
          </a:p>
          <a:p>
            <a:pPr lvl="1"/>
            <a:r>
              <a:rPr lang="de-DE" sz="1400" dirty="0" smtClean="0"/>
              <a:t>Bedruckstoff</a:t>
            </a:r>
          </a:p>
          <a:p>
            <a:pPr lvl="1"/>
            <a:r>
              <a:rPr lang="de-DE" sz="1400" dirty="0" smtClean="0"/>
              <a:t>Farbe</a:t>
            </a:r>
          </a:p>
          <a:p>
            <a:pPr lvl="1"/>
            <a:r>
              <a:rPr lang="de-DE" sz="1400" dirty="0" smtClean="0"/>
              <a:t>Papierlauf-Lufteinstellungen</a:t>
            </a:r>
          </a:p>
          <a:p>
            <a:pPr lvl="1"/>
            <a:r>
              <a:rPr lang="de-DE" sz="1400" dirty="0" smtClean="0"/>
              <a:t>Pudergerät</a:t>
            </a:r>
            <a:endParaRPr lang="de-DE" sz="1400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● PAT Prinect  ● U. Seethaler ● November 2013</a:t>
            </a:r>
            <a:endParaRPr lang="en-US" noProof="0" dirty="0"/>
          </a:p>
        </p:txBody>
      </p:sp>
      <p:pic>
        <p:nvPicPr>
          <p:cNvPr id="17" name="Grafi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756" y="3369995"/>
            <a:ext cx="4054417" cy="266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Grafik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350" y="5235465"/>
            <a:ext cx="2935517" cy="14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Grafik 24" descr="C:\Users\seethale\Desktop\WiederholdatenCockpit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2755" y="5238829"/>
            <a:ext cx="2673662" cy="14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Grafik 2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2197" y="2285990"/>
            <a:ext cx="3775976" cy="6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48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Zeitauswertung: Zuordnung von </a:t>
            </a:r>
            <a:r>
              <a:rPr lang="de-DE" dirty="0" err="1" smtClean="0"/>
              <a:t>Stillstandszeiten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4679950" y="1172103"/>
            <a:ext cx="3995738" cy="2666119"/>
          </a:xfrm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de-DE" sz="1600" b="1" dirty="0" smtClean="0"/>
              <a:t>Funktion:</a:t>
            </a:r>
          </a:p>
          <a:p>
            <a:pPr lvl="0">
              <a:defRPr/>
            </a:pPr>
            <a:r>
              <a:rPr lang="de-DE" sz="1600" dirty="0" smtClean="0"/>
              <a:t>Erfasste Zeiten werden 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zugeordnet:</a:t>
            </a:r>
            <a:endParaRPr lang="de-DE" sz="1600" dirty="0" smtClean="0"/>
          </a:p>
          <a:p>
            <a:pPr lvl="1" indent="-180000">
              <a:defRPr/>
            </a:pPr>
            <a:r>
              <a:rPr lang="de-DE" sz="1600" dirty="0" smtClean="0"/>
              <a:t>zur Fertigungszeit</a:t>
            </a:r>
          </a:p>
          <a:p>
            <a:pPr lvl="1" indent="-180000">
              <a:defRPr/>
            </a:pPr>
            <a:r>
              <a:rPr lang="de-DE" sz="1600" dirty="0" smtClean="0"/>
              <a:t>zur Hilfszeit</a:t>
            </a:r>
          </a:p>
          <a:p>
            <a:pPr lvl="1" indent="-180000">
              <a:defRPr/>
            </a:pPr>
            <a:r>
              <a:rPr lang="de-DE" sz="1600" dirty="0" smtClean="0"/>
              <a:t>zur Ausfallzeit</a:t>
            </a:r>
          </a:p>
          <a:p>
            <a:pPr>
              <a:buNone/>
            </a:pPr>
            <a:r>
              <a:rPr lang="de-DE" sz="1600" b="1" dirty="0" smtClean="0"/>
              <a:t>Nutzen:</a:t>
            </a:r>
          </a:p>
          <a:p>
            <a:r>
              <a:rPr lang="de-DE" sz="1600" dirty="0" smtClean="0"/>
              <a:t>Detaillierte Auflistung unproduktiver Zeiten</a:t>
            </a:r>
          </a:p>
          <a:p>
            <a:r>
              <a:rPr lang="de-DE" sz="1600" dirty="0" smtClean="0"/>
              <a:t>Verbesserungsmöglichkeiten sind zu erkennen</a:t>
            </a:r>
          </a:p>
          <a:p>
            <a:pPr lvl="1" indent="-180000">
              <a:defRPr/>
            </a:pP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468313" y="1194680"/>
            <a:ext cx="3996000" cy="2304873"/>
          </a:xfrm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de-DE" sz="1600" b="1" dirty="0" smtClean="0"/>
              <a:t>Merkmal:</a:t>
            </a:r>
          </a:p>
          <a:p>
            <a:pPr lvl="0">
              <a:defRPr/>
            </a:pPr>
            <a:r>
              <a:rPr lang="de-DE" sz="1600" dirty="0" smtClean="0"/>
              <a:t>„Sonstige Zeiten“ (unproduktive Zeiten) werden durch 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benannte</a:t>
            </a:r>
            <a:r>
              <a:rPr lang="de-DE" sz="1600" dirty="0" smtClean="0"/>
              <a:t> Zeiten ersetzt</a:t>
            </a:r>
          </a:p>
          <a:p>
            <a:pPr lvl="0">
              <a:defRPr/>
            </a:pPr>
            <a:r>
              <a:rPr lang="de-DE" sz="1600" dirty="0" smtClean="0"/>
              <a:t>Manuelle Eingaben an der Druckmaschine werden gespeichert und von </a:t>
            </a:r>
            <a:r>
              <a:rPr lang="de-DE" sz="1600" dirty="0" err="1" smtClean="0"/>
              <a:t>Analyze</a:t>
            </a:r>
            <a:r>
              <a:rPr lang="de-DE" sz="1600" dirty="0" smtClean="0"/>
              <a:t> Point ausgewertet</a:t>
            </a:r>
          </a:p>
        </p:txBody>
      </p:sp>
      <p:grpSp>
        <p:nvGrpSpPr>
          <p:cNvPr id="4" name="Gruppieren 6"/>
          <p:cNvGrpSpPr/>
          <p:nvPr/>
        </p:nvGrpSpPr>
        <p:grpSpPr>
          <a:xfrm>
            <a:off x="486241" y="4233109"/>
            <a:ext cx="4996617" cy="476505"/>
            <a:chOff x="501739" y="3559732"/>
            <a:chExt cx="4996617" cy="476505"/>
          </a:xfrm>
        </p:grpSpPr>
        <p:sp>
          <p:nvSpPr>
            <p:cNvPr id="8" name="Rechteck 7"/>
            <p:cNvSpPr/>
            <p:nvPr/>
          </p:nvSpPr>
          <p:spPr>
            <a:xfrm>
              <a:off x="501739" y="3559732"/>
              <a:ext cx="1368542" cy="476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Rüstzeit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1853230" y="3559732"/>
              <a:ext cx="2845992" cy="4762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Ausführungszeit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4699222" y="3559987"/>
              <a:ext cx="799134" cy="4762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Sonstige Fertigungs-zeit</a:t>
              </a:r>
              <a:endParaRPr lang="de-DE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pieren 11"/>
          <p:cNvGrpSpPr/>
          <p:nvPr/>
        </p:nvGrpSpPr>
        <p:grpSpPr>
          <a:xfrm>
            <a:off x="485434" y="3764639"/>
            <a:ext cx="8155923" cy="473751"/>
            <a:chOff x="500932" y="3091262"/>
            <a:chExt cx="8155923" cy="473751"/>
          </a:xfrm>
        </p:grpSpPr>
        <p:sp>
          <p:nvSpPr>
            <p:cNvPr id="12" name="Rechteck 11"/>
            <p:cNvSpPr/>
            <p:nvPr/>
          </p:nvSpPr>
          <p:spPr>
            <a:xfrm>
              <a:off x="500932" y="3094777"/>
              <a:ext cx="5000172" cy="47023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Fertigungszeit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5502076" y="3091987"/>
              <a:ext cx="1406031" cy="468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Hilfszeit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6914019" y="3091262"/>
              <a:ext cx="1742836" cy="46872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Ausfallzeit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Abgerundetes Rechteck 14"/>
          <p:cNvSpPr/>
          <p:nvPr/>
        </p:nvSpPr>
        <p:spPr>
          <a:xfrm>
            <a:off x="6147189" y="4372522"/>
            <a:ext cx="948585" cy="752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Warten auf Farbe</a:t>
            </a:r>
            <a:endParaRPr lang="de-DE" sz="1200" dirty="0"/>
          </a:p>
        </p:txBody>
      </p:sp>
      <p:sp>
        <p:nvSpPr>
          <p:cNvPr id="16" name="Abgerundetes Rechteck 15"/>
          <p:cNvSpPr/>
          <p:nvPr/>
        </p:nvSpPr>
        <p:spPr>
          <a:xfrm>
            <a:off x="6221473" y="4944474"/>
            <a:ext cx="948585" cy="752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Warten auf Papier</a:t>
            </a:r>
            <a:endParaRPr lang="de-DE" sz="1200" dirty="0"/>
          </a:p>
        </p:txBody>
      </p:sp>
      <p:sp>
        <p:nvSpPr>
          <p:cNvPr id="17" name="Abgerundetes Rechteck 16"/>
          <p:cNvSpPr/>
          <p:nvPr/>
        </p:nvSpPr>
        <p:spPr>
          <a:xfrm>
            <a:off x="6303617" y="5485335"/>
            <a:ext cx="948585" cy="752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Warten auf Platten</a:t>
            </a:r>
            <a:endParaRPr lang="de-DE" sz="120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1019801" y="5485081"/>
            <a:ext cx="948585" cy="752475"/>
          </a:xfrm>
          <a:prstGeom prst="roundRect">
            <a:avLst/>
          </a:prstGeom>
          <a:solidFill>
            <a:srgbClr val="CCD5E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 smtClean="0"/>
              <a:t>Wartezeit für Trocknung</a:t>
            </a:r>
            <a:endParaRPr lang="de-DE" sz="1100" dirty="0"/>
          </a:p>
        </p:txBody>
      </p:sp>
      <p:sp>
        <p:nvSpPr>
          <p:cNvPr id="19" name="Abgerundetes Rechteck 18"/>
          <p:cNvSpPr/>
          <p:nvPr/>
        </p:nvSpPr>
        <p:spPr>
          <a:xfrm>
            <a:off x="1883755" y="5484711"/>
            <a:ext cx="948585" cy="752475"/>
          </a:xfrm>
          <a:prstGeom prst="roundRect">
            <a:avLst/>
          </a:prstGeom>
          <a:solidFill>
            <a:srgbClr val="CCD5E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Warten auf Kunde</a:t>
            </a:r>
            <a:endParaRPr lang="de-DE" sz="1200" dirty="0"/>
          </a:p>
        </p:txBody>
      </p:sp>
      <p:sp>
        <p:nvSpPr>
          <p:cNvPr id="20" name="Abgerundetes Rechteck 19"/>
          <p:cNvSpPr/>
          <p:nvPr/>
        </p:nvSpPr>
        <p:spPr>
          <a:xfrm>
            <a:off x="2710834" y="5485791"/>
            <a:ext cx="948585" cy="752475"/>
          </a:xfrm>
          <a:prstGeom prst="roundRect">
            <a:avLst/>
          </a:prstGeom>
          <a:solidFill>
            <a:srgbClr val="CCD5E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spc="-100" dirty="0" smtClean="0"/>
              <a:t>Kunden-</a:t>
            </a:r>
            <a:r>
              <a:rPr lang="de-DE" sz="1200" spc="-100" dirty="0" err="1" smtClean="0"/>
              <a:t>abnahme</a:t>
            </a:r>
            <a:endParaRPr lang="de-DE" sz="1200" dirty="0"/>
          </a:p>
        </p:txBody>
      </p:sp>
      <p:sp>
        <p:nvSpPr>
          <p:cNvPr id="21" name="Abgerundetes Rechteck 20"/>
          <p:cNvSpPr/>
          <p:nvPr/>
        </p:nvSpPr>
        <p:spPr>
          <a:xfrm>
            <a:off x="7492367" y="4374095"/>
            <a:ext cx="948585" cy="752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Pause</a:t>
            </a:r>
            <a:endParaRPr lang="de-DE" sz="1200" dirty="0"/>
          </a:p>
        </p:txBody>
      </p:sp>
      <p:sp>
        <p:nvSpPr>
          <p:cNvPr id="22" name="Abgerundetes Rechteck 21"/>
          <p:cNvSpPr/>
          <p:nvPr/>
        </p:nvSpPr>
        <p:spPr>
          <a:xfrm>
            <a:off x="7582655" y="4948191"/>
            <a:ext cx="948585" cy="752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err="1" smtClean="0"/>
              <a:t>Bespre-chung</a:t>
            </a:r>
            <a:endParaRPr lang="de-DE" sz="1200" dirty="0" smtClean="0"/>
          </a:p>
          <a:p>
            <a:pPr algn="ctr"/>
            <a:endParaRPr lang="de-DE" sz="1200" dirty="0"/>
          </a:p>
        </p:txBody>
      </p:sp>
      <p:sp>
        <p:nvSpPr>
          <p:cNvPr id="23" name="Abgerundetes Rechteck 22"/>
          <p:cNvSpPr/>
          <p:nvPr/>
        </p:nvSpPr>
        <p:spPr>
          <a:xfrm>
            <a:off x="3553807" y="5486533"/>
            <a:ext cx="948585" cy="752475"/>
          </a:xfrm>
          <a:prstGeom prst="roundRect">
            <a:avLst/>
          </a:prstGeom>
          <a:solidFill>
            <a:srgbClr val="CCD5E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Reinigen</a:t>
            </a:r>
            <a:endParaRPr lang="de-DE" sz="1200" dirty="0"/>
          </a:p>
        </p:txBody>
      </p:sp>
      <p:sp>
        <p:nvSpPr>
          <p:cNvPr id="24" name="Abgerundetes Rechteck 23"/>
          <p:cNvSpPr/>
          <p:nvPr/>
        </p:nvSpPr>
        <p:spPr>
          <a:xfrm>
            <a:off x="5192128" y="4868899"/>
            <a:ext cx="948585" cy="752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Gummi-</a:t>
            </a:r>
            <a:r>
              <a:rPr lang="de-DE" sz="1200" dirty="0" err="1" smtClean="0"/>
              <a:t>tuch</a:t>
            </a:r>
            <a:r>
              <a:rPr lang="de-DE" sz="1200" dirty="0" smtClean="0"/>
              <a:t>-wechsel</a:t>
            </a:r>
            <a:endParaRPr lang="de-DE" sz="1200" dirty="0"/>
          </a:p>
        </p:txBody>
      </p:sp>
      <p:sp>
        <p:nvSpPr>
          <p:cNvPr id="25" name="Abgerundetes Rechteck 24"/>
          <p:cNvSpPr/>
          <p:nvPr/>
        </p:nvSpPr>
        <p:spPr>
          <a:xfrm>
            <a:off x="5297800" y="5481148"/>
            <a:ext cx="948585" cy="752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Wartung</a:t>
            </a:r>
            <a:endParaRPr lang="de-DE" sz="1200" dirty="0"/>
          </a:p>
        </p:txBody>
      </p:sp>
      <p:sp>
        <p:nvSpPr>
          <p:cNvPr id="26" name="Abgerundetes Rechteck 25"/>
          <p:cNvSpPr/>
          <p:nvPr/>
        </p:nvSpPr>
        <p:spPr>
          <a:xfrm>
            <a:off x="7675246" y="5489100"/>
            <a:ext cx="948585" cy="752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Reparatur</a:t>
            </a:r>
            <a:endParaRPr lang="de-DE" sz="1200" dirty="0"/>
          </a:p>
        </p:txBody>
      </p:sp>
      <p:sp>
        <p:nvSpPr>
          <p:cNvPr id="27" name="Pfeil nach rechts 26"/>
          <p:cNvSpPr/>
          <p:nvPr/>
        </p:nvSpPr>
        <p:spPr>
          <a:xfrm rot="16200000">
            <a:off x="5657810" y="4022585"/>
            <a:ext cx="675364" cy="98917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7167526" y="4198797"/>
            <a:ext cx="675364" cy="63674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rechts 28"/>
          <p:cNvSpPr/>
          <p:nvPr/>
        </p:nvSpPr>
        <p:spPr>
          <a:xfrm rot="20016323">
            <a:off x="3572625" y="4585326"/>
            <a:ext cx="1453949" cy="97969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● PAT Prinect  ● U. Seethaler ● November 2013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0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Zeitauswertung: Zuordnung von </a:t>
            </a:r>
            <a:r>
              <a:rPr lang="de-DE" dirty="0" err="1" smtClean="0"/>
              <a:t>Stillstandszeiten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288" y="1341750"/>
            <a:ext cx="8405068" cy="99505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de-DE" sz="1400" dirty="0" smtClean="0"/>
              <a:t>Der Report „Zeitauswertung“ wird erzeugt durch:</a:t>
            </a:r>
          </a:p>
          <a:p>
            <a:pPr fontAlgn="auto">
              <a:lnSpc>
                <a:spcPts val="1600"/>
              </a:lnSpc>
              <a:defRPr/>
            </a:pPr>
            <a:r>
              <a:rPr lang="de-DE" sz="1400" dirty="0" smtClean="0"/>
              <a:t>Die Benennung des tatsächlichen Ereignisses (Arbeitsvorgang) wird durch den Bediener an der Maschine erfasst (Knopf im BDE-Menü).</a:t>
            </a:r>
          </a:p>
          <a:p>
            <a:pPr fontAlgn="auto">
              <a:lnSpc>
                <a:spcPts val="1600"/>
              </a:lnSpc>
              <a:defRPr/>
            </a:pPr>
            <a:r>
              <a:rPr lang="de-DE" sz="1400" dirty="0" smtClean="0"/>
              <a:t>Die Zeit des Arbeitsvorgangs wird automatisch durch die Maschine erfasst.</a:t>
            </a:r>
          </a:p>
          <a:p>
            <a:pPr fontAlgn="auto">
              <a:lnSpc>
                <a:spcPts val="1600"/>
              </a:lnSpc>
              <a:defRPr/>
            </a:pPr>
            <a:r>
              <a:rPr lang="de-DE" sz="1400" dirty="0" smtClean="0"/>
              <a:t>Der Arbeitsvorgang wird einer </a:t>
            </a:r>
            <a:r>
              <a:rPr lang="de-DE" sz="1400" dirty="0" err="1" smtClean="0"/>
              <a:t>Zeitart</a:t>
            </a:r>
            <a:r>
              <a:rPr lang="de-DE" sz="1400" dirty="0" smtClean="0"/>
              <a:t> (z.B. Einrichtezeit) und diese einer Zeitkategorie (z.B. Fertigungszeit) zugeordnet (Zuordnung wird durch Anwender im voraus festgelegt).</a:t>
            </a:r>
          </a:p>
          <a:p>
            <a:pPr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</a:pPr>
            <a:endParaRPr lang="de-DE" sz="1400" dirty="0" smtClean="0"/>
          </a:p>
        </p:txBody>
      </p:sp>
      <p:grpSp>
        <p:nvGrpSpPr>
          <p:cNvPr id="4" name="Gruppieren 10"/>
          <p:cNvGrpSpPr/>
          <p:nvPr/>
        </p:nvGrpSpPr>
        <p:grpSpPr>
          <a:xfrm>
            <a:off x="1365942" y="3039530"/>
            <a:ext cx="6705598" cy="3567292"/>
            <a:chOff x="1095022" y="1867391"/>
            <a:chExt cx="6366934" cy="33367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60" t="8619" r="5087" b="28543"/>
            <a:stretch>
              <a:fillRect/>
            </a:stretch>
          </p:blipFill>
          <p:spPr bwMode="auto">
            <a:xfrm>
              <a:off x="1095022" y="1867391"/>
              <a:ext cx="6366934" cy="333678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0" name="Rechteck 9"/>
            <p:cNvSpPr/>
            <p:nvPr/>
          </p:nvSpPr>
          <p:spPr>
            <a:xfrm>
              <a:off x="5960533" y="1920189"/>
              <a:ext cx="1478845" cy="235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● PAT Prinect  ● U. Seethaler ● November 2013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4093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Erneuerte Tabellenansicht inkl. Nutzungsgrad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68000" y="1341750"/>
            <a:ext cx="8561700" cy="1311139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de-DE" sz="1600" b="1" smtClean="0"/>
              <a:t>Merkmal: 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de-DE" sz="1600" smtClean="0"/>
              <a:t>Neue Kennzahl Nutzungsgrad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de-DE" sz="1600" smtClean="0"/>
              <a:t>Weitere Kennzahlen aus anderen Reports in Tabelle mit aufgenommen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de-DE" sz="1600" smtClean="0"/>
              <a:t>Legende mit Berechnungsformel zu jeder Kennzahl</a:t>
            </a:r>
          </a:p>
        </p:txBody>
      </p:sp>
      <p:sp>
        <p:nvSpPr>
          <p:cNvPr id="18" name="Textplatzhalter 5"/>
          <p:cNvSpPr txBox="1">
            <a:spLocks/>
          </p:cNvSpPr>
          <p:nvPr/>
        </p:nvSpPr>
        <p:spPr>
          <a:xfrm>
            <a:off x="477526" y="2799075"/>
            <a:ext cx="2656199" cy="3582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Funktion: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Nutzungsgrad wird aus den neu erfassten Hilfs- und Fertigungszeiten berechnet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Nutzen: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Sofort einsehbare Formeln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Einheitliche Berechnungsgrundlagen mit anderen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 Reports</a:t>
            </a: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● PAT Prinect  ● U. Seethaler ● November 2013</a:t>
            </a:r>
            <a:endParaRPr lang="en-US" noProof="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286124" y="2799075"/>
            <a:ext cx="5493809" cy="3696975"/>
            <a:chOff x="2329074" y="1885530"/>
            <a:chExt cx="6814926" cy="4594579"/>
          </a:xfrm>
        </p:grpSpPr>
        <p:pic>
          <p:nvPicPr>
            <p:cNvPr id="12" name="Grafik 9" descr="screenshot Tabellenreport.jpg"/>
            <p:cNvPicPr>
              <a:picLocks noChangeAspect="1"/>
            </p:cNvPicPr>
            <p:nvPr/>
          </p:nvPicPr>
          <p:blipFill>
            <a:blip r:embed="rId2" cstate="print"/>
            <a:srcRect l="38657" t="25010" r="18144" b="21797"/>
            <a:stretch>
              <a:fillRect/>
            </a:stretch>
          </p:blipFill>
          <p:spPr bwMode="auto">
            <a:xfrm>
              <a:off x="2329074" y="1885530"/>
              <a:ext cx="6814926" cy="459457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Abgerundetes Rechteck 15"/>
            <p:cNvSpPr/>
            <p:nvPr/>
          </p:nvSpPr>
          <p:spPr>
            <a:xfrm rot="5400000">
              <a:off x="6834784" y="3453551"/>
              <a:ext cx="2588419" cy="52272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1371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Sicheres</a:t>
            </a:r>
            <a:r>
              <a:rPr lang="en-US" dirty="0"/>
              <a:t> </a:t>
            </a:r>
            <a:r>
              <a:rPr lang="en-US" dirty="0" err="1" smtClean="0"/>
              <a:t>Einrichten</a:t>
            </a:r>
            <a:r>
              <a:rPr lang="en-US" dirty="0" smtClean="0"/>
              <a:t> von TH/KH-</a:t>
            </a:r>
            <a:r>
              <a:rPr lang="en-US" dirty="0" err="1" smtClean="0"/>
              <a:t>Falzmaschinen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 smtClean="0"/>
              <a:t>Berechnung</a:t>
            </a:r>
            <a:r>
              <a:rPr lang="en-US" dirty="0" smtClean="0"/>
              <a:t> von </a:t>
            </a:r>
            <a:r>
              <a:rPr lang="en-US" dirty="0" err="1" smtClean="0"/>
              <a:t>Falzprogrammen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digitalen</a:t>
            </a:r>
            <a:r>
              <a:rPr lang="en-US" dirty="0" smtClean="0"/>
              <a:t> </a:t>
            </a:r>
            <a:r>
              <a:rPr lang="en-US" dirty="0" err="1" smtClean="0"/>
              <a:t>Vorstufendaten</a:t>
            </a:r>
            <a:endParaRPr lang="en-US" dirty="0" smtClean="0"/>
          </a:p>
          <a:p>
            <a:r>
              <a:rPr lang="en-US" dirty="0" err="1" smtClean="0"/>
              <a:t>Automatische</a:t>
            </a:r>
            <a:r>
              <a:rPr lang="en-US" dirty="0" smtClean="0"/>
              <a:t> </a:t>
            </a:r>
            <a:r>
              <a:rPr lang="en-US" dirty="0" err="1" smtClean="0"/>
              <a:t>Voreinstellung</a:t>
            </a:r>
            <a:r>
              <a:rPr lang="en-US" dirty="0" smtClean="0"/>
              <a:t> der </a:t>
            </a:r>
            <a:r>
              <a:rPr lang="en-US" dirty="0" err="1" smtClean="0"/>
              <a:t>Falzwalzen</a:t>
            </a:r>
            <a:r>
              <a:rPr lang="en-US" dirty="0" smtClean="0"/>
              <a:t> und </a:t>
            </a:r>
            <a:r>
              <a:rPr lang="en-US" dirty="0" err="1" smtClean="0"/>
              <a:t>Walzenabstände</a:t>
            </a:r>
            <a:endParaRPr lang="en-US" dirty="0"/>
          </a:p>
          <a:p>
            <a:endParaRPr lang="de-DE" dirty="0"/>
          </a:p>
        </p:txBody>
      </p:sp>
      <p:grpSp>
        <p:nvGrpSpPr>
          <p:cNvPr id="4" name="Inhaltsplatzhalter 8"/>
          <p:cNvGrpSpPr>
            <a:grpSpLocks noGrp="1"/>
          </p:cNvGrpSpPr>
          <p:nvPr/>
        </p:nvGrpSpPr>
        <p:grpSpPr bwMode="auto">
          <a:xfrm>
            <a:off x="1559442" y="3367586"/>
            <a:ext cx="5678341" cy="2547827"/>
            <a:chOff x="34925" y="1916113"/>
            <a:chExt cx="8894763" cy="3811587"/>
          </a:xfrm>
        </p:grpSpPr>
        <p:pic>
          <p:nvPicPr>
            <p:cNvPr id="5" name="Picture 2" descr="C:\Users\elsnerch\Desktop\PP-Overview-Session\Input\MediaBin-PP-Workflow\43152_10_V03.jpg"/>
            <p:cNvPicPr>
              <a:picLocks noChangeAspect="1" noChangeArrowheads="1"/>
            </p:cNvPicPr>
            <p:nvPr/>
          </p:nvPicPr>
          <p:blipFill>
            <a:blip r:embed="rId2" cstate="print"/>
            <a:srcRect l="3824" r="3952"/>
            <a:stretch>
              <a:fillRect/>
            </a:stretch>
          </p:blipFill>
          <p:spPr bwMode="auto">
            <a:xfrm>
              <a:off x="34925" y="2271713"/>
              <a:ext cx="8894763" cy="298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egende mit Linie 2 5"/>
            <p:cNvSpPr/>
            <p:nvPr/>
          </p:nvSpPr>
          <p:spPr>
            <a:xfrm>
              <a:off x="6443235" y="1916113"/>
              <a:ext cx="1414051" cy="29840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55732"/>
                <a:gd name="adj6" fmla="val -103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800" dirty="0"/>
                <a:t>Falzwalzen</a:t>
              </a:r>
            </a:p>
          </p:txBody>
        </p:sp>
        <p:sp>
          <p:nvSpPr>
            <p:cNvPr id="7" name="Legende mit Linie 2 6"/>
            <p:cNvSpPr/>
            <p:nvPr/>
          </p:nvSpPr>
          <p:spPr>
            <a:xfrm>
              <a:off x="5786033" y="4857556"/>
              <a:ext cx="1573014" cy="29840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02167"/>
                <a:gd name="adj6" fmla="val -412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800" dirty="0"/>
                <a:t>Walzenabstände</a:t>
              </a:r>
            </a:p>
          </p:txBody>
        </p:sp>
        <p:sp>
          <p:nvSpPr>
            <p:cNvPr id="8" name="Legende mit Linie 2 7"/>
            <p:cNvSpPr/>
            <p:nvPr/>
          </p:nvSpPr>
          <p:spPr>
            <a:xfrm>
              <a:off x="5358970" y="5356572"/>
              <a:ext cx="1570641" cy="30091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02167"/>
                <a:gd name="adj6" fmla="val -412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800" dirty="0"/>
                <a:t>Walzenabstände</a:t>
              </a:r>
            </a:p>
          </p:txBody>
        </p:sp>
        <p:sp>
          <p:nvSpPr>
            <p:cNvPr id="9" name="Legende mit Linie 2 8"/>
            <p:cNvSpPr/>
            <p:nvPr/>
          </p:nvSpPr>
          <p:spPr>
            <a:xfrm>
              <a:off x="3142991" y="5429294"/>
              <a:ext cx="1570641" cy="29840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02167"/>
                <a:gd name="adj6" fmla="val -412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800" dirty="0" smtClean="0"/>
                <a:t>Walzenabstände</a:t>
              </a:r>
              <a:endParaRPr lang="de-DE" sz="800" dirty="0"/>
            </a:p>
          </p:txBody>
        </p:sp>
        <p:sp>
          <p:nvSpPr>
            <p:cNvPr id="10" name="Legende mit Linie 2 9"/>
            <p:cNvSpPr/>
            <p:nvPr/>
          </p:nvSpPr>
          <p:spPr>
            <a:xfrm>
              <a:off x="4428923" y="1916113"/>
              <a:ext cx="1414051" cy="29840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09351"/>
                <a:gd name="adj6" fmla="val -206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800" dirty="0"/>
                <a:t>Falzwalzen</a:t>
              </a:r>
            </a:p>
          </p:txBody>
        </p:sp>
        <p:sp>
          <p:nvSpPr>
            <p:cNvPr id="11" name="Legende mit Linie 2 10"/>
            <p:cNvSpPr/>
            <p:nvPr/>
          </p:nvSpPr>
          <p:spPr>
            <a:xfrm>
              <a:off x="2715928" y="2357455"/>
              <a:ext cx="1414051" cy="29840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32753"/>
                <a:gd name="adj6" fmla="val -255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800" dirty="0" smtClean="0"/>
                <a:t>Falzwalzen</a:t>
              </a:r>
              <a:endParaRPr lang="de-DE" sz="800" dirty="0"/>
            </a:p>
          </p:txBody>
        </p:sp>
      </p:grp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● PAT Prinect  ● U. Seethaler ● November 2013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07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Voraussetzungen für die erfolgreiche Voreinstellung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Prinect 2013 und Falzmaschinen-SW 017_2</a:t>
            </a:r>
          </a:p>
          <a:p>
            <a:r>
              <a:rPr lang="de-DE" dirty="0" smtClean="0"/>
              <a:t>Integriert arbeitende Prinect Signa Station</a:t>
            </a:r>
          </a:p>
          <a:p>
            <a:r>
              <a:rPr lang="de-DE" dirty="0" smtClean="0"/>
              <a:t>Falzbogenformat muss dem Druck-/Schneidbogen entsprechen, d.h. „</a:t>
            </a:r>
            <a:r>
              <a:rPr lang="de-DE" dirty="0"/>
              <a:t>Schneidblockzuordnung auf </a:t>
            </a:r>
            <a:r>
              <a:rPr lang="de-DE" dirty="0" smtClean="0"/>
              <a:t>Falzbogen“ in der Signa Station ist angewählt oder Bediener setzt manuell die korrekten Werte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pic>
        <p:nvPicPr>
          <p:cNvPr id="7" name="Bild 22"/>
          <p:cNvPicPr>
            <a:picLocks noGrp="1"/>
          </p:cNvPicPr>
          <p:nvPr>
            <p:ph idx="1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2327466"/>
            <a:ext cx="4065588" cy="30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54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543527"/>
            <a:ext cx="5143500" cy="361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noProof="0" dirty="0" smtClean="0">
                <a:latin typeface="Arial" charset="0"/>
                <a:cs typeface="Arial" charset="0"/>
              </a:rPr>
              <a:t>Vielen Dank für Ihre Aufmerksamkeit!</a:t>
            </a: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276999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Dominic Stahl und </a:t>
            </a:r>
            <a:r>
              <a:rPr lang="de-DE" dirty="0">
                <a:latin typeface="Arial" charset="0"/>
                <a:cs typeface="Arial" charset="0"/>
              </a:rPr>
              <a:t>Ulrike </a:t>
            </a:r>
            <a:r>
              <a:rPr lang="de-DE" dirty="0" smtClean="0">
                <a:latin typeface="Arial" charset="0"/>
                <a:cs typeface="Arial" charset="0"/>
              </a:rPr>
              <a:t>Seethaler</a:t>
            </a:r>
            <a:endParaRPr lang="de-DE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Druckprodukt entsteht in einem Prozess </a:t>
            </a:r>
            <a:r>
              <a:rPr lang="de-DE" noProof="0" dirty="0" smtClean="0"/>
              <a:t>…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de-DE" noProof="0" dirty="0" smtClean="0"/>
              <a:t>                                          … bei dem es viele Arbeitsschritte durchläuft.</a:t>
            </a:r>
            <a:br>
              <a:rPr lang="de-DE" noProof="0" dirty="0" smtClean="0"/>
            </a:br>
            <a:endParaRPr lang="de-DE" noProof="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de-DE" noProof="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de-DE" noProof="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de-DE" noProof="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de-DE" noProof="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de-DE" noProof="0" dirty="0" smtClean="0"/>
              <a:t>In einer Druckerei ohne Integration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1879600" algn="l"/>
              </a:tabLst>
            </a:pPr>
            <a:r>
              <a:rPr lang="de-DE" noProof="0" dirty="0" smtClean="0"/>
              <a:t>	- </a:t>
            </a:r>
            <a:r>
              <a:rPr lang="de-DE" dirty="0" smtClean="0"/>
              <a:t>ist der gesamte Workflow unübersichtlich</a:t>
            </a:r>
            <a:r>
              <a:rPr lang="de-DE" noProof="0" dirty="0" smtClean="0"/>
              <a:t>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1879600" algn="l"/>
              </a:tabLst>
            </a:pPr>
            <a:r>
              <a:rPr lang="de-DE" noProof="0" dirty="0" smtClean="0"/>
              <a:t>	- </a:t>
            </a:r>
            <a:r>
              <a:rPr lang="de-DE" dirty="0" smtClean="0"/>
              <a:t>riskiert man Fehler durch Kommunikationslücken,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1879600" algn="l"/>
              </a:tabLst>
            </a:pPr>
            <a:r>
              <a:rPr lang="de-DE" dirty="0" smtClean="0"/>
              <a:t>	- verliert man Zeit.</a:t>
            </a:r>
            <a:endParaRPr lang="de-DE" noProof="0" dirty="0"/>
          </a:p>
        </p:txBody>
      </p:sp>
      <p:grpSp>
        <p:nvGrpSpPr>
          <p:cNvPr id="4" name="Gruppieren 89"/>
          <p:cNvGrpSpPr/>
          <p:nvPr/>
        </p:nvGrpSpPr>
        <p:grpSpPr>
          <a:xfrm>
            <a:off x="482545" y="3507985"/>
            <a:ext cx="8161422" cy="742607"/>
            <a:chOff x="482545" y="3702611"/>
            <a:chExt cx="8161422" cy="742606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V="1">
              <a:off x="1240930" y="3843342"/>
              <a:ext cx="148869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>
                <a:latin typeface="HeidelbergGothicMl-Light" pitchFamily="50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2208553" y="3843342"/>
              <a:ext cx="148869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>
                <a:latin typeface="HeidelbergGothicMl-Light" pitchFamily="50" charset="0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3857620" y="3843342"/>
              <a:ext cx="148869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>
                <a:latin typeface="HeidelbergGothicMl-Light" pitchFamily="50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6423395" y="3843342"/>
              <a:ext cx="148869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>
                <a:latin typeface="HeidelbergGothicMl-Light" pitchFamily="50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2606701" y="3843342"/>
              <a:ext cx="148869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>
                <a:latin typeface="HeidelbergGothicMl-Light" pitchFamily="50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137247" y="3843342"/>
              <a:ext cx="148869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>
                <a:latin typeface="HeidelbergGothicMl-Light" pitchFamily="50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834558" y="4071942"/>
              <a:ext cx="7596962" cy="0"/>
            </a:xfrm>
            <a:prstGeom prst="line">
              <a:avLst/>
            </a:prstGeom>
            <a:ln>
              <a:headEnd type="none" w="sm" len="sm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>
                <a:latin typeface="HeidelbergGothicMl-Light" pitchFamily="50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82545" y="3702611"/>
              <a:ext cx="358216" cy="369332"/>
            </a:xfrm>
            <a:custGeom>
              <a:avLst/>
              <a:gdLst/>
              <a:ahLst/>
              <a:cxnLst>
                <a:cxn ang="0">
                  <a:pos x="231" y="270"/>
                </a:cxn>
                <a:cxn ang="0">
                  <a:pos x="150" y="267"/>
                </a:cxn>
                <a:cxn ang="0">
                  <a:pos x="96" y="249"/>
                </a:cxn>
                <a:cxn ang="0">
                  <a:pos x="57" y="198"/>
                </a:cxn>
                <a:cxn ang="0">
                  <a:pos x="21" y="105"/>
                </a:cxn>
                <a:cxn ang="0">
                  <a:pos x="0" y="0"/>
                </a:cxn>
              </a:cxnLst>
              <a:rect l="0" t="0" r="r" b="b"/>
              <a:pathLst>
                <a:path w="231" h="270">
                  <a:moveTo>
                    <a:pt x="231" y="270"/>
                  </a:moveTo>
                  <a:cubicBezTo>
                    <a:pt x="218" y="270"/>
                    <a:pt x="172" y="270"/>
                    <a:pt x="150" y="267"/>
                  </a:cubicBezTo>
                  <a:cubicBezTo>
                    <a:pt x="128" y="264"/>
                    <a:pt x="111" y="260"/>
                    <a:pt x="96" y="249"/>
                  </a:cubicBezTo>
                  <a:cubicBezTo>
                    <a:pt x="81" y="238"/>
                    <a:pt x="69" y="222"/>
                    <a:pt x="57" y="198"/>
                  </a:cubicBezTo>
                  <a:cubicBezTo>
                    <a:pt x="45" y="174"/>
                    <a:pt x="30" y="138"/>
                    <a:pt x="21" y="105"/>
                  </a:cubicBezTo>
                  <a:cubicBezTo>
                    <a:pt x="12" y="72"/>
                    <a:pt x="4" y="22"/>
                    <a:pt x="0" y="0"/>
                  </a:cubicBezTo>
                </a:path>
              </a:pathLst>
            </a:custGeom>
            <a:ln>
              <a:headEnd type="none" w="sm" len="sm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>
                <a:latin typeface="HeidelbergGothicMl-Light" pitchFamily="50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8361737" y="4075885"/>
              <a:ext cx="282230" cy="3693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3"/>
                </a:cxn>
                <a:cxn ang="0">
                  <a:pos x="135" y="21"/>
                </a:cxn>
                <a:cxn ang="0">
                  <a:pos x="172" y="76"/>
                </a:cxn>
                <a:cxn ang="0">
                  <a:pos x="181" y="178"/>
                </a:cxn>
                <a:cxn ang="0">
                  <a:pos x="178" y="393"/>
                </a:cxn>
              </a:cxnLst>
              <a:rect l="0" t="0" r="r" b="b"/>
              <a:pathLst>
                <a:path w="182" h="393">
                  <a:moveTo>
                    <a:pt x="0" y="0"/>
                  </a:moveTo>
                  <a:cubicBezTo>
                    <a:pt x="13" y="0"/>
                    <a:pt x="59" y="0"/>
                    <a:pt x="81" y="3"/>
                  </a:cubicBezTo>
                  <a:cubicBezTo>
                    <a:pt x="103" y="6"/>
                    <a:pt x="120" y="9"/>
                    <a:pt x="135" y="21"/>
                  </a:cubicBezTo>
                  <a:cubicBezTo>
                    <a:pt x="150" y="33"/>
                    <a:pt x="164" y="50"/>
                    <a:pt x="172" y="76"/>
                  </a:cubicBezTo>
                  <a:cubicBezTo>
                    <a:pt x="180" y="102"/>
                    <a:pt x="180" y="125"/>
                    <a:pt x="181" y="178"/>
                  </a:cubicBezTo>
                  <a:cubicBezTo>
                    <a:pt x="182" y="231"/>
                    <a:pt x="179" y="348"/>
                    <a:pt x="178" y="393"/>
                  </a:cubicBezTo>
                </a:path>
              </a:pathLst>
            </a:custGeom>
            <a:ln>
              <a:headEnd type="none" w="sm" len="sm"/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>
                <a:latin typeface="HeidelbergGothicMl-Light" pitchFamily="50" charset="0"/>
              </a:endParaRPr>
            </a:p>
          </p:txBody>
        </p: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8100392" y="4305940"/>
            <a:ext cx="69416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0" y="2219266"/>
            <a:ext cx="750861" cy="509582"/>
          </a:xfrm>
          <a:prstGeom prst="cloudCallout">
            <a:avLst>
              <a:gd name="adj1" fmla="val 14768"/>
              <a:gd name="adj2" fmla="val 227071"/>
            </a:avLst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72000" rIns="0" bIns="0"/>
          <a:lstStyle/>
          <a:p>
            <a:pPr algn="ctr" eaLnBrk="0" hangingPunct="0">
              <a:lnSpc>
                <a:spcPct val="100000"/>
              </a:lnSpc>
              <a:buSzTx/>
              <a:buFontTx/>
              <a:buNone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Idee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en 91"/>
          <p:cNvGrpSpPr/>
          <p:nvPr/>
        </p:nvGrpSpPr>
        <p:grpSpPr>
          <a:xfrm>
            <a:off x="651168" y="2497758"/>
            <a:ext cx="7635608" cy="1573228"/>
            <a:chOff x="651168" y="2692388"/>
            <a:chExt cx="7635608" cy="1573228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2319315" y="2692388"/>
              <a:ext cx="1068341" cy="649287"/>
            </a:xfrm>
            <a:prstGeom prst="parallelogram">
              <a:avLst>
                <a:gd name="adj" fmla="val 0"/>
              </a:avLst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buSzTx/>
                <a:buFontTx/>
                <a:buNone/>
              </a:pPr>
              <a:r>
                <a:rPr lang="en-US" sz="1200" dirty="0" err="1" smtClean="0">
                  <a:solidFill>
                    <a:schemeClr val="accent1"/>
                  </a:solidFill>
                  <a:effectLst>
                    <a:reflection blurRad="6350" stA="55000" endA="50" endPos="85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Vorstufe</a:t>
              </a:r>
              <a:endParaRPr lang="en-US" sz="1200" dirty="0">
                <a:solidFill>
                  <a:schemeClr val="accent1"/>
                </a:solidFill>
                <a:effectLst>
                  <a:reflection blurRad="6350" stA="55000" endA="50" endPos="85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4233917" y="2692388"/>
              <a:ext cx="1152491" cy="649287"/>
            </a:xfrm>
            <a:prstGeom prst="parallelogram">
              <a:avLst>
                <a:gd name="adj" fmla="val 0"/>
              </a:avLst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buSzTx/>
                <a:buFontTx/>
                <a:buNone/>
              </a:pPr>
              <a:r>
                <a:rPr lang="en-US" sz="1200" dirty="0" err="1" smtClean="0">
                  <a:solidFill>
                    <a:schemeClr val="accent1"/>
                  </a:solidFill>
                  <a:effectLst>
                    <a:reflection blurRad="6350" stA="55000" endA="50" endPos="85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Drucksaal</a:t>
              </a:r>
              <a:endParaRPr lang="en-US" sz="1200" dirty="0">
                <a:solidFill>
                  <a:schemeClr val="accent1"/>
                </a:solidFill>
                <a:effectLst>
                  <a:reflection blurRad="6350" stA="55000" endA="50" endPos="85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6627850" y="2692388"/>
              <a:ext cx="1073086" cy="649287"/>
            </a:xfrm>
            <a:prstGeom prst="parallelogram">
              <a:avLst>
                <a:gd name="adj" fmla="val 0"/>
              </a:avLst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buSzTx/>
                <a:buFontTx/>
                <a:buNone/>
              </a:pPr>
              <a:r>
                <a:rPr lang="en-US" sz="1200" dirty="0">
                  <a:solidFill>
                    <a:schemeClr val="accent1"/>
                  </a:solidFill>
                  <a:effectLst>
                    <a:reflection blurRad="6350" stA="55000" endA="50" endPos="85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 smtClean="0">
                  <a:solidFill>
                    <a:schemeClr val="accent1"/>
                  </a:solidFill>
                  <a:effectLst>
                    <a:reflection blurRad="6350" stA="55000" endA="50" endPos="85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Weiterverarbeitung</a:t>
              </a:r>
              <a:endParaRPr lang="en-US" sz="1200" dirty="0">
                <a:solidFill>
                  <a:schemeClr val="accent1"/>
                </a:solidFill>
                <a:effectLst>
                  <a:reflection blurRad="6350" stA="55000" endA="50" endPos="85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884187" y="2692388"/>
              <a:ext cx="1068341" cy="649287"/>
            </a:xfrm>
            <a:prstGeom prst="parallelogram">
              <a:avLst>
                <a:gd name="adj" fmla="val 0"/>
              </a:avLst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buSzTx/>
                <a:buFontTx/>
                <a:buNone/>
              </a:pPr>
              <a:r>
                <a:rPr lang="en-US" sz="1200" dirty="0" err="1" smtClean="0">
                  <a:solidFill>
                    <a:schemeClr val="accent1"/>
                  </a:solidFill>
                  <a:effectLst>
                    <a:reflection blurRad="6350" stA="55000" endA="50" endPos="85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Sachbearbeitung</a:t>
              </a:r>
              <a:endParaRPr lang="en-US" sz="1200" dirty="0">
                <a:solidFill>
                  <a:schemeClr val="accent1"/>
                </a:solidFill>
                <a:effectLst>
                  <a:reflection blurRad="6350" stA="55000" endA="50" endPos="85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uppieren 90"/>
            <p:cNvGrpSpPr/>
            <p:nvPr/>
          </p:nvGrpSpPr>
          <p:grpSpPr>
            <a:xfrm>
              <a:off x="651168" y="3446467"/>
              <a:ext cx="7635608" cy="819149"/>
              <a:chOff x="651168" y="3446467"/>
              <a:chExt cx="7635608" cy="819149"/>
            </a:xfrm>
          </p:grpSpPr>
          <p:pic>
            <p:nvPicPr>
              <p:cNvPr id="24" name="Picture 16" descr="SM 102-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59284" y="3746505"/>
                <a:ext cx="433387" cy="396875"/>
              </a:xfrm>
              <a:prstGeom prst="rect">
                <a:avLst/>
              </a:prstGeom>
              <a:noFill/>
            </p:spPr>
          </p:pic>
          <p:pic>
            <p:nvPicPr>
              <p:cNvPr id="25" name="Picture 17" descr="CPC 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33934" y="3948117"/>
                <a:ext cx="230187" cy="195263"/>
              </a:xfrm>
              <a:prstGeom prst="rect">
                <a:avLst/>
              </a:prstGeom>
              <a:noFill/>
            </p:spPr>
          </p:pic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98934" y="3898905"/>
                <a:ext cx="209550" cy="2444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sm"/>
                <a:tailEnd type="none" w="med" len="sm"/>
              </a:ln>
              <a:effectLst/>
            </p:spPr>
          </p:pic>
          <p:pic>
            <p:nvPicPr>
              <p:cNvPr id="27" name="Picture 19" descr="SM 102-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24484" y="3446467"/>
                <a:ext cx="790575" cy="696913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808080"/>
                </a:outerShdw>
              </a:effectLst>
            </p:spPr>
          </p:pic>
          <p:pic>
            <p:nvPicPr>
              <p:cNvPr id="28" name="Picture 22" descr="Cutting in genera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683391" y="3956055"/>
                <a:ext cx="174625" cy="187325"/>
              </a:xfrm>
              <a:prstGeom prst="rect">
                <a:avLst/>
              </a:prstGeom>
              <a:noFill/>
            </p:spPr>
          </p:pic>
          <p:pic>
            <p:nvPicPr>
              <p:cNvPr id="29" name="Picture 24" descr="BUCKLEP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854845" y="3765554"/>
                <a:ext cx="503237" cy="306388"/>
              </a:xfrm>
              <a:prstGeom prst="rect">
                <a:avLst/>
              </a:prstGeom>
              <a:noFill/>
            </p:spPr>
          </p:pic>
          <p:pic>
            <p:nvPicPr>
              <p:cNvPr id="30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346126" y="3630615"/>
                <a:ext cx="30480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3" name="Gruppieren 86"/>
              <p:cNvGrpSpPr/>
              <p:nvPr/>
            </p:nvGrpSpPr>
            <p:grpSpPr>
              <a:xfrm>
                <a:off x="2084374" y="3671573"/>
                <a:ext cx="558800" cy="155575"/>
                <a:chOff x="2084374" y="3636965"/>
                <a:chExt cx="558800" cy="155575"/>
              </a:xfrm>
            </p:grpSpPr>
            <p:pic>
              <p:nvPicPr>
                <p:cNvPr id="56" name="Picture 44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084374" y="3636965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" name="Picture 45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228837" y="3636965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46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373299" y="3636965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" name="Picture 47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516174" y="3636965"/>
                  <a:ext cx="127000" cy="15557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2" name="Picture 53" descr="Server in general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249289" y="3679828"/>
                <a:ext cx="96838" cy="173038"/>
              </a:xfrm>
              <a:prstGeom prst="rect">
                <a:avLst/>
              </a:prstGeom>
              <a:noFill/>
            </p:spPr>
          </p:pic>
          <p:pic>
            <p:nvPicPr>
              <p:cNvPr id="33" name="Picture 6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37146" y="3898905"/>
                <a:ext cx="209550" cy="2444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sm"/>
                <a:tailEnd type="none" w="med" len="sm"/>
              </a:ln>
              <a:effectLst/>
            </p:spPr>
          </p:pic>
          <p:pic>
            <p:nvPicPr>
              <p:cNvPr id="34" name="Picture 6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350151" y="3783018"/>
                <a:ext cx="936625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1" name="Gruppieren 83"/>
              <p:cNvGrpSpPr/>
              <p:nvPr/>
            </p:nvGrpSpPr>
            <p:grpSpPr>
              <a:xfrm>
                <a:off x="1103265" y="3671573"/>
                <a:ext cx="558800" cy="155575"/>
                <a:chOff x="1103265" y="3641726"/>
                <a:chExt cx="558800" cy="155575"/>
              </a:xfrm>
            </p:grpSpPr>
            <p:pic>
              <p:nvPicPr>
                <p:cNvPr id="52" name="Picture 44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103265" y="3641726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45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247728" y="3641726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" name="Picture 46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392190" y="3641726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47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535065" y="3641726"/>
                  <a:ext cx="127000" cy="15557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6" name="Picture 50" descr="Form proofer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860027" y="3643315"/>
                <a:ext cx="180975" cy="228600"/>
              </a:xfrm>
              <a:prstGeom prst="rect">
                <a:avLst/>
              </a:prstGeom>
              <a:noFill/>
            </p:spPr>
          </p:pic>
          <p:pic>
            <p:nvPicPr>
              <p:cNvPr id="37" name="Picture 52" descr="Server in general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29852" y="3679828"/>
                <a:ext cx="96838" cy="173038"/>
              </a:xfrm>
              <a:prstGeom prst="rect">
                <a:avLst/>
              </a:prstGeom>
              <a:noFill/>
            </p:spPr>
          </p:pic>
          <p:pic>
            <p:nvPicPr>
              <p:cNvPr id="38" name="Picture 48" descr="Internet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1168" y="3857628"/>
                <a:ext cx="412750" cy="407988"/>
              </a:xfrm>
              <a:prstGeom prst="rect">
                <a:avLst/>
              </a:prstGeom>
              <a:noFill/>
            </p:spPr>
          </p:pic>
          <p:pic>
            <p:nvPicPr>
              <p:cNvPr id="39" name="Picture 20" descr="Server in general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189146" y="3970342"/>
                <a:ext cx="96838" cy="173038"/>
              </a:xfrm>
              <a:prstGeom prst="rect">
                <a:avLst/>
              </a:prstGeom>
              <a:noFill/>
            </p:spPr>
          </p:pic>
          <p:pic>
            <p:nvPicPr>
              <p:cNvPr id="40" name="Picture 20" descr="Server in general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842380" y="3970342"/>
                <a:ext cx="96838" cy="173038"/>
              </a:xfrm>
              <a:prstGeom prst="rect">
                <a:avLst/>
              </a:prstGeom>
              <a:noFill/>
            </p:spPr>
          </p:pic>
          <p:grpSp>
            <p:nvGrpSpPr>
              <p:cNvPr id="35" name="Gruppieren 87"/>
              <p:cNvGrpSpPr/>
              <p:nvPr/>
            </p:nvGrpSpPr>
            <p:grpSpPr>
              <a:xfrm>
                <a:off x="3786182" y="3671573"/>
                <a:ext cx="558800" cy="155575"/>
                <a:chOff x="3786182" y="3630615"/>
                <a:chExt cx="558800" cy="155575"/>
              </a:xfrm>
            </p:grpSpPr>
            <p:pic>
              <p:nvPicPr>
                <p:cNvPr id="48" name="Picture 44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786182" y="3630615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" name="Picture 45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930645" y="3630615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46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075107" y="3630615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47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217982" y="3630615"/>
                  <a:ext cx="127000" cy="1555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1" name="Gruppieren 88"/>
              <p:cNvGrpSpPr/>
              <p:nvPr/>
            </p:nvGrpSpPr>
            <p:grpSpPr>
              <a:xfrm>
                <a:off x="6299216" y="3671573"/>
                <a:ext cx="558800" cy="155575"/>
                <a:chOff x="6299216" y="3643314"/>
                <a:chExt cx="558800" cy="155575"/>
              </a:xfrm>
            </p:grpSpPr>
            <p:pic>
              <p:nvPicPr>
                <p:cNvPr id="44" name="Picture 44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299216" y="3643314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45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443679" y="3643314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46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588141" y="3643314"/>
                  <a:ext cx="127000" cy="1555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47" descr="DTP in gener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731016" y="3643314"/>
                  <a:ext cx="127000" cy="15557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3" name="Picture 23" descr="Server in general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416676" y="3970342"/>
                <a:ext cx="87312" cy="17303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2" name="Fußzeilenplatzhalter 4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5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>
            <a:spLocks noGrp="1"/>
          </p:cNvSpPr>
          <p:nvPr>
            <p:ph idx="1"/>
          </p:nvPr>
        </p:nvSpPr>
        <p:spPr>
          <a:xfrm>
            <a:off x="457200" y="1218372"/>
            <a:ext cx="8229600" cy="4132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Prinect, der </a:t>
            </a:r>
            <a:r>
              <a:rPr lang="en-US" sz="2800" dirty="0" err="1" smtClean="0"/>
              <a:t>integrierte</a:t>
            </a:r>
            <a:r>
              <a:rPr lang="en-US" sz="2800" dirty="0" smtClean="0"/>
              <a:t> </a:t>
            </a:r>
            <a:r>
              <a:rPr lang="en-US" sz="2800" dirty="0" err="1" smtClean="0"/>
              <a:t>Druckereiworkflow</a:t>
            </a:r>
            <a:endParaRPr lang="en-US" sz="28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● PAT Prinect  ● U. Seethaler ● November 2013</a:t>
            </a:r>
            <a:endParaRPr lang="de-DE"/>
          </a:p>
        </p:txBody>
      </p:sp>
      <p:pic>
        <p:nvPicPr>
          <p:cNvPr id="8" name="Picture 2" descr="I:\PPTs drupa 2012\Work\4 ppt\HoP_redesign_17_managers_002_ppt.jpg"/>
          <p:cNvPicPr>
            <a:picLocks noChangeAspect="1" noChangeArrowheads="1"/>
          </p:cNvPicPr>
          <p:nvPr/>
        </p:nvPicPr>
        <p:blipFill>
          <a:blip r:embed="rId3" cstate="print"/>
          <a:srcRect t="3024" b="3024"/>
          <a:stretch>
            <a:fillRect/>
          </a:stretch>
        </p:blipFill>
        <p:spPr bwMode="auto">
          <a:xfrm>
            <a:off x="611560" y="1965729"/>
            <a:ext cx="7679087" cy="450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39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Prinect, der integrierte Druckereiworkflow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8950" indent="-457200">
              <a:buFont typeface="+mj-lt"/>
              <a:buAutoNum type="arabicPeriod"/>
            </a:pPr>
            <a:r>
              <a:rPr lang="de-DE" dirty="0">
                <a:latin typeface="Arial" charset="0"/>
                <a:cs typeface="Arial" charset="0"/>
              </a:rPr>
              <a:t>Prinect Integration </a:t>
            </a:r>
          </a:p>
          <a:p>
            <a:pPr marL="488950" indent="-457200">
              <a:buFont typeface="+mj-lt"/>
              <a:buAutoNum type="arabicPeriod"/>
            </a:pPr>
            <a:r>
              <a:rPr lang="de-DE" dirty="0">
                <a:latin typeface="Arial" charset="0"/>
                <a:cs typeface="Arial" charset="0"/>
              </a:rPr>
              <a:t>Cockpit Neuheiten</a:t>
            </a:r>
          </a:p>
          <a:p>
            <a:pPr marL="488950" indent="-457200">
              <a:buFont typeface="+mj-lt"/>
              <a:buAutoNum type="arabicPeriod"/>
            </a:pPr>
            <a:r>
              <a:rPr lang="de-DE" dirty="0">
                <a:latin typeface="Arial" charset="0"/>
                <a:cs typeface="Arial" charset="0"/>
              </a:rPr>
              <a:t>Funktionserweiterungen in</a:t>
            </a:r>
          </a:p>
          <a:p>
            <a:pPr marL="822325" lvl="1" indent="-342900">
              <a:buFont typeface="+mj-lt"/>
              <a:buAutoNum type="alphaLcParenR"/>
            </a:pPr>
            <a:r>
              <a:rPr lang="de-DE" dirty="0">
                <a:latin typeface="Arial" charset="0"/>
                <a:cs typeface="Arial" charset="0"/>
              </a:rPr>
              <a:t>Vorstufe</a:t>
            </a:r>
          </a:p>
          <a:p>
            <a:pPr marL="822325" lvl="1" indent="-342900">
              <a:buFont typeface="+mj-lt"/>
              <a:buAutoNum type="alphaLcParenR"/>
            </a:pPr>
            <a:r>
              <a:rPr lang="de-DE" dirty="0">
                <a:latin typeface="Arial" charset="0"/>
                <a:cs typeface="Arial" charset="0"/>
              </a:rPr>
              <a:t>Druck</a:t>
            </a:r>
          </a:p>
          <a:p>
            <a:pPr marL="822325" lvl="1" indent="-342900">
              <a:buFont typeface="+mj-lt"/>
              <a:buAutoNum type="alphaLcParenR"/>
            </a:pPr>
            <a:r>
              <a:rPr lang="de-DE" dirty="0">
                <a:latin typeface="Arial" charset="0"/>
                <a:cs typeface="Arial" charset="0"/>
              </a:rPr>
              <a:t>Weiterverarbeitung</a:t>
            </a:r>
          </a:p>
          <a:p>
            <a:pPr marL="488950" indent="-457200">
              <a:buFont typeface="+mj-lt"/>
              <a:buAutoNum type="arabicPeriod"/>
            </a:pPr>
            <a:r>
              <a:rPr lang="de-DE" dirty="0">
                <a:latin typeface="Arial" charset="0"/>
                <a:cs typeface="Arial" charset="0"/>
              </a:rPr>
              <a:t>Scheduler Neuheiten</a:t>
            </a:r>
          </a:p>
          <a:p>
            <a:pPr marL="488950" indent="-457200">
              <a:buFont typeface="+mj-lt"/>
              <a:buAutoNum type="arabicPeriod"/>
            </a:pPr>
            <a:r>
              <a:rPr lang="de-DE" dirty="0" err="1">
                <a:latin typeface="Arial" charset="0"/>
                <a:cs typeface="Arial" charset="0"/>
              </a:rPr>
              <a:t>Analyze</a:t>
            </a:r>
            <a:r>
              <a:rPr lang="de-DE" dirty="0">
                <a:latin typeface="Arial" charset="0"/>
                <a:cs typeface="Arial" charset="0"/>
              </a:rPr>
              <a:t> Point Neuheiten</a:t>
            </a:r>
          </a:p>
          <a:p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6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im Prinect Cockpit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Erweiterte Workflow-Sicht für Vorschneiden</a:t>
            </a:r>
          </a:p>
          <a:p>
            <a:endParaRPr lang="de-DE" dirty="0"/>
          </a:p>
          <a:p>
            <a:endParaRPr lang="de-DE" dirty="0" smtClean="0"/>
          </a:p>
          <a:p>
            <a:pPr lvl="2"/>
            <a:endParaRPr lang="de-DE" dirty="0" smtClean="0"/>
          </a:p>
          <a:p>
            <a:pPr lvl="2"/>
            <a:r>
              <a:rPr lang="de-DE" dirty="0" smtClean="0"/>
              <a:t>Verbesserte Auftragssuche </a:t>
            </a:r>
          </a:p>
          <a:p>
            <a:pPr lvl="7">
              <a:lnSpc>
                <a:spcPts val="1600"/>
              </a:lnSpc>
            </a:pPr>
            <a:r>
              <a:rPr lang="de-DE" sz="1200" dirty="0"/>
              <a:t>Auftragsnummer und –</a:t>
            </a:r>
            <a:r>
              <a:rPr lang="de-DE" sz="1200" dirty="0" err="1"/>
              <a:t>name</a:t>
            </a:r>
            <a:endParaRPr lang="de-DE" sz="1200" dirty="0"/>
          </a:p>
          <a:p>
            <a:pPr lvl="7">
              <a:lnSpc>
                <a:spcPts val="1600"/>
              </a:lnSpc>
            </a:pPr>
            <a:r>
              <a:rPr lang="de-DE" sz="1200" dirty="0" smtClean="0"/>
              <a:t>Kunden-Auftragsnummer </a:t>
            </a:r>
            <a:r>
              <a:rPr lang="de-DE" sz="1200" dirty="0"/>
              <a:t>und –</a:t>
            </a:r>
            <a:r>
              <a:rPr lang="de-DE" sz="1200" dirty="0" err="1"/>
              <a:t>name</a:t>
            </a:r>
            <a:endParaRPr lang="de-DE" sz="1200" dirty="0"/>
          </a:p>
          <a:p>
            <a:pPr lvl="7">
              <a:lnSpc>
                <a:spcPts val="1600"/>
              </a:lnSpc>
            </a:pPr>
            <a:r>
              <a:rPr lang="de-DE" sz="1200" dirty="0" smtClean="0"/>
              <a:t>Kundennummer </a:t>
            </a:r>
            <a:r>
              <a:rPr lang="de-DE" sz="1200" dirty="0"/>
              <a:t>und –</a:t>
            </a:r>
            <a:r>
              <a:rPr lang="de-DE" sz="1200" dirty="0" err="1" smtClean="0"/>
              <a:t>name</a:t>
            </a:r>
            <a:endParaRPr lang="de-DE" sz="1200" dirty="0"/>
          </a:p>
          <a:p>
            <a:pPr lvl="7">
              <a:lnSpc>
                <a:spcPts val="1600"/>
              </a:lnSpc>
            </a:pPr>
            <a:r>
              <a:rPr lang="de-DE" sz="1200" dirty="0" smtClean="0"/>
              <a:t>Kurzname</a:t>
            </a:r>
          </a:p>
          <a:p>
            <a:pPr lvl="6">
              <a:lnSpc>
                <a:spcPts val="1600"/>
              </a:lnSpc>
            </a:pPr>
            <a:endParaRPr lang="de-DE" sz="1200" dirty="0" smtClean="0"/>
          </a:p>
          <a:p>
            <a:pPr lvl="6"/>
            <a:endParaRPr lang="de-DE" dirty="0" smtClean="0"/>
          </a:p>
          <a:p>
            <a:pPr lvl="6"/>
            <a:r>
              <a:rPr lang="de-DE" dirty="0" smtClean="0"/>
              <a:t>Neuer </a:t>
            </a:r>
            <a:r>
              <a:rPr lang="de-DE" dirty="0"/>
              <a:t>Bereich für Filter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pPr>
              <a:lnSpc>
                <a:spcPts val="1600"/>
              </a:lnSpc>
            </a:pPr>
            <a:endParaRPr lang="de-DE" sz="1600" dirty="0"/>
          </a:p>
          <a:p>
            <a:pPr lvl="2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  <p:pic>
        <p:nvPicPr>
          <p:cNvPr id="5" name="Bild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62" y="1919075"/>
            <a:ext cx="5972810" cy="66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529" y="3434429"/>
            <a:ext cx="1520190" cy="5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984" y="4267200"/>
            <a:ext cx="1523154" cy="25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2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im Prinect Scheduler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Neues Scheduler-Web-UI ermöglicht die Anzeige von speziellen Checkpoint-Listen sowie die Freigabe</a:t>
            </a:r>
          </a:p>
          <a:p>
            <a:r>
              <a:rPr lang="de-DE" dirty="0" smtClean="0"/>
              <a:t>Tooltipps für Arbeitsgänge konfigurierbar (z.B. mit Vorschaubild)</a:t>
            </a:r>
          </a:p>
          <a:p>
            <a:r>
              <a:rPr lang="de-DE" dirty="0" smtClean="0"/>
              <a:t>Feinplanung ohne Planungsrecht für max. 24 Stunden</a:t>
            </a:r>
          </a:p>
          <a:p>
            <a:r>
              <a:rPr lang="de-DE" dirty="0" smtClean="0"/>
              <a:t>Dynamische Berechnung der Arbeitsgangzeiten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4"/>
          <p:cNvSpPr>
            <a:spLocks noGrp="1"/>
          </p:cNvSpPr>
          <p:nvPr>
            <p:ph type="title"/>
          </p:nvPr>
        </p:nvSpPr>
        <p:spPr>
          <a:xfrm>
            <a:off x="457200" y="632455"/>
            <a:ext cx="8229600" cy="997200"/>
          </a:xfrm>
        </p:spPr>
        <p:txBody>
          <a:bodyPr/>
          <a:lstStyle/>
          <a:p>
            <a:r>
              <a:rPr lang="de-DE" altLang="de-DE" dirty="0" err="1" smtClean="0">
                <a:latin typeface="Arial" charset="0"/>
                <a:cs typeface="Arial" charset="0"/>
              </a:rPr>
              <a:t>Production</a:t>
            </a:r>
            <a:r>
              <a:rPr lang="de-DE" altLang="de-DE" dirty="0" smtClean="0">
                <a:latin typeface="Arial" charset="0"/>
                <a:cs typeface="Arial" charset="0"/>
              </a:rPr>
              <a:t> Monitor </a:t>
            </a:r>
            <a:r>
              <a:rPr lang="de-DE" altLang="de-DE" dirty="0" smtClean="0">
                <a:latin typeface="Arial" charset="0"/>
                <a:cs typeface="Arial" charset="0"/>
              </a:rPr>
              <a:t>– </a:t>
            </a:r>
            <a:br>
              <a:rPr lang="de-DE" altLang="de-DE" dirty="0" smtClean="0">
                <a:latin typeface="Arial" charset="0"/>
                <a:cs typeface="Arial" charset="0"/>
              </a:rPr>
            </a:br>
            <a:r>
              <a:rPr lang="de-DE" altLang="de-DE" dirty="0" smtClean="0">
                <a:latin typeface="Arial" charset="0"/>
                <a:cs typeface="Arial" charset="0"/>
              </a:rPr>
              <a:t>Die </a:t>
            </a:r>
            <a:r>
              <a:rPr lang="de-DE" altLang="de-DE" dirty="0" smtClean="0">
                <a:latin typeface="Arial" charset="0"/>
                <a:cs typeface="Arial" charset="0"/>
              </a:rPr>
              <a:t>Produktion immer im Blick behalten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3529" b="-1044"/>
          <a:stretch>
            <a:fillRect/>
          </a:stretch>
        </p:blipFill>
        <p:spPr bwMode="auto">
          <a:xfrm>
            <a:off x="577918" y="1608658"/>
            <a:ext cx="5396221" cy="4345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6084210" y="1511300"/>
            <a:ext cx="2843212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711200">
              <a:lnSpc>
                <a:spcPct val="110000"/>
              </a:lnSpc>
              <a:spcAft>
                <a:spcPts val="1200"/>
              </a:spcAft>
              <a:defRPr/>
            </a:pPr>
            <a:r>
              <a:rPr lang="de-DE" sz="1600" dirty="0"/>
              <a:t>Direkter Blick im MIS auf das Produktionssystem:</a:t>
            </a:r>
          </a:p>
          <a:p>
            <a:pPr marL="265113" lvl="1" indent="-179388" defTabSz="711200">
              <a:lnSpc>
                <a:spcPct val="11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de-DE" sz="1600" dirty="0">
                <a:solidFill>
                  <a:schemeClr val="accent1"/>
                </a:solidFill>
              </a:rPr>
              <a:t>Produktionsfortschritt </a:t>
            </a:r>
            <a:r>
              <a:rPr lang="de-DE" sz="1600" dirty="0"/>
              <a:t>und </a:t>
            </a:r>
            <a:r>
              <a:rPr lang="de-DE" sz="1600" dirty="0">
                <a:solidFill>
                  <a:schemeClr val="accent1"/>
                </a:solidFill>
              </a:rPr>
              <a:t>Meilensteine</a:t>
            </a:r>
          </a:p>
          <a:p>
            <a:pPr marL="265113" lvl="1" indent="-179388" defTabSz="711200">
              <a:lnSpc>
                <a:spcPct val="11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de-DE" sz="1600" dirty="0">
                <a:solidFill>
                  <a:schemeClr val="accent1"/>
                </a:solidFill>
              </a:rPr>
              <a:t>Plandaten </a:t>
            </a:r>
            <a:r>
              <a:rPr lang="de-DE" sz="1600" dirty="0"/>
              <a:t>vom Prinect Scheduler</a:t>
            </a:r>
          </a:p>
          <a:p>
            <a:pPr marL="265113" lvl="1" indent="-179388" defTabSz="711200">
              <a:lnSpc>
                <a:spcPct val="11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de-DE" sz="1600" dirty="0">
                <a:solidFill>
                  <a:schemeClr val="accent1"/>
                </a:solidFill>
              </a:rPr>
              <a:t>Vorschau von Seiten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/>
              <a:t>mit </a:t>
            </a:r>
            <a:r>
              <a:rPr lang="de-DE" sz="1600" dirty="0" err="1"/>
              <a:t>Preflight</a:t>
            </a:r>
            <a:r>
              <a:rPr lang="de-DE" sz="1600" dirty="0"/>
              <a:t>-Report</a:t>
            </a:r>
          </a:p>
          <a:p>
            <a:pPr marL="265113" lvl="1" indent="-179388" defTabSz="711200">
              <a:lnSpc>
                <a:spcPct val="11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de-DE" sz="1600" dirty="0"/>
              <a:t>Eingabe von: </a:t>
            </a:r>
          </a:p>
          <a:p>
            <a:pPr marL="455613" lvl="2" indent="-188913" defTabSz="711200">
              <a:lnSpc>
                <a:spcPct val="11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de-DE" sz="1600" dirty="0">
                <a:solidFill>
                  <a:schemeClr val="accent1"/>
                </a:solidFill>
              </a:rPr>
              <a:t>Kunden- und Produktionsfreigaben</a:t>
            </a:r>
          </a:p>
          <a:p>
            <a:pPr marL="455613" lvl="2" indent="-188913" defTabSz="711200">
              <a:lnSpc>
                <a:spcPct val="11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de-DE" sz="1600" dirty="0">
                <a:solidFill>
                  <a:schemeClr val="accent1"/>
                </a:solidFill>
              </a:rPr>
              <a:t>Papier- und Plattenverfügbarkeit</a:t>
            </a:r>
          </a:p>
          <a:p>
            <a:pPr marL="455613" lvl="2" indent="-188913" defTabSz="711200">
              <a:lnSpc>
                <a:spcPct val="11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de-DE" sz="1600" dirty="0">
                <a:solidFill>
                  <a:schemeClr val="accent1"/>
                </a:solidFill>
              </a:rPr>
              <a:t>Planungs-Checkpoints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PAT Prinect  ● U. Seethaler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158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Exakte Arbeitsgang-Details für den Maschinenbediener</a:t>
            </a:r>
            <a:endParaRPr lang="en-US" dirty="0" smtClean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412" name="Textplatzhalt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ts val="1600"/>
              </a:lnSpc>
              <a:buNone/>
            </a:pPr>
            <a:r>
              <a:rPr sz="1400" dirty="0" smtClean="0"/>
              <a:t>Anpassungen und Ergänzungen an einzelnen Arbeitsgängen und dem Auftrag erlaubt der </a:t>
            </a:r>
            <a:r>
              <a:rPr sz="1400" b="1" dirty="0" err="1" smtClean="0"/>
              <a:t>Planungsassistent</a:t>
            </a:r>
            <a:r>
              <a:rPr sz="1400" b="1" dirty="0" smtClean="0"/>
              <a:t> </a:t>
            </a:r>
            <a:endParaRPr lang="de-DE" sz="1400" b="1" dirty="0" smtClean="0"/>
          </a:p>
          <a:p>
            <a:pPr marL="0" indent="0" eaLnBrk="1" hangingPunct="1">
              <a:lnSpc>
                <a:spcPts val="1600"/>
              </a:lnSpc>
              <a:buNone/>
            </a:pPr>
            <a:endParaRPr sz="1400" b="1" dirty="0" smtClean="0"/>
          </a:p>
          <a:p>
            <a:pPr marL="266700" indent="-266700" eaLnBrk="1" hangingPunct="1">
              <a:lnSpc>
                <a:spcPts val="1600"/>
              </a:lnSpc>
              <a:buNone/>
            </a:pPr>
            <a:r>
              <a:rPr lang="de-DE" sz="1400" dirty="0" smtClean="0"/>
              <a:t>1. Editierbar sind</a:t>
            </a:r>
            <a:r>
              <a:rPr sz="1400" dirty="0" smtClean="0"/>
              <a:t>:</a:t>
            </a:r>
          </a:p>
          <a:p>
            <a:pPr lvl="1">
              <a:lnSpc>
                <a:spcPts val="1600"/>
              </a:lnSpc>
            </a:pPr>
            <a:r>
              <a:rPr lang="de-DE" sz="1400" dirty="0" smtClean="0"/>
              <a:t>Liefertermin</a:t>
            </a:r>
          </a:p>
          <a:p>
            <a:pPr lvl="1">
              <a:lnSpc>
                <a:spcPts val="1600"/>
              </a:lnSpc>
            </a:pPr>
            <a:r>
              <a:rPr lang="de-DE" sz="1400" dirty="0" smtClean="0"/>
              <a:t>Mengen (Auflage und Zuschuss)</a:t>
            </a:r>
          </a:p>
          <a:p>
            <a:pPr lvl="1">
              <a:lnSpc>
                <a:spcPts val="1600"/>
              </a:lnSpc>
            </a:pPr>
            <a:r>
              <a:rPr lang="de-DE" sz="1400" dirty="0" smtClean="0"/>
              <a:t>Maschinenzuordnung</a:t>
            </a:r>
          </a:p>
          <a:p>
            <a:pPr lvl="1">
              <a:lnSpc>
                <a:spcPts val="1600"/>
              </a:lnSpc>
            </a:pPr>
            <a:r>
              <a:rPr lang="de-DE" sz="1400" dirty="0" smtClean="0"/>
              <a:t>Zeiten (Einrichte- und Produktionszeit)</a:t>
            </a:r>
            <a:endParaRPr sz="1400" dirty="0" smtClean="0"/>
          </a:p>
          <a:p>
            <a:pPr marL="266700" indent="-266700" eaLnBrk="1" hangingPunct="1">
              <a:lnSpc>
                <a:spcPts val="1600"/>
              </a:lnSpc>
              <a:buNone/>
            </a:pPr>
            <a:r>
              <a:rPr sz="1400" dirty="0" smtClean="0"/>
              <a:t>2. </a:t>
            </a:r>
            <a:r>
              <a:rPr sz="1400" dirty="0" err="1" smtClean="0"/>
              <a:t>Aufteilen</a:t>
            </a:r>
            <a:r>
              <a:rPr sz="1400" dirty="0" smtClean="0"/>
              <a:t> und </a:t>
            </a:r>
            <a:r>
              <a:rPr sz="1400" dirty="0" err="1" smtClean="0"/>
              <a:t>zusammenfügen</a:t>
            </a:r>
            <a:r>
              <a:rPr sz="1400" dirty="0" smtClean="0"/>
              <a:t> von</a:t>
            </a:r>
          </a:p>
          <a:p>
            <a:pPr marL="447675" indent="-180975">
              <a:lnSpc>
                <a:spcPts val="1600"/>
              </a:lnSpc>
            </a:pPr>
            <a:r>
              <a:rPr lang="de-DE" sz="1400" dirty="0" smtClean="0"/>
              <a:t>Farbseparationen</a:t>
            </a:r>
          </a:p>
          <a:p>
            <a:pPr marL="447675" indent="-180975">
              <a:lnSpc>
                <a:spcPts val="1600"/>
              </a:lnSpc>
            </a:pPr>
            <a:r>
              <a:rPr lang="de-DE" sz="1400" dirty="0" smtClean="0"/>
              <a:t>Mengen</a:t>
            </a:r>
            <a:endParaRPr lang="en-US" sz="1400" dirty="0" smtClean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611" y="1268414"/>
            <a:ext cx="3942421" cy="456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809" y="4329223"/>
            <a:ext cx="1199250" cy="120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● PAT Prinect  ● U. Seethaler ● November 2013</a:t>
            </a:r>
            <a:endParaRPr lang="en-US" noProof="0" dirty="0"/>
          </a:p>
        </p:txBody>
      </p:sp>
      <p:pic>
        <p:nvPicPr>
          <p:cNvPr id="8" name="Grafik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4200" y="4241800"/>
            <a:ext cx="1466971" cy="15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0" y="6013879"/>
            <a:ext cx="9144000" cy="453183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50000">
                <a:schemeClr val="tx2">
                  <a:alpha val="8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tIns="72000" bIns="72000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solidFill>
                  <a:schemeClr val="bg1"/>
                </a:solidFill>
                <a:latin typeface="+mn-lt"/>
                <a:cs typeface="+mn-cs"/>
              </a:rPr>
              <a:t>Bessere Produktionsvorbereitung</a:t>
            </a:r>
            <a:endParaRPr lang="de-DE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7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erweiterte Auftragstasche liefert wertvolle Informationen direkt an die Druckmaschine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929600"/>
            <a:ext cx="4055533" cy="413280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de-DE" sz="1400" dirty="0" smtClean="0"/>
              <a:t>Anzeige von Statusinformationen zum</a:t>
            </a:r>
          </a:p>
          <a:p>
            <a:pPr lvl="1">
              <a:lnSpc>
                <a:spcPts val="1600"/>
              </a:lnSpc>
            </a:pPr>
            <a:r>
              <a:rPr lang="de-DE" sz="1400" dirty="0" smtClean="0"/>
              <a:t>aktuellen Arbeitsgang</a:t>
            </a:r>
          </a:p>
          <a:p>
            <a:pPr lvl="1">
              <a:lnSpc>
                <a:spcPts val="1600"/>
              </a:lnSpc>
            </a:pPr>
            <a:r>
              <a:rPr lang="de-DE" sz="1400" dirty="0" smtClean="0"/>
              <a:t>Vorgänger (z.B. Plattenproduktion)</a:t>
            </a:r>
          </a:p>
          <a:p>
            <a:pPr lvl="1">
              <a:lnSpc>
                <a:spcPts val="1600"/>
              </a:lnSpc>
            </a:pPr>
            <a:r>
              <a:rPr lang="de-DE" sz="1400" dirty="0" smtClean="0"/>
              <a:t>Nachfolger (z.B. Schneid- oder Falzarbeitsgang)</a:t>
            </a:r>
          </a:p>
          <a:p>
            <a:pPr lvl="1">
              <a:lnSpc>
                <a:spcPts val="1600"/>
              </a:lnSpc>
            </a:pPr>
            <a:endParaRPr lang="de-DE" sz="1400" dirty="0" smtClean="0"/>
          </a:p>
          <a:p>
            <a:pPr>
              <a:lnSpc>
                <a:spcPts val="1600"/>
              </a:lnSpc>
            </a:pPr>
            <a:r>
              <a:rPr lang="de-DE" sz="1400" dirty="0" smtClean="0"/>
              <a:t>Mit Prinect Scheduler zusätzlich verfügbar sind</a:t>
            </a:r>
          </a:p>
          <a:p>
            <a:pPr lvl="1">
              <a:lnSpc>
                <a:spcPts val="1600"/>
              </a:lnSpc>
            </a:pPr>
            <a:r>
              <a:rPr lang="de-DE" sz="1400" dirty="0" smtClean="0"/>
              <a:t>Planzeiten </a:t>
            </a:r>
          </a:p>
          <a:p>
            <a:pPr lvl="1">
              <a:lnSpc>
                <a:spcPts val="1600"/>
              </a:lnSpc>
            </a:pPr>
            <a:r>
              <a:rPr lang="de-DE" sz="1400" dirty="0" smtClean="0"/>
              <a:t>System-Checkpoints</a:t>
            </a:r>
          </a:p>
          <a:p>
            <a:pPr lvl="1">
              <a:lnSpc>
                <a:spcPts val="1600"/>
              </a:lnSpc>
            </a:pPr>
            <a:r>
              <a:rPr lang="de-DE" sz="1400" dirty="0" smtClean="0"/>
              <a:t>Frei definierte Checkpoints</a:t>
            </a:r>
          </a:p>
          <a:p>
            <a:pPr lvl="1">
              <a:lnSpc>
                <a:spcPts val="1600"/>
              </a:lnSpc>
            </a:pPr>
            <a:endParaRPr lang="de-DE" sz="1400" dirty="0" smtClean="0"/>
          </a:p>
          <a:p>
            <a:pPr marL="173038" indent="-173038">
              <a:lnSpc>
                <a:spcPts val="1600"/>
              </a:lnSpc>
              <a:buNone/>
            </a:pPr>
            <a:r>
              <a:rPr lang="de-DE" sz="1400" dirty="0" smtClean="0">
                <a:solidFill>
                  <a:schemeClr val="accent1"/>
                </a:solidFill>
                <a:sym typeface="Wingdings" pitchFamily="2" charset="2"/>
              </a:rPr>
              <a:t> Verfügbar für Prinect Press Center, CP2000 Center mit Master SW 47 und Data Terminal. Eine MIS-Anbindung ist nicht erforderlich.</a:t>
            </a:r>
            <a:endParaRPr lang="de-DE" sz="1400" dirty="0">
              <a:solidFill>
                <a:schemeClr val="accent1"/>
              </a:solidFill>
            </a:endParaRPr>
          </a:p>
          <a:p>
            <a:pPr marL="0" indent="0">
              <a:lnSpc>
                <a:spcPts val="1600"/>
              </a:lnSpc>
              <a:buNone/>
            </a:pPr>
            <a:endParaRPr lang="de-DE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● PAT Prinect  ● U. Seethaler ● November 2013</a:t>
            </a:r>
            <a:endParaRPr lang="en-US" noProof="0" dirty="0"/>
          </a:p>
        </p:txBody>
      </p:sp>
      <p:pic>
        <p:nvPicPr>
          <p:cNvPr id="8" name="Bild 4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192" y="2568575"/>
            <a:ext cx="4029075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5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idelberg_Template_DE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idelberg Vorlage- Folien mit Kopfzeile (im Master ändern)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5BAB95C4C5748861D2F04B5670607" ma:contentTypeVersion="8" ma:contentTypeDescription="Create a new document." ma:contentTypeScope="" ma:versionID="46e61221b860b1127018d2cf67284b5f">
  <xsd:schema xmlns:xsd="http://www.w3.org/2001/XMLSchema" xmlns:p="http://schemas.microsoft.com/office/2006/metadata/properties" xmlns:ns2="1f39064e-8b17-4030-8614-d2ce6d04e358" targetNamespace="http://schemas.microsoft.com/office/2006/metadata/properties" ma:root="true" ma:fieldsID="8c3c32134b24f722a8384b2136ad0f60" ns2:_="">
    <xsd:import namespace="1f39064e-8b17-4030-8614-d2ce6d04e358"/>
    <xsd:element name="properties">
      <xsd:complexType>
        <xsd:sequence>
          <xsd:element name="documentManagement">
            <xsd:complexType>
              <xsd:all>
                <xsd:element ref="ns2:Purpose_x0020_of_x0020_Use" minOccurs="0"/>
                <xsd:element ref="ns2:Language1" minOccurs="0"/>
                <xsd:element ref="ns2:Tam" minOccurs="0"/>
                <xsd:element ref="ns2:Product_x0020_Area" minOccurs="0"/>
                <xsd:element ref="ns2:Product_x0020_Segment" minOccurs="0"/>
                <xsd:element ref="ns2:Product" minOccurs="0"/>
                <xsd:element ref="ns2:Solu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f39064e-8b17-4030-8614-d2ce6d04e358" elementFormDefault="qualified">
    <xsd:import namespace="http://schemas.microsoft.com/office/2006/documentManagement/types"/>
    <xsd:element name="Purpose_x0020_of_x0020_Use" ma:index="8" nillable="true" ma:displayName="Purpose of Use" ma:list="{9cee0015-2879-4eb7-8edd-840fce1375c0}" ma:internalName="Purpose_x0020_of_x0020_Use" ma:showField="Title" ma:web="1f39064e-8b17-4030-8614-d2ce6d04e358">
      <xsd:simpleType>
        <xsd:restriction base="dms:Lookup"/>
      </xsd:simpleType>
    </xsd:element>
    <xsd:element name="Language1" ma:index="10" nillable="true" ma:displayName="Language" ma:list="{4f34ff5c-5ae3-434e-9051-986e9d3c7b70}" ma:internalName="Language1" ma:showField="Title" ma:web="1f39064e-8b17-4030-8614-d2ce6d04e358">
      <xsd:simpleType>
        <xsd:restriction base="dms:Lookup"/>
      </xsd:simpleType>
    </xsd:element>
    <xsd:element name="Tam" ma:index="11" nillable="true" ma:displayName="Team" ma:list="{526c4fd7-0647-4092-af10-abf945919103}" ma:internalName="Tam" ma:showField="Title" ma:web="1f39064e-8b17-4030-8614-d2ce6d04e358">
      <xsd:simpleType>
        <xsd:restriction base="dms:Lookup"/>
      </xsd:simpleType>
    </xsd:element>
    <xsd:element name="Product_x0020_Area" ma:index="12" nillable="true" ma:displayName="Product Area" ma:list="{b9bec7c5-f37d-42ba-9ec9-385a4072c6fc}" ma:internalName="Product_x0020_Area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Segment" ma:index="13" nillable="true" ma:displayName="Product Segment" ma:list="{e94d05b1-107c-4822-a0fb-0f49cb7dc1a1}" ma:internalName="Product_x0020_Segmen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4" nillable="true" ma:displayName="Product" ma:list="{f211d251-5ced-4cf9-ad8a-cdef31742ed2}" ma:internalName="Produc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utions" ma:index="15" nillable="true" ma:displayName="Solutions" ma:list="{d442a9b1-3f4b-4a44-8b1e-1fd730898232}" ma:internalName="Solutions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roduct_x0020_Area xmlns="1f39064e-8b17-4030-8614-d2ce6d04e358"/>
    <Product_x0020_Segment xmlns="1f39064e-8b17-4030-8614-d2ce6d04e358"/>
    <Purpose_x0020_of_x0020_Use xmlns="1f39064e-8b17-4030-8614-d2ce6d04e358" xsi:nil="true"/>
    <Language1 xmlns="1f39064e-8b17-4030-8614-d2ce6d04e358" xsi:nil="true"/>
    <Tam xmlns="1f39064e-8b17-4030-8614-d2ce6d04e358" xsi:nil="true"/>
    <Product xmlns="1f39064e-8b17-4030-8614-d2ce6d04e358"/>
    <Solutions xmlns="1f39064e-8b17-4030-8614-d2ce6d04e358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CCCFDF-CD6B-4207-9330-F1674E607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9064e-8b17-4030-8614-d2ce6d04e35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9FD52EF-9301-48CC-BB23-44D3B6DC9776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1f39064e-8b17-4030-8614-d2ce6d04e35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D37EE7-B4AA-4823-BAC2-6CFB8E390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756</Words>
  <Application>Microsoft Office PowerPoint</Application>
  <PresentationFormat>Bildschirmpräsentation (4:3)</PresentationFormat>
  <Paragraphs>186</Paragraphs>
  <Slides>16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Heidelberg_Template_DE</vt:lpstr>
      <vt:lpstr>Heidelberg Vorlage- Folien mit Kopfzeile (im Master ändern)</vt:lpstr>
      <vt:lpstr>PowerPoint-Präsentation</vt:lpstr>
      <vt:lpstr>Ein Druckprodukt entsteht in einem Prozess …</vt:lpstr>
      <vt:lpstr>PowerPoint-Präsentation</vt:lpstr>
      <vt:lpstr>Prinect, der integrierte Druckereiworkflow</vt:lpstr>
      <vt:lpstr>Neues im Prinect Cockpit</vt:lpstr>
      <vt:lpstr>Neues im Prinect Scheduler</vt:lpstr>
      <vt:lpstr>Production Monitor –  Die Produktion immer im Blick behalten</vt:lpstr>
      <vt:lpstr>Exakte Arbeitsgang-Details für den Maschinenbediener</vt:lpstr>
      <vt:lpstr>Die erweiterte Auftragstasche liefert wertvolle Informationen direkt an die Druckmaschine</vt:lpstr>
      <vt:lpstr>Deutliche Visualisierung von Wiederholaufträgen und Maschinen-Einstelldaten sorgt für mehr Transparenz</vt:lpstr>
      <vt:lpstr>Neue Zeitauswertung: Zuordnung von Stillstandszeiten</vt:lpstr>
      <vt:lpstr>Neue Zeitauswertung: Zuordnung von Stillstandszeiten</vt:lpstr>
      <vt:lpstr>Erneuerte Tabellenansicht inkl. Nutzungsgrad</vt:lpstr>
      <vt:lpstr>Sicheres Einrichten von TH/KH-Falzmaschinen</vt:lpstr>
      <vt:lpstr>Voraussetzungen für die erfolgreiche Voreinstellung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2013</dc:title>
  <dc:subject>Prinect Anwendertage 2013</dc:subject>
  <dc:creator>Heidelberger Druckmaschinen;Wiebke Stoltenberg</dc:creator>
  <cp:keywords/>
  <cp:lastModifiedBy>seethale</cp:lastModifiedBy>
  <cp:revision>167</cp:revision>
  <dcterms:created xsi:type="dcterms:W3CDTF">2007-10-20T10:26:57Z</dcterms:created>
  <dcterms:modified xsi:type="dcterms:W3CDTF">2013-11-14T10:04:04Z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127700</vt:r8>
  </property>
  <property fmtid="{D5CDD505-2E9C-101B-9397-08002B2CF9AE}" pid="3" name="ContentTypeId">
    <vt:lpwstr>0x010100EB55BAB95C4C5748861D2F04B5670607</vt:lpwstr>
  </property>
</Properties>
</file>