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48"/>
  </p:notesMasterIdLst>
  <p:handoutMasterIdLst>
    <p:handoutMasterId r:id="rId49"/>
  </p:handoutMasterIdLst>
  <p:sldIdLst>
    <p:sldId id="256" r:id="rId6"/>
    <p:sldId id="338" r:id="rId7"/>
    <p:sldId id="333" r:id="rId8"/>
    <p:sldId id="301" r:id="rId9"/>
    <p:sldId id="299" r:id="rId10"/>
    <p:sldId id="302" r:id="rId11"/>
    <p:sldId id="317" r:id="rId12"/>
    <p:sldId id="313" r:id="rId13"/>
    <p:sldId id="329" r:id="rId14"/>
    <p:sldId id="310" r:id="rId15"/>
    <p:sldId id="311" r:id="rId16"/>
    <p:sldId id="337" r:id="rId17"/>
    <p:sldId id="341" r:id="rId18"/>
    <p:sldId id="363" r:id="rId19"/>
    <p:sldId id="345" r:id="rId20"/>
    <p:sldId id="321" r:id="rId21"/>
    <p:sldId id="307" r:id="rId22"/>
    <p:sldId id="320" r:id="rId23"/>
    <p:sldId id="322" r:id="rId24"/>
    <p:sldId id="331" r:id="rId25"/>
    <p:sldId id="323" r:id="rId26"/>
    <p:sldId id="346" r:id="rId27"/>
    <p:sldId id="347" r:id="rId28"/>
    <p:sldId id="349" r:id="rId29"/>
    <p:sldId id="350" r:id="rId30"/>
    <p:sldId id="357" r:id="rId31"/>
    <p:sldId id="358" r:id="rId32"/>
    <p:sldId id="359" r:id="rId33"/>
    <p:sldId id="360" r:id="rId34"/>
    <p:sldId id="361" r:id="rId35"/>
    <p:sldId id="362" r:id="rId36"/>
    <p:sldId id="334" r:id="rId37"/>
    <p:sldId id="328" r:id="rId38"/>
    <p:sldId id="348" r:id="rId39"/>
    <p:sldId id="352" r:id="rId40"/>
    <p:sldId id="353" r:id="rId41"/>
    <p:sldId id="354" r:id="rId42"/>
    <p:sldId id="351" r:id="rId43"/>
    <p:sldId id="344" r:id="rId44"/>
    <p:sldId id="356" r:id="rId45"/>
    <p:sldId id="343" r:id="rId46"/>
    <p:sldId id="335" r:id="rId47"/>
  </p:sldIdLst>
  <p:sldSz cx="9144000" cy="6858000" type="screen4x3"/>
  <p:notesSz cx="6662738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EBFF"/>
    <a:srgbClr val="003767"/>
    <a:srgbClr val="E2007A"/>
    <a:srgbClr val="FF0066"/>
    <a:srgbClr val="A8B1B6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0" autoAdjust="0"/>
    <p:restoredTop sz="87809" autoAdjust="0"/>
  </p:normalViewPr>
  <p:slideViewPr>
    <p:cSldViewPr showGuides="1">
      <p:cViewPr varScale="1">
        <p:scale>
          <a:sx n="115" d="100"/>
          <a:sy n="115" d="100"/>
        </p:scale>
        <p:origin x="-1440" y="-102"/>
      </p:cViewPr>
      <p:guideLst>
        <p:guide orient="horz" pos="845"/>
        <p:guide orient="horz" pos="595"/>
        <p:guide orient="horz" pos="3838"/>
        <p:guide orient="horz" pos="1207"/>
        <p:guide pos="295"/>
        <p:guide pos="5465"/>
      </p:guideLst>
    </p:cSldViewPr>
  </p:slideViewPr>
  <p:outlineViewPr>
    <p:cViewPr>
      <p:scale>
        <a:sx n="33" d="100"/>
        <a:sy n="33" d="100"/>
      </p:scale>
      <p:origin x="0" y="12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howGuides="1">
      <p:cViewPr varScale="1">
        <p:scale>
          <a:sx n="60" d="100"/>
          <a:sy n="60" d="100"/>
        </p:scale>
        <p:origin x="-2910" y="-84"/>
      </p:cViewPr>
      <p:guideLst>
        <p:guide orient="horz" pos="3120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864" y="9409701"/>
            <a:ext cx="2887385" cy="494762"/>
          </a:xfrm>
          <a:prstGeom prst="rect">
            <a:avLst/>
          </a:prstGeom>
        </p:spPr>
        <p:txBody>
          <a:bodyPr vert="horz" lIns="94670" tIns="47335" rIns="94670" bIns="473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7BBE49-149B-4053-A6F0-B3563302C5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207418" y="267357"/>
            <a:ext cx="2118608" cy="44559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075" tIns="50038" rIns="100075" bIns="50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7522" y="267357"/>
            <a:ext cx="4000325" cy="445593"/>
          </a:xfrm>
          <a:prstGeom prst="rect">
            <a:avLst/>
          </a:prstGeom>
          <a:solidFill>
            <a:srgbClr val="004B8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075" tIns="50038" rIns="100075" bIns="50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16" descr="HDM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378" y="405644"/>
            <a:ext cx="1381117" cy="1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77118" y="341110"/>
            <a:ext cx="3887094" cy="354939"/>
          </a:xfrm>
          <a:prstGeom prst="rect">
            <a:avLst/>
          </a:prstGeom>
        </p:spPr>
        <p:txBody>
          <a:bodyPr vert="horz" lIns="94670" tIns="47335" rIns="94670" bIns="473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251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385" cy="494762"/>
          </a:xfrm>
          <a:prstGeom prst="rect">
            <a:avLst/>
          </a:prstGeom>
        </p:spPr>
        <p:txBody>
          <a:bodyPr vert="horz" lIns="94670" tIns="47335" rIns="94670" bIns="473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3864" y="1"/>
            <a:ext cx="2887385" cy="494762"/>
          </a:xfrm>
          <a:prstGeom prst="rect">
            <a:avLst/>
          </a:prstGeom>
        </p:spPr>
        <p:txBody>
          <a:bodyPr vert="horz" lIns="94670" tIns="47335" rIns="94670" bIns="473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7CA398-4456-40D4-A137-41377F94EAE7}" type="datetimeFigureOut">
              <a:rPr lang="de-DE"/>
              <a:pPr>
                <a:defRPr/>
              </a:pPr>
              <a:t>15.11.2013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0" tIns="47335" rIns="94670" bIns="47335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5977" y="4704850"/>
            <a:ext cx="5330786" cy="4457470"/>
          </a:xfrm>
          <a:prstGeom prst="rect">
            <a:avLst/>
          </a:prstGeom>
        </p:spPr>
        <p:txBody>
          <a:bodyPr vert="horz" lIns="94670" tIns="47335" rIns="94670" bIns="47335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9701"/>
            <a:ext cx="2887385" cy="494762"/>
          </a:xfrm>
          <a:prstGeom prst="rect">
            <a:avLst/>
          </a:prstGeom>
        </p:spPr>
        <p:txBody>
          <a:bodyPr vert="horz" lIns="94670" tIns="47335" rIns="94670" bIns="473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3864" y="9409701"/>
            <a:ext cx="2887385" cy="494762"/>
          </a:xfrm>
          <a:prstGeom prst="rect">
            <a:avLst/>
          </a:prstGeom>
        </p:spPr>
        <p:txBody>
          <a:bodyPr vert="horz" lIns="94670" tIns="47335" rIns="94670" bIns="473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768CC0-7499-4175-BB36-91D01DF8F3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6215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68CC0-7499-4175-BB36-91D01DF8F3FC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Sammeln</a:t>
            </a:r>
            <a:r>
              <a:rPr lang="en-US" noProof="0" dirty="0" smtClean="0"/>
              <a:t> </a:t>
            </a:r>
            <a:r>
              <a:rPr lang="en-US" noProof="0" dirty="0" err="1" smtClean="0"/>
              <a:t>aus</a:t>
            </a:r>
            <a:r>
              <a:rPr lang="en-US" noProof="0" dirty="0" smtClean="0"/>
              <a:t> </a:t>
            </a:r>
            <a:r>
              <a:rPr lang="en-US" noProof="0" dirty="0" err="1" smtClean="0"/>
              <a:t>verschiedenen</a:t>
            </a:r>
            <a:r>
              <a:rPr lang="en-US" noProof="0" dirty="0" smtClean="0"/>
              <a:t> Shops … </a:t>
            </a:r>
            <a:r>
              <a:rPr lang="en-US" noProof="0" dirty="0" err="1" smtClean="0"/>
              <a:t>Sammeln</a:t>
            </a:r>
            <a:r>
              <a:rPr lang="en-US" noProof="0" dirty="0" smtClean="0"/>
              <a:t> </a:t>
            </a:r>
            <a:r>
              <a:rPr lang="en-US" noProof="0" dirty="0" err="1" smtClean="0"/>
              <a:t>erklären</a:t>
            </a:r>
            <a:r>
              <a:rPr lang="en-US" noProof="0" dirty="0" smtClean="0"/>
              <a:t> 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68CC0-7499-4175-BB36-91D01DF8F3F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716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anwendert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2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4" name="Picture 3" descr="C:\Users\User\Desktop\PAT_2012.png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b="50000"/>
          <a:stretch/>
        </p:blipFill>
        <p:spPr bwMode="auto">
          <a:xfrm>
            <a:off x="6012916" y="904748"/>
            <a:ext cx="2507488" cy="647764"/>
          </a:xfrm>
          <a:prstGeom prst="rect">
            <a:avLst/>
          </a:prstGeom>
          <a:noFill/>
        </p:spPr>
      </p:pic>
      <p:sp>
        <p:nvSpPr>
          <p:cNvPr id="15" name="Textfeld 4"/>
          <p:cNvSpPr txBox="1">
            <a:spLocks noChangeArrowheads="1"/>
          </p:cNvSpPr>
          <p:nvPr userDrawn="1"/>
        </p:nvSpPr>
        <p:spPr bwMode="auto">
          <a:xfrm>
            <a:off x="5759450" y="1665288"/>
            <a:ext cx="252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idelbergGothicMl-Light" pitchFamily="50" charset="0"/>
              </a:rPr>
              <a:t>8. und</a:t>
            </a:r>
            <a:r>
              <a:rPr lang="de-DE" sz="1400" baseline="0" dirty="0" smtClean="0">
                <a:solidFill>
                  <a:schemeClr val="bg1"/>
                </a:solidFill>
                <a:latin typeface="HeidelbergGothicMl-Light" pitchFamily="50" charset="0"/>
              </a:rPr>
              <a:t> 9. November 2013</a:t>
            </a:r>
            <a:endParaRPr lang="en-US" sz="1500" dirty="0">
              <a:solidFill>
                <a:schemeClr val="bg1"/>
              </a:solidFill>
              <a:latin typeface="HeidelbergGothicMl-Light" pitchFamily="50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- Zentriert+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21200"/>
            <a:ext cx="8229600" cy="6156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User Days - Automation ● W. Stoltenberg / C. Gumz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07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 mit Überschrift (1 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14560"/>
            <a:ext cx="8229600" cy="73872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2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5F63AA1-3ED1-4FD6-B253-7D6D59885C9A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CCDC-312B-45C1-B955-341691A432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229600" cy="469228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6B6A-E26F-41FF-8EEC-5106F8A407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065F-5DC3-401F-9201-5EE0F76863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D210-49C0-4B67-B222-C402F23EA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92775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028" name="Picture 10" descr="HDM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E52E9B-4BCF-499A-993A-12012B741F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lang="de-DE" sz="24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696075" y="0"/>
            <a:ext cx="2447925" cy="36036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17" descr="HDM.WM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23125" y="107950"/>
            <a:ext cx="14478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spect="1" noChangeArrowheads="1"/>
          </p:cNvSpPr>
          <p:nvPr/>
        </p:nvSpPr>
        <p:spPr bwMode="auto">
          <a:xfrm rot="10800000">
            <a:off x="8778875" y="3795351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© Heidelberger Druckmaschinen AG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 rot="16200000">
            <a:off x="6664326" y="2596787"/>
            <a:ext cx="4405313" cy="188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E265D1-9463-4515-B5AA-85753CCA3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57200" y="11113"/>
            <a:ext cx="6249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Prinect  Anwendertage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9" r:id="rId6"/>
    <p:sldLayoutId id="2147483690" r:id="rId7"/>
    <p:sldLayoutId id="2147483687" r:id="rId8"/>
    <p:sldLayoutId id="2147483694" r:id="rId9"/>
    <p:sldLayoutId id="2147483693" r:id="rId10"/>
  </p:sldLayoutIdLst>
  <p:hf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5113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20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92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Tuijtel%20productparts%20W2P_ANONYMISIERT.xlsx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33.jpe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sz="1800" noProof="0" dirty="0" smtClean="0">
                <a:latin typeface="Arial" charset="0"/>
                <a:cs typeface="Arial" charset="0"/>
              </a:rPr>
              <a:t>WS 14: Prinect Automatisierung mit Smart Automation, Web-to-Print und MIS Integration</a:t>
            </a:r>
            <a:endParaRPr lang="de-DE" noProof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Martin Klein, Meino v. Spreckelsen, Daniel Lange, Wiebke Stoltenberg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743316"/>
          </a:xfrm>
        </p:spPr>
        <p:txBody>
          <a:bodyPr/>
          <a:lstStyle/>
          <a:p>
            <a:r>
              <a:rPr lang="de-DE" noProof="0" dirty="0" smtClean="0"/>
              <a:t>deckt Vorstufe, Druck und Weiterverarbeitung ab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Smart Automation</a:t>
            </a:r>
            <a:endParaRPr lang="de-DE" b="1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cxnSp>
        <p:nvCxnSpPr>
          <p:cNvPr id="48" name="Gerade Verbindung 47"/>
          <p:cNvCxnSpPr>
            <a:stCxn id="65" idx="3"/>
            <a:endCxn id="96" idx="1"/>
          </p:cNvCxnSpPr>
          <p:nvPr/>
        </p:nvCxnSpPr>
        <p:spPr>
          <a:xfrm flipV="1">
            <a:off x="1475668" y="4635135"/>
            <a:ext cx="2160230" cy="2561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3527884" y="3894372"/>
            <a:ext cx="4788531" cy="25521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Prinect Integration </a:t>
            </a:r>
            <a:r>
              <a:rPr lang="de-DE" sz="1200" b="1" dirty="0" smtClean="0">
                <a:solidFill>
                  <a:schemeClr val="tx1"/>
                </a:solidFill>
              </a:rPr>
              <a:t>mit</a:t>
            </a:r>
            <a:r>
              <a:rPr lang="de-DE" sz="1200" b="1" dirty="0">
                <a:solidFill>
                  <a:schemeClr val="tx1"/>
                </a:solidFill>
              </a:rPr>
              <a:t/>
            </a:r>
            <a:br>
              <a:rPr lang="de-DE" sz="1200" b="1" dirty="0">
                <a:solidFill>
                  <a:schemeClr val="tx1"/>
                </a:solidFill>
              </a:rPr>
            </a:br>
            <a:r>
              <a:rPr lang="de-DE" sz="1200" b="1" dirty="0">
                <a:solidFill>
                  <a:schemeClr val="tx1"/>
                </a:solidFill>
              </a:rPr>
              <a:t>Prepress                      Pressroom                     Postpress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323528" y="3501008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Prinect </a:t>
            </a:r>
            <a:br>
              <a:rPr lang="de-DE" sz="1200" smtClean="0"/>
            </a:br>
            <a:r>
              <a:rPr lang="de-DE" sz="1200" smtClean="0"/>
              <a:t>Web-to-Print Manager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pic>
        <p:nvPicPr>
          <p:cNvPr id="65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48" y="4298220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Textfeld 65"/>
          <p:cNvSpPr txBox="1"/>
          <p:nvPr/>
        </p:nvSpPr>
        <p:spPr>
          <a:xfrm>
            <a:off x="323528" y="5985284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/>
              <a:t>Web-to-Print Systeme von Drittanbietern</a:t>
            </a:r>
          </a:p>
        </p:txBody>
      </p:sp>
      <p:cxnSp>
        <p:nvCxnSpPr>
          <p:cNvPr id="83" name="Gewinkelte Verbindung 82"/>
          <p:cNvCxnSpPr>
            <a:endCxn id="96" idx="1"/>
          </p:cNvCxnSpPr>
          <p:nvPr/>
        </p:nvCxnSpPr>
        <p:spPr>
          <a:xfrm flipV="1">
            <a:off x="1650946" y="4635135"/>
            <a:ext cx="1984952" cy="944586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bgerundetes Rechteck 93"/>
          <p:cNvSpPr/>
          <p:nvPr/>
        </p:nvSpPr>
        <p:spPr bwMode="auto">
          <a:xfrm>
            <a:off x="1983589" y="5357029"/>
            <a:ext cx="1184255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Prinect  3rd Party </a:t>
            </a:r>
          </a:p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W2P Connector</a:t>
            </a:r>
            <a:endParaRPr lang="de-DE" sz="900" b="1" dirty="0">
              <a:solidFill>
                <a:schemeClr val="tx1"/>
              </a:solidFill>
            </a:endParaRP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" y="5202069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Abgerundetes Rechteck 95"/>
          <p:cNvSpPr/>
          <p:nvPr/>
        </p:nvSpPr>
        <p:spPr bwMode="auto">
          <a:xfrm>
            <a:off x="3635898" y="4437113"/>
            <a:ext cx="4491904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smtClean="0">
                <a:solidFill>
                  <a:schemeClr val="tx1"/>
                </a:solidFill>
              </a:rPr>
              <a:t>Smart 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362" y="4490853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3527884" y="3894372"/>
            <a:ext cx="4788531" cy="262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Prinect Integration </a:t>
            </a:r>
            <a:r>
              <a:rPr lang="de-DE" sz="1200" b="1" dirty="0" smtClean="0">
                <a:solidFill>
                  <a:schemeClr val="tx1"/>
                </a:solidFill>
              </a:rPr>
              <a:t>mit</a:t>
            </a:r>
            <a:r>
              <a:rPr lang="de-DE" sz="1200" b="1" dirty="0">
                <a:solidFill>
                  <a:schemeClr val="tx1"/>
                </a:solidFill>
              </a:rPr>
              <a:t/>
            </a:r>
            <a:br>
              <a:rPr lang="de-DE" sz="1200" b="1" dirty="0">
                <a:solidFill>
                  <a:schemeClr val="tx1"/>
                </a:solidFill>
              </a:rPr>
            </a:br>
            <a:r>
              <a:rPr lang="de-DE" sz="1200" b="1" dirty="0">
                <a:solidFill>
                  <a:schemeClr val="tx1"/>
                </a:solidFill>
              </a:rPr>
              <a:t>Prepress                      Pressroom                     Postpress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743316"/>
          </a:xfrm>
        </p:spPr>
        <p:txBody>
          <a:bodyPr/>
          <a:lstStyle/>
          <a:p>
            <a:r>
              <a:rPr lang="de-DE" dirty="0" smtClean="0"/>
              <a:t>kann </a:t>
            </a:r>
            <a:r>
              <a:rPr lang="de-DE" dirty="0"/>
              <a:t>Aufträge </a:t>
            </a:r>
            <a:r>
              <a:rPr lang="de-DE" dirty="0" smtClean="0"/>
              <a:t>individuell </a:t>
            </a:r>
            <a:r>
              <a:rPr lang="de-DE" dirty="0"/>
              <a:t>bearbeiten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noProof="0" dirty="0" smtClean="0"/>
              <a:t>oder in den Sammeltopf legen für die Sammelform-Erstellung (‚</a:t>
            </a:r>
            <a:r>
              <a:rPr lang="de-DE" noProof="0" dirty="0" err="1" smtClean="0"/>
              <a:t>gangen</a:t>
            </a:r>
            <a:r>
              <a:rPr lang="de-DE" noProof="0" dirty="0" smtClean="0"/>
              <a:t>‘)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Smart Automation</a:t>
            </a:r>
            <a:endParaRPr lang="de-DE" b="1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>
            <a:off x="323528" y="3501008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Prinect </a:t>
            </a:r>
            <a:br>
              <a:rPr lang="de-DE" sz="1200" smtClean="0"/>
            </a:br>
            <a:r>
              <a:rPr lang="de-DE" sz="1200" smtClean="0"/>
              <a:t>Web-to-Print Manager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48" y="429309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Textfeld 67"/>
          <p:cNvSpPr txBox="1"/>
          <p:nvPr/>
        </p:nvSpPr>
        <p:spPr>
          <a:xfrm>
            <a:off x="323528" y="5985284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/>
              <a:t>Web-to-Print Systeme von Drittanbietern</a:t>
            </a:r>
          </a:p>
        </p:txBody>
      </p:sp>
      <p:cxnSp>
        <p:nvCxnSpPr>
          <p:cNvPr id="69" name="Gerade Verbindung 68"/>
          <p:cNvCxnSpPr/>
          <p:nvPr/>
        </p:nvCxnSpPr>
        <p:spPr>
          <a:xfrm>
            <a:off x="3833647" y="5154363"/>
            <a:ext cx="4230742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650" y="4967782"/>
            <a:ext cx="545050" cy="3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Gerade Verbindung 73"/>
          <p:cNvCxnSpPr/>
          <p:nvPr/>
        </p:nvCxnSpPr>
        <p:spPr>
          <a:xfrm>
            <a:off x="3815917" y="5913276"/>
            <a:ext cx="4248472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4049" y="5543716"/>
            <a:ext cx="918251" cy="7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Rechteck 80"/>
          <p:cNvSpPr/>
          <p:nvPr/>
        </p:nvSpPr>
        <p:spPr>
          <a:xfrm>
            <a:off x="3968629" y="5261138"/>
            <a:ext cx="117161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182563" indent="-182563" algn="ctr"/>
            <a:r>
              <a:rPr lang="de-DE" sz="1000" dirty="0" smtClean="0"/>
              <a:t>individueller</a:t>
            </a:r>
          </a:p>
          <a:p>
            <a:pPr marL="182563" indent="-182563" algn="ctr"/>
            <a:r>
              <a:rPr lang="de-DE" sz="1000" dirty="0" smtClean="0"/>
              <a:t>Produktionsauftrag</a:t>
            </a:r>
            <a:endParaRPr lang="de-DE" sz="1000" dirty="0"/>
          </a:p>
        </p:txBody>
      </p:sp>
      <p:sp>
        <p:nvSpPr>
          <p:cNvPr id="82" name="Rechteck 81"/>
          <p:cNvSpPr/>
          <p:nvPr/>
        </p:nvSpPr>
        <p:spPr>
          <a:xfrm>
            <a:off x="3923928" y="6001543"/>
            <a:ext cx="126102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000" dirty="0" smtClean="0"/>
              <a:t>auf Sammelform zu produzierende Aufträge</a:t>
            </a:r>
            <a:endParaRPr lang="de-DE" sz="1000" dirty="0"/>
          </a:p>
        </p:txBody>
      </p:sp>
      <p:cxnSp>
        <p:nvCxnSpPr>
          <p:cNvPr id="86" name="Gewinkelte Verbindung 85"/>
          <p:cNvCxnSpPr>
            <a:stCxn id="99" idx="3"/>
            <a:endCxn id="102" idx="1"/>
          </p:cNvCxnSpPr>
          <p:nvPr/>
        </p:nvCxnSpPr>
        <p:spPr>
          <a:xfrm flipV="1">
            <a:off x="1511660" y="4626001"/>
            <a:ext cx="2195702" cy="969952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ile"/>
          <p:cNvSpPr>
            <a:spLocks noEditPoints="1" noChangeArrowheads="1"/>
          </p:cNvSpPr>
          <p:nvPr/>
        </p:nvSpPr>
        <p:spPr bwMode="auto">
          <a:xfrm>
            <a:off x="4463989" y="504918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88" name="File"/>
          <p:cNvSpPr>
            <a:spLocks noEditPoints="1" noChangeArrowheads="1"/>
          </p:cNvSpPr>
          <p:nvPr/>
        </p:nvSpPr>
        <p:spPr bwMode="auto">
          <a:xfrm>
            <a:off x="4228273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89" name="File"/>
          <p:cNvSpPr>
            <a:spLocks noEditPoints="1" noChangeArrowheads="1"/>
          </p:cNvSpPr>
          <p:nvPr/>
        </p:nvSpPr>
        <p:spPr bwMode="auto">
          <a:xfrm>
            <a:off x="4516305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90" name="File"/>
          <p:cNvSpPr>
            <a:spLocks noEditPoints="1" noChangeArrowheads="1"/>
          </p:cNvSpPr>
          <p:nvPr/>
        </p:nvSpPr>
        <p:spPr bwMode="auto">
          <a:xfrm>
            <a:off x="4804337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93" name="Gerade Verbindung 92"/>
          <p:cNvCxnSpPr/>
          <p:nvPr/>
        </p:nvCxnSpPr>
        <p:spPr>
          <a:xfrm>
            <a:off x="3815917" y="4797152"/>
            <a:ext cx="0" cy="1116124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0076" y="4987700"/>
            <a:ext cx="240801" cy="33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1909" y="6070932"/>
            <a:ext cx="324036" cy="16201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1944" y="5685658"/>
            <a:ext cx="326901" cy="1672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5113" y="5800298"/>
            <a:ext cx="427248" cy="22099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Abgerundetes Rechteck 97"/>
          <p:cNvSpPr/>
          <p:nvPr/>
        </p:nvSpPr>
        <p:spPr bwMode="auto">
          <a:xfrm>
            <a:off x="1983589" y="5357029"/>
            <a:ext cx="1184255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Prinect  3rd Party </a:t>
            </a:r>
          </a:p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W2P Connector</a:t>
            </a:r>
            <a:endParaRPr lang="de-DE" sz="900" b="1" dirty="0">
              <a:solidFill>
                <a:schemeClr val="tx1"/>
              </a:solidFill>
            </a:endParaRPr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" y="5202069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Abgerundetes Rechteck 100"/>
          <p:cNvSpPr/>
          <p:nvPr/>
        </p:nvSpPr>
        <p:spPr bwMode="auto">
          <a:xfrm>
            <a:off x="3635898" y="4437113"/>
            <a:ext cx="4491904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tx1"/>
                </a:solidFill>
              </a:rPr>
              <a:t>Smart Automation &amp; Ganging Option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362" y="4490853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Gerade Verbindung 56"/>
          <p:cNvCxnSpPr>
            <a:stCxn id="67" idx="3"/>
            <a:endCxn id="102" idx="1"/>
          </p:cNvCxnSpPr>
          <p:nvPr/>
        </p:nvCxnSpPr>
        <p:spPr>
          <a:xfrm flipV="1">
            <a:off x="1475668" y="4626001"/>
            <a:ext cx="2231694" cy="6571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66" y="5748754"/>
            <a:ext cx="395161" cy="3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Smart Automation bei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ctrl-s prepress betreibt einen eigenen</a:t>
            </a:r>
            <a:r>
              <a:rPr lang="de-DE" noProof="0" dirty="0" smtClean="0"/>
              <a:t> Prinect Web-to-Print Manager</a:t>
            </a:r>
          </a:p>
          <a:p>
            <a:r>
              <a:rPr lang="de-DE" dirty="0" smtClean="0"/>
              <a:t>hat </a:t>
            </a:r>
            <a:r>
              <a:rPr lang="de-DE" noProof="0" dirty="0" smtClean="0"/>
              <a:t>W2P Systeme verschiedener Kunden angebunden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000" dirty="0" smtClean="0"/>
              <a:t> sie alle ‘beliefern’ das selbe Produktionssystem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cxnSp>
        <p:nvCxnSpPr>
          <p:cNvPr id="17" name="Gerade Verbindung 16"/>
          <p:cNvCxnSpPr>
            <a:stCxn id="22" idx="3"/>
            <a:endCxn id="31" idx="1"/>
          </p:cNvCxnSpPr>
          <p:nvPr/>
        </p:nvCxnSpPr>
        <p:spPr>
          <a:xfrm>
            <a:off x="1475668" y="3917616"/>
            <a:ext cx="2160230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23528" y="2780928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Prinect </a:t>
            </a:r>
            <a:br>
              <a:rPr lang="de-DE" sz="1200" smtClean="0"/>
            </a:br>
            <a:r>
              <a:rPr lang="de-DE" sz="1200" smtClean="0"/>
              <a:t>Web-to-Print Manager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48" y="3578140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feld 22"/>
          <p:cNvSpPr txBox="1"/>
          <p:nvPr/>
        </p:nvSpPr>
        <p:spPr>
          <a:xfrm>
            <a:off x="323528" y="5265204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 smtClean="0"/>
              <a:t>Web-to-Print System ctrl-s-Kunde 1</a:t>
            </a:r>
            <a:endParaRPr lang="de-DE" sz="1200" dirty="0"/>
          </a:p>
        </p:txBody>
      </p:sp>
      <p:cxnSp>
        <p:nvCxnSpPr>
          <p:cNvPr id="27" name="Gewinkelte Verbindung 26"/>
          <p:cNvCxnSpPr>
            <a:endCxn id="31" idx="1"/>
          </p:cNvCxnSpPr>
          <p:nvPr/>
        </p:nvCxnSpPr>
        <p:spPr>
          <a:xfrm flipV="1">
            <a:off x="1650946" y="3917616"/>
            <a:ext cx="1984952" cy="942025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" y="4481989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bgerundetes Rechteck 30"/>
          <p:cNvSpPr/>
          <p:nvPr/>
        </p:nvSpPr>
        <p:spPr bwMode="auto">
          <a:xfrm>
            <a:off x="3635898" y="3719594"/>
            <a:ext cx="4491904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smtClean="0">
                <a:solidFill>
                  <a:schemeClr val="tx1"/>
                </a:solidFill>
              </a:rPr>
              <a:t>Smart 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362" y="3782469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1475656" y="6129300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 smtClean="0"/>
              <a:t>Web-to-Print System ctrl-s-Kunde 2</a:t>
            </a:r>
            <a:endParaRPr lang="de-DE" sz="12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37" y="5346085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2714569" y="6192435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 smtClean="0"/>
              <a:t>Web-to-Print System ctrl-s-Kunde …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50" y="5409220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Gewinkelte Verbindung 28"/>
          <p:cNvCxnSpPr>
            <a:stCxn id="20" idx="0"/>
            <a:endCxn id="28" idx="0"/>
          </p:cNvCxnSpPr>
          <p:nvPr/>
        </p:nvCxnSpPr>
        <p:spPr>
          <a:xfrm flipV="1">
            <a:off x="2216963" y="4636949"/>
            <a:ext cx="358754" cy="709136"/>
          </a:xfrm>
          <a:prstGeom prst="straightConnector1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28"/>
          <p:cNvCxnSpPr>
            <a:stCxn id="25" idx="0"/>
            <a:endCxn id="28" idx="0"/>
          </p:cNvCxnSpPr>
          <p:nvPr/>
        </p:nvCxnSpPr>
        <p:spPr>
          <a:xfrm flipH="1" flipV="1">
            <a:off x="2575717" y="4636949"/>
            <a:ext cx="880159" cy="772271"/>
          </a:xfrm>
          <a:prstGeom prst="straightConnector1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27"/>
          <p:cNvSpPr/>
          <p:nvPr/>
        </p:nvSpPr>
        <p:spPr bwMode="auto">
          <a:xfrm>
            <a:off x="1983589" y="4636949"/>
            <a:ext cx="1184255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900" b="1" dirty="0">
                <a:solidFill>
                  <a:schemeClr val="tx1"/>
                </a:solidFill>
              </a:rPr>
              <a:t>Prinect  3rd Party </a:t>
            </a:r>
          </a:p>
          <a:p>
            <a:pPr algn="ctr" eaLnBrk="0" hangingPunct="0"/>
            <a:r>
              <a:rPr lang="de-DE" sz="900" b="1" dirty="0">
                <a:solidFill>
                  <a:schemeClr val="tx1"/>
                </a:solidFill>
              </a:rPr>
              <a:t>W2P Connector</a:t>
            </a:r>
          </a:p>
        </p:txBody>
      </p:sp>
      <p:pic>
        <p:nvPicPr>
          <p:cNvPr id="26" name="Grafik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088740"/>
            <a:ext cx="3852693" cy="294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8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r>
              <a:rPr lang="de-DE" dirty="0" smtClean="0"/>
              <a:t>Live bei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Ein Kunde legt einen Warenkorb mit zwei Artikeln an</a:t>
            </a:r>
            <a:br>
              <a:rPr lang="de-DE" dirty="0" smtClean="0"/>
            </a:br>
            <a:r>
              <a:rPr lang="de-DE" dirty="0" smtClean="0"/>
              <a:t>und bestellt diese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Das erzeugt 2 Aufträge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für einen werden – mit Einbindung von Remote Access  für Freigaben – bei ctrl-s Platten belichtet (Dienstleister)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der Zweite gelangt in den Sammeltopf, soll später auf einer Sammelform produziert werden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088740"/>
            <a:ext cx="3852693" cy="294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5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Live auf dem Prinect System in Kiel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Kunde hat einen Einkaufskorb mit drei Artikeln </a:t>
            </a:r>
            <a:r>
              <a:rPr lang="de-DE" dirty="0" err="1" smtClean="0"/>
              <a:t>befüllt</a:t>
            </a:r>
            <a:r>
              <a:rPr lang="de-DE" dirty="0" smtClean="0"/>
              <a:t> und bestellt diese</a:t>
            </a:r>
          </a:p>
          <a:p>
            <a:endParaRPr lang="de-DE" dirty="0"/>
          </a:p>
          <a:p>
            <a:r>
              <a:rPr lang="de-DE" dirty="0" smtClean="0"/>
              <a:t>Das erzeugt 3 Produktionsaufträge in Prinect</a:t>
            </a:r>
          </a:p>
          <a:p>
            <a:endParaRPr lang="de-DE" dirty="0"/>
          </a:p>
          <a:p>
            <a:pPr lvl="1"/>
            <a:r>
              <a:rPr lang="de-DE" dirty="0" smtClean="0"/>
              <a:t>Der Erste </a:t>
            </a:r>
            <a:r>
              <a:rPr lang="de-DE" dirty="0"/>
              <a:t>gelangt in den Sammeltopf, soll später auf einer Sammelform produziert </a:t>
            </a:r>
            <a:r>
              <a:rPr lang="de-DE" dirty="0" smtClean="0"/>
              <a:t>werden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Das </a:t>
            </a:r>
            <a:r>
              <a:rPr lang="de-DE" dirty="0"/>
              <a:t>Z</a:t>
            </a:r>
            <a:r>
              <a:rPr lang="de-DE" dirty="0" smtClean="0"/>
              <a:t>weite ist eine Visitenkarte, die freigegeben werden soll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Für den dritten Auftrag werden automatisch Platten belichtet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E8E48-71C6-463F-BB4D-58252F8EBC8E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35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komme ich dahin?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7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 bwMode="auto">
          <a:xfrm>
            <a:off x="2339752" y="3336085"/>
            <a:ext cx="6195540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</a:rPr>
              <a:t>Prinect Smart </a:t>
            </a:r>
            <a:r>
              <a:rPr lang="de-DE" sz="1200" b="1" smtClean="0">
                <a:solidFill>
                  <a:schemeClr val="tx1"/>
                </a:solidFill>
              </a:rPr>
              <a:t>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Arbeitsweise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55260" cy="563296"/>
          </a:xfrm>
        </p:spPr>
        <p:txBody>
          <a:bodyPr/>
          <a:lstStyle/>
          <a:p>
            <a:r>
              <a:rPr lang="de-DE" noProof="0" dirty="0" smtClean="0"/>
              <a:t>Das W2P System liefert XML (Produktbeschreibung) und PDF</a:t>
            </a:r>
            <a:br>
              <a:rPr lang="de-DE" noProof="0" dirty="0" smtClean="0"/>
            </a:br>
            <a:r>
              <a:rPr lang="de-DE" noProof="0" dirty="0" smtClean="0"/>
              <a:t>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223628" y="4107269"/>
            <a:ext cx="1044116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55757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64" name="Rechteck 63"/>
          <p:cNvSpPr/>
          <p:nvPr/>
        </p:nvSpPr>
        <p:spPr>
          <a:xfrm>
            <a:off x="1353075" y="4298903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XML</a:t>
            </a:r>
            <a:endParaRPr lang="de-DE" sz="1000"/>
          </a:p>
        </p:txBody>
      </p:sp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7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11" name="Picture 2067" descr="ico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7259" y="350100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7" name="Rechteck 156"/>
          <p:cNvSpPr/>
          <p:nvPr/>
        </p:nvSpPr>
        <p:spPr>
          <a:xfrm>
            <a:off x="1331640" y="3212976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PDF</a:t>
            </a:r>
            <a:endParaRPr lang="de-DE" sz="1000"/>
          </a:p>
        </p:txBody>
      </p:sp>
      <p:cxnSp>
        <p:nvCxnSpPr>
          <p:cNvPr id="53" name="Gerade Verbindung 52"/>
          <p:cNvCxnSpPr/>
          <p:nvPr/>
        </p:nvCxnSpPr>
        <p:spPr>
          <a:xfrm>
            <a:off x="1223628" y="3681028"/>
            <a:ext cx="63007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2067" descr="ico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2728" y="346991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5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/>
          <p:cNvSpPr/>
          <p:nvPr/>
        </p:nvSpPr>
        <p:spPr bwMode="auto">
          <a:xfrm>
            <a:off x="2339752" y="3336085"/>
            <a:ext cx="6195540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</a:rPr>
              <a:t>Prinect Smart </a:t>
            </a:r>
            <a:r>
              <a:rPr lang="de-DE" sz="1200" b="1" smtClean="0">
                <a:solidFill>
                  <a:schemeClr val="tx1"/>
                </a:solidFill>
              </a:rPr>
              <a:t>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Arbeitsweise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563296"/>
          </a:xfrm>
        </p:spPr>
        <p:txBody>
          <a:bodyPr/>
          <a:lstStyle/>
          <a:p>
            <a:r>
              <a:rPr lang="de-DE" noProof="0" dirty="0" smtClean="0"/>
              <a:t>für jeden W2P Auftrag wird ein Prinect Produktionsauftrag erstellt</a:t>
            </a:r>
            <a:br>
              <a:rPr lang="de-DE" noProof="0" dirty="0" smtClean="0"/>
            </a:br>
            <a:r>
              <a:rPr lang="de-DE" noProof="0" dirty="0" smtClean="0"/>
              <a:t>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223628" y="4107269"/>
            <a:ext cx="1044116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55757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7" name="Gerade Verbindung 66"/>
          <p:cNvCxnSpPr/>
          <p:nvPr/>
        </p:nvCxnSpPr>
        <p:spPr>
          <a:xfrm>
            <a:off x="2602533" y="4259749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7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126" name="Textfeld 125"/>
          <p:cNvSpPr txBox="1"/>
          <p:nvPr/>
        </p:nvSpPr>
        <p:spPr>
          <a:xfrm>
            <a:off x="2137924" y="4705898"/>
            <a:ext cx="957912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Auftragsanlage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sp>
        <p:nvSpPr>
          <p:cNvPr id="131" name="File"/>
          <p:cNvSpPr>
            <a:spLocks noEditPoints="1" noChangeArrowheads="1"/>
          </p:cNvSpPr>
          <p:nvPr/>
        </p:nvSpPr>
        <p:spPr bwMode="auto">
          <a:xfrm>
            <a:off x="2483768" y="5122441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pic>
        <p:nvPicPr>
          <p:cNvPr id="158" name="Picture 2067" descr="ico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7259" y="350100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9" name="Gerade Verbindung 158"/>
          <p:cNvCxnSpPr/>
          <p:nvPr/>
        </p:nvCxnSpPr>
        <p:spPr>
          <a:xfrm>
            <a:off x="1223628" y="3681028"/>
            <a:ext cx="63007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162" name="Rechteck 161"/>
          <p:cNvSpPr/>
          <p:nvPr/>
        </p:nvSpPr>
        <p:spPr>
          <a:xfrm>
            <a:off x="1353075" y="4298903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XML</a:t>
            </a:r>
            <a:endParaRPr lang="de-DE" sz="1000"/>
          </a:p>
        </p:txBody>
      </p:sp>
      <p:sp>
        <p:nvSpPr>
          <p:cNvPr id="163" name="Rechteck 162"/>
          <p:cNvSpPr/>
          <p:nvPr/>
        </p:nvSpPr>
        <p:spPr>
          <a:xfrm>
            <a:off x="1331640" y="3212976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PDF</a:t>
            </a:r>
            <a:endParaRPr lang="de-DE" sz="1000"/>
          </a:p>
        </p:txBody>
      </p:sp>
      <p:pic>
        <p:nvPicPr>
          <p:cNvPr id="164" name="Picture 2067" descr="ico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2728" y="346991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0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/>
          <p:cNvSpPr/>
          <p:nvPr/>
        </p:nvSpPr>
        <p:spPr bwMode="auto">
          <a:xfrm>
            <a:off x="2339752" y="3336085"/>
            <a:ext cx="6195540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</a:rPr>
              <a:t>Prinect Smart </a:t>
            </a:r>
            <a:r>
              <a:rPr lang="de-DE" sz="1200" b="1" smtClean="0">
                <a:solidFill>
                  <a:schemeClr val="tx1"/>
                </a:solidFill>
              </a:rPr>
              <a:t>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3095836" y="5086759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Arbeitsweise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563296"/>
          </a:xfrm>
        </p:spPr>
        <p:txBody>
          <a:bodyPr/>
          <a:lstStyle/>
          <a:p>
            <a:r>
              <a:rPr lang="de-DE" noProof="0" dirty="0" smtClean="0"/>
              <a:t>Auswahl der Smart Vorlage für den jeweiligen Produkttyp</a:t>
            </a:r>
            <a:br>
              <a:rPr lang="de-DE" noProof="0" dirty="0" smtClean="0"/>
            </a:br>
            <a:r>
              <a:rPr lang="de-DE" sz="1600" noProof="0" dirty="0" smtClean="0"/>
              <a:t>(</a:t>
            </a:r>
            <a:r>
              <a:rPr lang="de-DE" sz="1600" dirty="0"/>
              <a:t>über „ </a:t>
            </a:r>
            <a:r>
              <a:rPr lang="de-DE" sz="1600" dirty="0" smtClean="0"/>
              <a:t>Produktcode-Konvention“ </a:t>
            </a:r>
            <a:r>
              <a:rPr lang="de-DE" sz="1600" noProof="0" dirty="0" smtClean="0"/>
              <a:t>zwischen W2P-System und Produktionssystem)</a:t>
            </a: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223628" y="4107269"/>
            <a:ext cx="1044116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55757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023828" y="5716598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176228" y="578860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311858" y="5860614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481028" y="5932622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633428" y="6004630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Rechteck 65"/>
          <p:cNvSpPr/>
          <p:nvPr/>
        </p:nvSpPr>
        <p:spPr>
          <a:xfrm>
            <a:off x="3088761" y="6387135"/>
            <a:ext cx="17474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dirty="0" smtClean="0"/>
              <a:t>Smart Vorlagenpool</a:t>
            </a:r>
            <a:endParaRPr lang="de-DE" sz="1000" dirty="0"/>
          </a:p>
        </p:txBody>
      </p:sp>
      <p:cxnSp>
        <p:nvCxnSpPr>
          <p:cNvPr id="67" name="Gerade Verbindung 66"/>
          <p:cNvCxnSpPr/>
          <p:nvPr/>
        </p:nvCxnSpPr>
        <p:spPr>
          <a:xfrm>
            <a:off x="2602533" y="4259749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779912" y="609329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7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cxnSp>
        <p:nvCxnSpPr>
          <p:cNvPr id="110" name="Gerade Verbindung 109"/>
          <p:cNvCxnSpPr/>
          <p:nvPr/>
        </p:nvCxnSpPr>
        <p:spPr>
          <a:xfrm>
            <a:off x="2851384" y="4099708"/>
            <a:ext cx="782044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hteck 119"/>
          <p:cNvSpPr/>
          <p:nvPr/>
        </p:nvSpPr>
        <p:spPr>
          <a:xfrm>
            <a:off x="3088760" y="5085184"/>
            <a:ext cx="1611557" cy="3634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Textfeld 120"/>
          <p:cNvSpPr txBox="1"/>
          <p:nvPr/>
        </p:nvSpPr>
        <p:spPr>
          <a:xfrm>
            <a:off x="2915816" y="4703127"/>
            <a:ext cx="191582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>
                <a:solidFill>
                  <a:srgbClr val="004B8D"/>
                </a:solidFill>
              </a:rPr>
              <a:t>Automatische Auswahl</a:t>
            </a:r>
            <a:br>
              <a:rPr lang="de-DE" sz="900" b="1" i="1" dirty="0">
                <a:solidFill>
                  <a:srgbClr val="004B8D"/>
                </a:solidFill>
              </a:rPr>
            </a:br>
            <a:r>
              <a:rPr lang="de-DE" sz="900" b="1" i="1" dirty="0">
                <a:solidFill>
                  <a:srgbClr val="004B8D"/>
                </a:solidFill>
              </a:rPr>
              <a:t>Smart Vorlage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2137924" y="4705898"/>
            <a:ext cx="957912" cy="4154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Auftragseinrichtung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cxnSp>
        <p:nvCxnSpPr>
          <p:cNvPr id="130" name="Gerade Verbindung 129"/>
          <p:cNvCxnSpPr/>
          <p:nvPr/>
        </p:nvCxnSpPr>
        <p:spPr>
          <a:xfrm>
            <a:off x="2807804" y="5234936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ile"/>
          <p:cNvSpPr>
            <a:spLocks noEditPoints="1" noChangeArrowheads="1"/>
          </p:cNvSpPr>
          <p:nvPr/>
        </p:nvSpPr>
        <p:spPr bwMode="auto">
          <a:xfrm>
            <a:off x="2483768" y="5122441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140" name="Gerade Verbindung 139"/>
          <p:cNvCxnSpPr/>
          <p:nvPr/>
        </p:nvCxnSpPr>
        <p:spPr>
          <a:xfrm>
            <a:off x="3887922" y="4238067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3887922" y="5483885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904" y="3914094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53" name="Picture 2067" descr="icon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7259" y="350100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4" name="Gerade Verbindung 53"/>
          <p:cNvCxnSpPr/>
          <p:nvPr/>
        </p:nvCxnSpPr>
        <p:spPr>
          <a:xfrm>
            <a:off x="1223628" y="3681028"/>
            <a:ext cx="63007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57" name="Rechteck 56"/>
          <p:cNvSpPr/>
          <p:nvPr/>
        </p:nvSpPr>
        <p:spPr>
          <a:xfrm>
            <a:off x="1353075" y="4298903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XML</a:t>
            </a:r>
            <a:endParaRPr lang="de-DE" sz="1000"/>
          </a:p>
        </p:txBody>
      </p:sp>
      <p:sp>
        <p:nvSpPr>
          <p:cNvPr id="58" name="Rechteck 57"/>
          <p:cNvSpPr/>
          <p:nvPr/>
        </p:nvSpPr>
        <p:spPr>
          <a:xfrm>
            <a:off x="1331640" y="3212976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PDF</a:t>
            </a:r>
            <a:endParaRPr lang="de-DE" sz="1000"/>
          </a:p>
        </p:txBody>
      </p:sp>
      <p:pic>
        <p:nvPicPr>
          <p:cNvPr id="59" name="Picture 2067" descr="icon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2728" y="346991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Eingekerbter Richtungspfeil 35"/>
          <p:cNvSpPr/>
          <p:nvPr/>
        </p:nvSpPr>
        <p:spPr>
          <a:xfrm>
            <a:off x="971600" y="5941005"/>
            <a:ext cx="1836204" cy="343273"/>
          </a:xfrm>
          <a:prstGeom prst="chevron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Konfiguration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bgerundetes Rechteck 48"/>
          <p:cNvSpPr/>
          <p:nvPr/>
        </p:nvSpPr>
        <p:spPr bwMode="auto">
          <a:xfrm>
            <a:off x="2339752" y="3336085"/>
            <a:ext cx="6195540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</a:rPr>
              <a:t>Prinect Smart </a:t>
            </a:r>
            <a:r>
              <a:rPr lang="de-DE" sz="1200" b="1" smtClean="0">
                <a:solidFill>
                  <a:schemeClr val="tx1"/>
                </a:solidFill>
              </a:rPr>
              <a:t>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3095836" y="5086759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Arbeitsweise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563296"/>
          </a:xfrm>
        </p:spPr>
        <p:txBody>
          <a:bodyPr/>
          <a:lstStyle/>
          <a:p>
            <a:r>
              <a:rPr lang="de-DE" noProof="0" dirty="0" smtClean="0"/>
              <a:t>individuelle Parametrierung der Smart Vorlagesequenz </a:t>
            </a:r>
            <a:br>
              <a:rPr lang="de-DE" noProof="0" dirty="0" smtClean="0"/>
            </a:br>
            <a:r>
              <a:rPr lang="de-DE" sz="1600" noProof="0" dirty="0" smtClean="0"/>
              <a:t>(automatisch anhand der Produktbeschreibung in der XML-Datei) </a:t>
            </a: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smtClean="0"/>
              <a:t>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223628" y="4107269"/>
            <a:ext cx="1044116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55757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023828" y="5716598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176228" y="578860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311858" y="5860614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481028" y="5932622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633428" y="6004630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Rechteck 65"/>
          <p:cNvSpPr/>
          <p:nvPr/>
        </p:nvSpPr>
        <p:spPr>
          <a:xfrm>
            <a:off x="3088761" y="6387135"/>
            <a:ext cx="17474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dirty="0" smtClean="0"/>
              <a:t>Smart Vorlagenpool</a:t>
            </a:r>
            <a:endParaRPr lang="de-DE" sz="1000" dirty="0"/>
          </a:p>
        </p:txBody>
      </p:sp>
      <p:cxnSp>
        <p:nvCxnSpPr>
          <p:cNvPr id="67" name="Gerade Verbindung 66"/>
          <p:cNvCxnSpPr/>
          <p:nvPr/>
        </p:nvCxnSpPr>
        <p:spPr>
          <a:xfrm>
            <a:off x="2602533" y="4259749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uppieren 117"/>
          <p:cNvGrpSpPr/>
          <p:nvPr/>
        </p:nvGrpSpPr>
        <p:grpSpPr>
          <a:xfrm>
            <a:off x="5544108" y="5715550"/>
            <a:ext cx="693181" cy="578160"/>
            <a:chOff x="5724179" y="2717233"/>
            <a:chExt cx="693181" cy="57816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79" y="2717233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87" y="2789241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95" y="2861249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203" y="2933257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211" y="3005265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779912" y="609329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77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cxnSp>
        <p:nvCxnSpPr>
          <p:cNvPr id="110" name="Gerade Verbindung 109"/>
          <p:cNvCxnSpPr/>
          <p:nvPr/>
        </p:nvCxnSpPr>
        <p:spPr>
          <a:xfrm>
            <a:off x="2851384" y="4099708"/>
            <a:ext cx="782044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5040052" y="5085184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Textfeld 116"/>
          <p:cNvSpPr txBox="1"/>
          <p:nvPr/>
        </p:nvSpPr>
        <p:spPr>
          <a:xfrm>
            <a:off x="4856227" y="4689140"/>
            <a:ext cx="1948021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 Sequenzparametrierung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5040673" y="4977172"/>
            <a:ext cx="1550403" cy="4702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hteck 119"/>
          <p:cNvSpPr/>
          <p:nvPr/>
        </p:nvSpPr>
        <p:spPr>
          <a:xfrm>
            <a:off x="3088760" y="5085184"/>
            <a:ext cx="1611557" cy="3634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Textfeld 120"/>
          <p:cNvSpPr txBox="1"/>
          <p:nvPr/>
        </p:nvSpPr>
        <p:spPr>
          <a:xfrm>
            <a:off x="2915816" y="4703127"/>
            <a:ext cx="191582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 Auswahl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Smart Vorlage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cxnSp>
        <p:nvCxnSpPr>
          <p:cNvPr id="128" name="Gerade Verbindung 127"/>
          <p:cNvCxnSpPr/>
          <p:nvPr/>
        </p:nvCxnSpPr>
        <p:spPr>
          <a:xfrm>
            <a:off x="4752020" y="5232068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>
            <a:off x="2807804" y="5234936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ile"/>
          <p:cNvSpPr>
            <a:spLocks noEditPoints="1" noChangeArrowheads="1"/>
          </p:cNvSpPr>
          <p:nvPr/>
        </p:nvSpPr>
        <p:spPr bwMode="auto">
          <a:xfrm>
            <a:off x="2483768" y="5122441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134" name="Gerade Verbindung 133"/>
          <p:cNvCxnSpPr/>
          <p:nvPr/>
        </p:nvCxnSpPr>
        <p:spPr>
          <a:xfrm>
            <a:off x="4139952" y="4099708"/>
            <a:ext cx="144016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>
            <a:off x="3887922" y="4238067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/>
          <p:cNvCxnSpPr/>
          <p:nvPr/>
        </p:nvCxnSpPr>
        <p:spPr>
          <a:xfrm>
            <a:off x="5832140" y="4229810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hteck 141"/>
          <p:cNvSpPr/>
          <p:nvPr/>
        </p:nvSpPr>
        <p:spPr>
          <a:xfrm>
            <a:off x="5076056" y="6381328"/>
            <a:ext cx="1747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dirty="0" smtClean="0"/>
              <a:t>Signa Station</a:t>
            </a:r>
            <a:br>
              <a:rPr lang="de-DE" sz="1000" dirty="0" smtClean="0"/>
            </a:br>
            <a:r>
              <a:rPr lang="de-DE" sz="1000" dirty="0" smtClean="0"/>
              <a:t>Teilproduktvorlagenpool</a:t>
            </a:r>
            <a:endParaRPr lang="de-DE" sz="1000" dirty="0"/>
          </a:p>
        </p:txBody>
      </p:sp>
      <p:cxnSp>
        <p:nvCxnSpPr>
          <p:cNvPr id="143" name="Gerade Verbindung 142"/>
          <p:cNvCxnSpPr/>
          <p:nvPr/>
        </p:nvCxnSpPr>
        <p:spPr>
          <a:xfrm>
            <a:off x="3887922" y="5483885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/>
          <p:cNvCxnSpPr/>
          <p:nvPr/>
        </p:nvCxnSpPr>
        <p:spPr>
          <a:xfrm>
            <a:off x="5846191" y="5483885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8219" y="3914094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11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5904" y="3914094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53" name="Picture 2067" descr="icon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7259" y="350100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4" name="Gerade Verbindung 53"/>
          <p:cNvCxnSpPr/>
          <p:nvPr/>
        </p:nvCxnSpPr>
        <p:spPr>
          <a:xfrm>
            <a:off x="1223628" y="3681028"/>
            <a:ext cx="63007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56" name="Rechteck 55"/>
          <p:cNvSpPr/>
          <p:nvPr/>
        </p:nvSpPr>
        <p:spPr>
          <a:xfrm>
            <a:off x="1353075" y="4298903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XML</a:t>
            </a:r>
            <a:endParaRPr lang="de-DE" sz="1000"/>
          </a:p>
        </p:txBody>
      </p:sp>
      <p:sp>
        <p:nvSpPr>
          <p:cNvPr id="57" name="Rechteck 56"/>
          <p:cNvSpPr/>
          <p:nvPr/>
        </p:nvSpPr>
        <p:spPr>
          <a:xfrm>
            <a:off x="1331640" y="3212976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PDF</a:t>
            </a:r>
            <a:endParaRPr lang="de-DE" sz="1000"/>
          </a:p>
        </p:txBody>
      </p:sp>
      <p:pic>
        <p:nvPicPr>
          <p:cNvPr id="58" name="Picture 2067" descr="icon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2728" y="346991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Eingekerbter Richtungspfeil 49"/>
          <p:cNvSpPr/>
          <p:nvPr/>
        </p:nvSpPr>
        <p:spPr>
          <a:xfrm>
            <a:off x="971600" y="5941005"/>
            <a:ext cx="1836204" cy="343273"/>
          </a:xfrm>
          <a:prstGeom prst="chevron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Konfiguration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Eingekerbter Richtungspfeil 50"/>
          <p:cNvSpPr/>
          <p:nvPr/>
        </p:nvSpPr>
        <p:spPr>
          <a:xfrm flipH="1">
            <a:off x="6624228" y="5949280"/>
            <a:ext cx="1836204" cy="343273"/>
          </a:xfrm>
          <a:prstGeom prst="chevron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Konfiguration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015716" y="4705898"/>
            <a:ext cx="117393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Auftragseinrichtung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Arial" charset="0"/>
                <a:cs typeface="Arial" charset="0"/>
              </a:rPr>
              <a:t>Prinect Automatisierung mit Smart Automation, Web-to-Print und MIS Integration</a:t>
            </a:r>
            <a:endParaRPr lang="de-DE" sz="2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smtClean="0"/>
              <a:t>Automatisierung für Web-to-Print Aufträge </a:t>
            </a:r>
            <a:br>
              <a:rPr lang="de-DE" sz="2400" dirty="0" smtClean="0"/>
            </a:br>
            <a:r>
              <a:rPr lang="de-DE" sz="2400" dirty="0" smtClean="0"/>
              <a:t>– generelle Informationen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– </a:t>
            </a:r>
            <a:r>
              <a:rPr lang="de-DE" sz="2400" dirty="0" smtClean="0"/>
              <a:t>Was ist mit Drittanbietern?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– </a:t>
            </a:r>
            <a:r>
              <a:rPr lang="de-DE" sz="2400" dirty="0" smtClean="0"/>
              <a:t>Wie funktioniert das?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– Wie ist die Zusammenarbeit mit dem Prinect MIS?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Automatisierung für </a:t>
            </a:r>
            <a:r>
              <a:rPr lang="de-DE" sz="2400" dirty="0"/>
              <a:t>Prinect Business </a:t>
            </a:r>
            <a:r>
              <a:rPr lang="de-DE" sz="2400" dirty="0" smtClean="0"/>
              <a:t>Manager-Aufträge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Prinect Maintenance </a:t>
            </a:r>
            <a:r>
              <a:rPr lang="en-US" sz="2400" dirty="0" smtClean="0"/>
              <a:t>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0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Vorab zu organisieren:</a:t>
            </a:r>
            <a:br>
              <a:rPr lang="de-DE" noProof="0" dirty="0" smtClean="0"/>
            </a:br>
            <a:r>
              <a:rPr lang="de-DE" noProof="0" dirty="0" smtClean="0"/>
              <a:t>                            Produktcode-Konvention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686800" cy="563296"/>
          </a:xfrm>
        </p:spPr>
        <p:txBody>
          <a:bodyPr/>
          <a:lstStyle/>
          <a:p>
            <a:r>
              <a:rPr lang="de-DE" noProof="0" dirty="0"/>
              <a:t>W2P </a:t>
            </a:r>
            <a:r>
              <a:rPr lang="de-DE" noProof="0" dirty="0" smtClean="0"/>
              <a:t>Produktcodes wählen Smart Vorlagen und </a:t>
            </a:r>
            <a:r>
              <a:rPr lang="de-DE" noProof="0" dirty="0"/>
              <a:t>Signa </a:t>
            </a:r>
            <a:r>
              <a:rPr lang="de-DE" noProof="0" dirty="0" smtClean="0"/>
              <a:t>Vorlagen</a:t>
            </a:r>
          </a:p>
          <a:p>
            <a:r>
              <a:rPr lang="de-DE" noProof="0" dirty="0" smtClean="0"/>
              <a:t>Multiple Produktcodes können auf wenige Vorlagen geschlüsselt werden</a:t>
            </a:r>
          </a:p>
          <a:p>
            <a:r>
              <a:rPr lang="de-DE" noProof="0" dirty="0" smtClean="0"/>
              <a:t>Beispiel: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4" b="7712"/>
          <a:stretch/>
        </p:blipFill>
        <p:spPr bwMode="auto">
          <a:xfrm>
            <a:off x="107504" y="2708920"/>
            <a:ext cx="8937436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1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3095836" y="5086759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bgerundetes Rechteck 8"/>
          <p:cNvSpPr/>
          <p:nvPr/>
        </p:nvSpPr>
        <p:spPr bwMode="auto">
          <a:xfrm>
            <a:off x="2339752" y="3336085"/>
            <a:ext cx="6195540" cy="1085928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t" anchorCtr="1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</a:rPr>
              <a:t>Prinect Smart </a:t>
            </a:r>
            <a:r>
              <a:rPr lang="de-DE" sz="1200" b="1" smtClean="0">
                <a:solidFill>
                  <a:schemeClr val="tx1"/>
                </a:solidFill>
              </a:rPr>
              <a:t>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Arbeitsweise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563296"/>
          </a:xfrm>
        </p:spPr>
        <p:txBody>
          <a:bodyPr/>
          <a:lstStyle/>
          <a:p>
            <a:r>
              <a:rPr lang="de-DE" noProof="0" dirty="0" smtClean="0"/>
              <a:t>Automatischer Bearbeitungsbeginn</a:t>
            </a:r>
            <a:br>
              <a:rPr lang="de-DE" noProof="0" dirty="0" smtClean="0"/>
            </a:br>
            <a:r>
              <a:rPr lang="de-DE" noProof="0" dirty="0" smtClean="0"/>
              <a:t>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1223628" y="4107269"/>
            <a:ext cx="1044116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557576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023828" y="5716598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176228" y="578860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311858" y="5860614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481028" y="5932622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633428" y="6004630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Rechteck 65"/>
          <p:cNvSpPr/>
          <p:nvPr/>
        </p:nvSpPr>
        <p:spPr>
          <a:xfrm>
            <a:off x="3088761" y="6387135"/>
            <a:ext cx="17474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dirty="0" smtClean="0"/>
              <a:t>Smart Vorlagen Pool</a:t>
            </a:r>
            <a:endParaRPr lang="de-DE" sz="1000" dirty="0"/>
          </a:p>
        </p:txBody>
      </p:sp>
      <p:cxnSp>
        <p:nvCxnSpPr>
          <p:cNvPr id="67" name="Gerade Verbindung 66"/>
          <p:cNvCxnSpPr/>
          <p:nvPr/>
        </p:nvCxnSpPr>
        <p:spPr>
          <a:xfrm>
            <a:off x="2602533" y="4259749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uppieren 117"/>
          <p:cNvGrpSpPr/>
          <p:nvPr/>
        </p:nvGrpSpPr>
        <p:grpSpPr>
          <a:xfrm>
            <a:off x="5544108" y="5715550"/>
            <a:ext cx="693181" cy="578160"/>
            <a:chOff x="5724179" y="2717233"/>
            <a:chExt cx="693181" cy="57816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79" y="2717233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87" y="2789241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95" y="2861249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203" y="2933257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211" y="3005265"/>
              <a:ext cx="405149" cy="290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/>
          <a:srcRect t="26892"/>
          <a:stretch>
            <a:fillRect/>
          </a:stretch>
        </p:blipFill>
        <p:spPr bwMode="auto">
          <a:xfrm>
            <a:off x="3779912" y="6093296"/>
            <a:ext cx="115212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1" name="Gerade Verbindung 80"/>
          <p:cNvCxnSpPr/>
          <p:nvPr/>
        </p:nvCxnSpPr>
        <p:spPr>
          <a:xfrm>
            <a:off x="7756928" y="3681028"/>
            <a:ext cx="0" cy="1389057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77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cxnSp>
        <p:nvCxnSpPr>
          <p:cNvPr id="110" name="Gerade Verbindung 109"/>
          <p:cNvCxnSpPr/>
          <p:nvPr/>
        </p:nvCxnSpPr>
        <p:spPr>
          <a:xfrm>
            <a:off x="2851384" y="4099708"/>
            <a:ext cx="782044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5040052" y="5085184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Textfeld 116"/>
          <p:cNvSpPr txBox="1"/>
          <p:nvPr/>
        </p:nvSpPr>
        <p:spPr>
          <a:xfrm>
            <a:off x="4856227" y="4689140"/>
            <a:ext cx="1948021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 Sequenzparametrierung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5040673" y="4977172"/>
            <a:ext cx="1550403" cy="47029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hteck 119"/>
          <p:cNvSpPr/>
          <p:nvPr/>
        </p:nvSpPr>
        <p:spPr>
          <a:xfrm>
            <a:off x="3088760" y="5085184"/>
            <a:ext cx="1611557" cy="3634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Textfeld 120"/>
          <p:cNvSpPr txBox="1"/>
          <p:nvPr/>
        </p:nvSpPr>
        <p:spPr>
          <a:xfrm>
            <a:off x="2915816" y="4703127"/>
            <a:ext cx="191582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>
                <a:solidFill>
                  <a:srgbClr val="004B8D"/>
                </a:solidFill>
              </a:rPr>
              <a:t>Automatische Auswahl</a:t>
            </a:r>
            <a:br>
              <a:rPr lang="de-DE" sz="900" b="1" i="1" dirty="0">
                <a:solidFill>
                  <a:srgbClr val="004B8D"/>
                </a:solidFill>
              </a:rPr>
            </a:br>
            <a:r>
              <a:rPr lang="de-DE" sz="900" b="1" i="1" dirty="0">
                <a:solidFill>
                  <a:srgbClr val="004B8D"/>
                </a:solidFill>
              </a:rPr>
              <a:t>Smart Vorlage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cxnSp>
        <p:nvCxnSpPr>
          <p:cNvPr id="124" name="Gerade Verbindung 123"/>
          <p:cNvCxnSpPr/>
          <p:nvPr/>
        </p:nvCxnSpPr>
        <p:spPr>
          <a:xfrm>
            <a:off x="6696236" y="5229200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2" cstate="print"/>
          <a:srcRect t="16246"/>
          <a:stretch>
            <a:fillRect/>
          </a:stretch>
        </p:blipFill>
        <p:spPr bwMode="auto">
          <a:xfrm>
            <a:off x="6984268" y="5086580"/>
            <a:ext cx="1551024" cy="2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8" name="Gerade Verbindung 127"/>
          <p:cNvCxnSpPr/>
          <p:nvPr/>
        </p:nvCxnSpPr>
        <p:spPr>
          <a:xfrm>
            <a:off x="4752020" y="5232068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>
            <a:off x="2807804" y="5234936"/>
            <a:ext cx="209365" cy="2868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ile"/>
          <p:cNvSpPr>
            <a:spLocks noEditPoints="1" noChangeArrowheads="1"/>
          </p:cNvSpPr>
          <p:nvPr/>
        </p:nvSpPr>
        <p:spPr bwMode="auto">
          <a:xfrm>
            <a:off x="2483768" y="5122441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cxnSp>
        <p:nvCxnSpPr>
          <p:cNvPr id="134" name="Gerade Verbindung 133"/>
          <p:cNvCxnSpPr/>
          <p:nvPr/>
        </p:nvCxnSpPr>
        <p:spPr>
          <a:xfrm>
            <a:off x="4139952" y="4099708"/>
            <a:ext cx="144016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>
            <a:off x="3887922" y="4238067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/>
          <p:cNvCxnSpPr/>
          <p:nvPr/>
        </p:nvCxnSpPr>
        <p:spPr>
          <a:xfrm>
            <a:off x="5832140" y="4229810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hteck 141"/>
          <p:cNvSpPr/>
          <p:nvPr/>
        </p:nvSpPr>
        <p:spPr>
          <a:xfrm>
            <a:off x="5076056" y="6381328"/>
            <a:ext cx="1747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dirty="0"/>
              <a:t>Signa Station</a:t>
            </a:r>
            <a:br>
              <a:rPr lang="de-DE" sz="1000" dirty="0"/>
            </a:br>
            <a:r>
              <a:rPr lang="de-DE" sz="1000" dirty="0"/>
              <a:t>Teilproduktvorlagenpool</a:t>
            </a:r>
            <a:endParaRPr lang="de-DE" sz="1000" dirty="0"/>
          </a:p>
        </p:txBody>
      </p:sp>
      <p:cxnSp>
        <p:nvCxnSpPr>
          <p:cNvPr id="143" name="Gerade Verbindung 142"/>
          <p:cNvCxnSpPr/>
          <p:nvPr/>
        </p:nvCxnSpPr>
        <p:spPr>
          <a:xfrm>
            <a:off x="3887922" y="5483885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/>
          <p:cNvCxnSpPr/>
          <p:nvPr/>
        </p:nvCxnSpPr>
        <p:spPr>
          <a:xfrm>
            <a:off x="5846191" y="5483885"/>
            <a:ext cx="0" cy="429391"/>
          </a:xfrm>
          <a:prstGeom prst="line">
            <a:avLst/>
          </a:prstGeom>
          <a:ln w="38100">
            <a:solidFill>
              <a:schemeClr val="tx2"/>
            </a:solidFill>
            <a:prstDash val="sysDot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>
            <a:off x="1223628" y="3681028"/>
            <a:ext cx="6536152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067" descr="icon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7259" y="4161466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" name="Textfeld 121"/>
          <p:cNvSpPr txBox="1"/>
          <p:nvPr/>
        </p:nvSpPr>
        <p:spPr>
          <a:xfrm>
            <a:off x="6796636" y="4689140"/>
            <a:ext cx="191582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Automatischer Beginn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der Abarbeitung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  <p:pic>
        <p:nvPicPr>
          <p:cNvPr id="13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8219" y="3914094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11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5904" y="3914094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912331"/>
            <a:ext cx="324036" cy="40149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54" name="Rechteck 53"/>
          <p:cNvSpPr/>
          <p:nvPr/>
        </p:nvSpPr>
        <p:spPr>
          <a:xfrm>
            <a:off x="1353075" y="4298903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XML</a:t>
            </a:r>
            <a:endParaRPr lang="de-DE" sz="1000"/>
          </a:p>
        </p:txBody>
      </p:sp>
      <p:sp>
        <p:nvSpPr>
          <p:cNvPr id="55" name="Rechteck 54"/>
          <p:cNvSpPr/>
          <p:nvPr/>
        </p:nvSpPr>
        <p:spPr>
          <a:xfrm>
            <a:off x="1331640" y="3212976"/>
            <a:ext cx="69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ctr"/>
            <a:r>
              <a:rPr lang="de-DE" sz="1000" smtClean="0"/>
              <a:t>PDF</a:t>
            </a:r>
            <a:endParaRPr lang="de-DE" sz="1000"/>
          </a:p>
        </p:txBody>
      </p:sp>
      <p:pic>
        <p:nvPicPr>
          <p:cNvPr id="56" name="Picture 2067" descr="icon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2728" y="3469918"/>
            <a:ext cx="319337" cy="3836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3494" y="5498965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feld 57"/>
          <p:cNvSpPr txBox="1"/>
          <p:nvPr/>
        </p:nvSpPr>
        <p:spPr>
          <a:xfrm>
            <a:off x="2015716" y="4705898"/>
            <a:ext cx="1173934" cy="27699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6350" lvl="1" indent="-6350" algn="ctr">
              <a:spcAft>
                <a:spcPts val="300"/>
              </a:spcAft>
              <a:defRPr/>
            </a:pPr>
            <a:r>
              <a:rPr lang="de-DE" sz="900" b="1" i="1" dirty="0" smtClean="0">
                <a:solidFill>
                  <a:srgbClr val="004B8D"/>
                </a:solidFill>
              </a:rPr>
              <a:t>Automatische</a:t>
            </a:r>
            <a:br>
              <a:rPr lang="de-DE" sz="900" b="1" i="1" dirty="0" smtClean="0">
                <a:solidFill>
                  <a:srgbClr val="004B8D"/>
                </a:solidFill>
              </a:rPr>
            </a:br>
            <a:r>
              <a:rPr lang="de-DE" sz="900" b="1" i="1" dirty="0" smtClean="0">
                <a:solidFill>
                  <a:srgbClr val="004B8D"/>
                </a:solidFill>
              </a:rPr>
              <a:t>Auftragseinrichtung</a:t>
            </a:r>
            <a:endParaRPr lang="de-DE" sz="1100" b="1" i="1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kann aus dieser Smart Vorlage werden?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2026336"/>
            <a:ext cx="7488000" cy="331087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4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der möglichen Ergebnisse nach Einlesen der Produktinfo: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239996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7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109889"/>
            <a:ext cx="8229600" cy="20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 smtClean="0"/>
              <a:t>Was kann aus dieser Signa Station Teilproduktvorlage werden?</a:t>
            </a:r>
            <a:endParaRPr lang="de-DE" sz="2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30" y="1541463"/>
            <a:ext cx="6781139" cy="469106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E8E48-71C6-463F-BB4D-58252F8EBC8E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4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</a:t>
            </a:r>
            <a:r>
              <a:rPr lang="de-DE" dirty="0"/>
              <a:t>der möglichen Ergebnisse nach Einlesen der Produktinfo: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31750" indent="0">
              <a:buNone/>
            </a:pPr>
            <a:r>
              <a:rPr lang="de-DE" dirty="0" smtClean="0"/>
              <a:t>.                           1                         …                            2                      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E8E48-71C6-463F-BB4D-58252F8EBC8E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9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5119" y="1844824"/>
            <a:ext cx="375882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844824"/>
            <a:ext cx="38072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drittes der möglichen </a:t>
            </a:r>
            <a:r>
              <a:rPr lang="de-DE" dirty="0"/>
              <a:t>Ergebnisse nach Einlesen der Produktinfo: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die Teilproduktvorlage im Sammelassistenten / -optimierer</a:t>
            </a:r>
            <a:br>
              <a:rPr lang="de-DE" dirty="0" smtClean="0"/>
            </a:br>
            <a:r>
              <a:rPr lang="de-DE" dirty="0" smtClean="0"/>
              <a:t>(Teil der Ganging Bereichslizenz) genutzt wird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E8E48-71C6-463F-BB4D-58252F8EBC8E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5" y="2672916"/>
            <a:ext cx="7540970" cy="406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Feedbackdarstellung für den Kunden </a:t>
            </a:r>
            <a:br>
              <a:rPr lang="de-DE" noProof="0" dirty="0" smtClean="0"/>
            </a:br>
            <a:r>
              <a:rPr lang="de-DE" noProof="0" dirty="0" smtClean="0"/>
              <a:t>im Prinect Web-to-Print Manager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59" y="1844824"/>
            <a:ext cx="751920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Feedbackdarstellung im Prinect Web-to-Print Manager, auch für einzelne Artikel des Warenkorbs (Backend)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664163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/>
        </p:nvSpPr>
        <p:spPr>
          <a:xfrm>
            <a:off x="3527884" y="3894372"/>
            <a:ext cx="4788531" cy="262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b="1" dirty="0">
                <a:solidFill>
                  <a:schemeClr val="tx1"/>
                </a:solidFill>
              </a:rPr>
              <a:t>Prinect Integration </a:t>
            </a:r>
            <a:r>
              <a:rPr lang="de-DE" sz="1200" b="1" dirty="0" smtClean="0">
                <a:solidFill>
                  <a:schemeClr val="tx1"/>
                </a:solidFill>
              </a:rPr>
              <a:t>mit</a:t>
            </a:r>
            <a:r>
              <a:rPr lang="de-DE" sz="1200" b="1" dirty="0">
                <a:solidFill>
                  <a:schemeClr val="tx1"/>
                </a:solidFill>
              </a:rPr>
              <a:t/>
            </a:r>
            <a:br>
              <a:rPr lang="de-DE" sz="1200" b="1" dirty="0">
                <a:solidFill>
                  <a:schemeClr val="tx1"/>
                </a:solidFill>
              </a:rPr>
            </a:br>
            <a:r>
              <a:rPr lang="de-DE" sz="1200" b="1" dirty="0" smtClean="0">
                <a:solidFill>
                  <a:schemeClr val="tx1"/>
                </a:solidFill>
              </a:rPr>
              <a:t>  Prepress                    </a:t>
            </a:r>
            <a:r>
              <a:rPr lang="de-DE" sz="1200" b="1" dirty="0">
                <a:solidFill>
                  <a:schemeClr val="tx1"/>
                </a:solidFill>
              </a:rPr>
              <a:t>Pressroom                     Postpress</a:t>
            </a:r>
          </a:p>
        </p:txBody>
      </p:sp>
      <p:sp>
        <p:nvSpPr>
          <p:cNvPr id="46" name="Rechteck 45"/>
          <p:cNvSpPr/>
          <p:nvPr/>
        </p:nvSpPr>
        <p:spPr>
          <a:xfrm rot="5400000">
            <a:off x="5488816" y="928007"/>
            <a:ext cx="866665" cy="47885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743316"/>
          </a:xfrm>
        </p:spPr>
        <p:txBody>
          <a:bodyPr/>
          <a:lstStyle/>
          <a:p>
            <a:r>
              <a:rPr lang="de-DE" noProof="0" dirty="0"/>
              <a:t>i</a:t>
            </a:r>
            <a:r>
              <a:rPr lang="de-DE" noProof="0" dirty="0" smtClean="0"/>
              <a:t>ntegriert </a:t>
            </a:r>
            <a:r>
              <a:rPr lang="de-DE" noProof="0" dirty="0" smtClean="0"/>
              <a:t>mit dem Prinect Business Manager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Smart Automation</a:t>
            </a:r>
            <a:endParaRPr lang="de-DE" b="1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23528" y="3501008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Prinect </a:t>
            </a:r>
            <a:br>
              <a:rPr lang="de-DE" sz="1200" smtClean="0"/>
            </a:br>
            <a:r>
              <a:rPr lang="de-DE" sz="1200" smtClean="0"/>
              <a:t>Web-to-Print Manager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48" y="4298220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feld 36"/>
          <p:cNvSpPr txBox="1"/>
          <p:nvPr/>
        </p:nvSpPr>
        <p:spPr>
          <a:xfrm>
            <a:off x="323528" y="5985284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3rd Party </a:t>
            </a:r>
            <a:br>
              <a:rPr lang="de-DE" sz="1200" smtClean="0"/>
            </a:br>
            <a:r>
              <a:rPr lang="de-DE" sz="1200" smtClean="0"/>
              <a:t>Web-to-Print Systems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cxnSp>
        <p:nvCxnSpPr>
          <p:cNvPr id="64" name="Gerade Verbindung 63"/>
          <p:cNvCxnSpPr/>
          <p:nvPr/>
        </p:nvCxnSpPr>
        <p:spPr>
          <a:xfrm>
            <a:off x="3833647" y="5154363"/>
            <a:ext cx="4230742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650" y="4967782"/>
            <a:ext cx="545050" cy="3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1" name="Gerade Verbindung 40"/>
          <p:cNvCxnSpPr/>
          <p:nvPr/>
        </p:nvCxnSpPr>
        <p:spPr>
          <a:xfrm>
            <a:off x="3815917" y="5913276"/>
            <a:ext cx="4248472" cy="0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049" y="5543716"/>
            <a:ext cx="918251" cy="7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5" name="Gewinkelte Verbindung 44"/>
          <p:cNvCxnSpPr/>
          <p:nvPr/>
        </p:nvCxnSpPr>
        <p:spPr>
          <a:xfrm flipV="1">
            <a:off x="1475668" y="4669436"/>
            <a:ext cx="2160230" cy="926517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ile"/>
          <p:cNvSpPr>
            <a:spLocks noEditPoints="1" noChangeArrowheads="1"/>
          </p:cNvSpPr>
          <p:nvPr/>
        </p:nvSpPr>
        <p:spPr bwMode="auto">
          <a:xfrm>
            <a:off x="4463989" y="504918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50" name="File"/>
          <p:cNvSpPr>
            <a:spLocks noEditPoints="1" noChangeArrowheads="1"/>
          </p:cNvSpPr>
          <p:nvPr/>
        </p:nvSpPr>
        <p:spPr bwMode="auto">
          <a:xfrm>
            <a:off x="4228273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51" name="File"/>
          <p:cNvSpPr>
            <a:spLocks noEditPoints="1" noChangeArrowheads="1"/>
          </p:cNvSpPr>
          <p:nvPr/>
        </p:nvSpPr>
        <p:spPr bwMode="auto">
          <a:xfrm>
            <a:off x="4516305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52" name="File"/>
          <p:cNvSpPr>
            <a:spLocks noEditPoints="1" noChangeArrowheads="1"/>
          </p:cNvSpPr>
          <p:nvPr/>
        </p:nvSpPr>
        <p:spPr bwMode="auto">
          <a:xfrm>
            <a:off x="4804337" y="5769260"/>
            <a:ext cx="235716" cy="21036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pic>
        <p:nvPicPr>
          <p:cNvPr id="38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15607" r="21808" b="2737"/>
          <a:stretch>
            <a:fillRect/>
          </a:stretch>
        </p:blipFill>
        <p:spPr bwMode="auto">
          <a:xfrm>
            <a:off x="5256077" y="3058607"/>
            <a:ext cx="699583" cy="550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5760133" y="2996952"/>
            <a:ext cx="1359172" cy="54006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 smtClean="0"/>
              <a:t>Prinect </a:t>
            </a:r>
            <a:br>
              <a:rPr lang="de-DE" sz="1200" dirty="0" smtClean="0"/>
            </a:br>
            <a:r>
              <a:rPr lang="de-DE" sz="1200" dirty="0" smtClean="0"/>
              <a:t>Business</a:t>
            </a:r>
            <a:br>
              <a:rPr lang="de-DE" sz="1200" dirty="0" smtClean="0"/>
            </a:br>
            <a:r>
              <a:rPr lang="de-DE" sz="1200" dirty="0" smtClean="0"/>
              <a:t>Manager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3815917" y="4821536"/>
            <a:ext cx="0" cy="1116124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0076" y="4987700"/>
            <a:ext cx="240801" cy="33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1909" y="6070932"/>
            <a:ext cx="324036" cy="16201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1944" y="5685658"/>
            <a:ext cx="326901" cy="1672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5113" y="5800298"/>
            <a:ext cx="427248" cy="22099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3" name="Abgerundetes Rechteck 72"/>
          <p:cNvSpPr/>
          <p:nvPr/>
        </p:nvSpPr>
        <p:spPr bwMode="auto">
          <a:xfrm>
            <a:off x="1983589" y="5357029"/>
            <a:ext cx="1184255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Prinect  3rd Party </a:t>
            </a:r>
          </a:p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W2P Connector</a:t>
            </a:r>
            <a:endParaRPr lang="de-DE" sz="900" b="1" dirty="0">
              <a:solidFill>
                <a:schemeClr val="tx1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" y="5202069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bgerundetes Rechteck 28"/>
          <p:cNvSpPr/>
          <p:nvPr/>
        </p:nvSpPr>
        <p:spPr bwMode="auto">
          <a:xfrm>
            <a:off x="3635898" y="4437113"/>
            <a:ext cx="4491904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dirty="0" smtClean="0">
                <a:solidFill>
                  <a:schemeClr val="tx1"/>
                </a:solidFill>
              </a:rPr>
              <a:t>Smart Automation &amp; Ganging Option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362" y="4490853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ihandform 9"/>
          <p:cNvSpPr/>
          <p:nvPr/>
        </p:nvSpPr>
        <p:spPr>
          <a:xfrm>
            <a:off x="427220" y="4669436"/>
            <a:ext cx="3065488" cy="2001187"/>
          </a:xfrm>
          <a:custGeom>
            <a:avLst/>
            <a:gdLst>
              <a:gd name="connsiteX0" fmla="*/ 14990 w 3065488"/>
              <a:gd name="connsiteY0" fmla="*/ 389744 h 2001187"/>
              <a:gd name="connsiteX1" fmla="*/ 1806314 w 3065488"/>
              <a:gd name="connsiteY1" fmla="*/ 389744 h 2001187"/>
              <a:gd name="connsiteX2" fmla="*/ 1806314 w 3065488"/>
              <a:gd name="connsiteY2" fmla="*/ 0 h 2001187"/>
              <a:gd name="connsiteX3" fmla="*/ 3065488 w 3065488"/>
              <a:gd name="connsiteY3" fmla="*/ 0 h 2001187"/>
              <a:gd name="connsiteX4" fmla="*/ 3057993 w 3065488"/>
              <a:gd name="connsiteY4" fmla="*/ 2001187 h 2001187"/>
              <a:gd name="connsiteX5" fmla="*/ 0 w 3065488"/>
              <a:gd name="connsiteY5" fmla="*/ 1986197 h 2001187"/>
              <a:gd name="connsiteX6" fmla="*/ 14990 w 3065488"/>
              <a:gd name="connsiteY6" fmla="*/ 479685 h 200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488" h="2001187">
                <a:moveTo>
                  <a:pt x="14990" y="389744"/>
                </a:moveTo>
                <a:lnTo>
                  <a:pt x="1806314" y="389744"/>
                </a:lnTo>
                <a:lnTo>
                  <a:pt x="1806314" y="0"/>
                </a:lnTo>
                <a:lnTo>
                  <a:pt x="3065488" y="0"/>
                </a:lnTo>
                <a:cubicBezTo>
                  <a:pt x="3062990" y="667062"/>
                  <a:pt x="3060491" y="1334125"/>
                  <a:pt x="3057993" y="2001187"/>
                </a:cubicBezTo>
                <a:lnTo>
                  <a:pt x="0" y="1986197"/>
                </a:lnTo>
                <a:lnTo>
                  <a:pt x="14990" y="479685"/>
                </a:lnTo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3968629" y="5261138"/>
            <a:ext cx="117161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182563" indent="-182563" algn="ctr"/>
            <a:r>
              <a:rPr lang="de-DE" sz="1000" dirty="0" smtClean="0"/>
              <a:t>individueller</a:t>
            </a:r>
          </a:p>
          <a:p>
            <a:pPr marL="182563" indent="-182563" algn="ctr"/>
            <a:r>
              <a:rPr lang="de-DE" sz="1000" dirty="0" smtClean="0"/>
              <a:t>Produktionsauftrag</a:t>
            </a:r>
            <a:endParaRPr lang="de-DE" sz="1000" dirty="0"/>
          </a:p>
        </p:txBody>
      </p:sp>
      <p:sp>
        <p:nvSpPr>
          <p:cNvPr id="63" name="Rechteck 62"/>
          <p:cNvSpPr/>
          <p:nvPr/>
        </p:nvSpPr>
        <p:spPr>
          <a:xfrm>
            <a:off x="3923928" y="6001543"/>
            <a:ext cx="126102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000" dirty="0" smtClean="0"/>
              <a:t>auf Sammelform zu produzierende Aufträge</a:t>
            </a:r>
            <a:endParaRPr lang="de-DE" sz="1000" dirty="0"/>
          </a:p>
        </p:txBody>
      </p:sp>
      <p:cxnSp>
        <p:nvCxnSpPr>
          <p:cNvPr id="72" name="Gerade Verbindung 71"/>
          <p:cNvCxnSpPr>
            <a:stCxn id="35" idx="3"/>
            <a:endCxn id="29" idx="1"/>
          </p:cNvCxnSpPr>
          <p:nvPr/>
        </p:nvCxnSpPr>
        <p:spPr>
          <a:xfrm flipV="1">
            <a:off x="1475668" y="4635135"/>
            <a:ext cx="2160230" cy="2561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stCxn id="113" idx="0"/>
          </p:cNvCxnSpPr>
          <p:nvPr/>
        </p:nvCxnSpPr>
        <p:spPr>
          <a:xfrm flipH="1" flipV="1">
            <a:off x="3815917" y="3753038"/>
            <a:ext cx="17731" cy="737815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66" y="5748754"/>
            <a:ext cx="395161" cy="3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Web-to-Print Aufträge </a:t>
            </a:r>
            <a:r>
              <a:rPr lang="de-DE" dirty="0" smtClean="0"/>
              <a:t>automatisieren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Was bringt es mir?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noProof="0" dirty="0" smtClean="0"/>
              <a:t>Integration Prinect Business Manager + Web-to-Print Manager</a:t>
            </a:r>
            <a:endParaRPr lang="de-DE" sz="2000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435280" cy="4692282"/>
          </a:xfrm>
        </p:spPr>
        <p:txBody>
          <a:bodyPr/>
          <a:lstStyle/>
          <a:p>
            <a:r>
              <a:rPr lang="de-DE" noProof="0" dirty="0" smtClean="0"/>
              <a:t>Business Manager definiert Produktionsauftragsnummer und erhält die Meilensteine aus der Produktion</a:t>
            </a:r>
          </a:p>
          <a:p>
            <a:endParaRPr lang="de-DE" dirty="0"/>
          </a:p>
          <a:p>
            <a:endParaRPr lang="de-DE" noProof="0" dirty="0" smtClean="0"/>
          </a:p>
          <a:p>
            <a:endParaRPr lang="de-DE" dirty="0"/>
          </a:p>
          <a:p>
            <a:endParaRPr lang="de-DE" noProof="0" dirty="0" smtClean="0"/>
          </a:p>
          <a:p>
            <a:endParaRPr lang="de-DE" dirty="0"/>
          </a:p>
          <a:p>
            <a:endParaRPr lang="de-DE" noProof="0" dirty="0" smtClean="0"/>
          </a:p>
          <a:p>
            <a:endParaRPr lang="de-DE" dirty="0"/>
          </a:p>
          <a:p>
            <a:endParaRPr lang="de-DE" noProof="0" dirty="0" smtClean="0"/>
          </a:p>
          <a:p>
            <a:r>
              <a:rPr lang="de-DE" noProof="0" dirty="0" smtClean="0"/>
              <a:t>Der Business Manager sammelt dann Nachkalkulationsdaten für</a:t>
            </a:r>
            <a:br>
              <a:rPr lang="de-DE" noProof="0" dirty="0" smtClean="0"/>
            </a:br>
            <a:r>
              <a:rPr lang="de-DE" noProof="0" dirty="0" smtClean="0"/>
              <a:t>- alle als Einzelaufträge produzierten Aufträge</a:t>
            </a:r>
            <a:br>
              <a:rPr lang="de-DE" noProof="0" dirty="0" smtClean="0"/>
            </a:br>
            <a:r>
              <a:rPr lang="de-DE" noProof="0" dirty="0" smtClean="0"/>
              <a:t>- Sammelaufträge, deren Hülle im Business Manager angelegt wurde.</a:t>
            </a:r>
            <a:br>
              <a:rPr lang="de-DE" noProof="0" dirty="0" smtClean="0"/>
            </a:br>
            <a:r>
              <a:rPr lang="de-DE" noProof="0" dirty="0" smtClean="0"/>
              <a:t>   Das Sammelauftrags-Feedback kann (noch) nicht auf Einzelaufträge </a:t>
            </a:r>
            <a:br>
              <a:rPr lang="de-DE" noProof="0" dirty="0" smtClean="0"/>
            </a:br>
            <a:r>
              <a:rPr lang="de-DE" noProof="0" dirty="0" smtClean="0"/>
              <a:t>   geschlüsselt werden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2183623"/>
            <a:ext cx="8100000" cy="30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Prinect Business Manager </a:t>
            </a:r>
            <a:br>
              <a:rPr lang="de-DE" noProof="0" dirty="0" smtClean="0"/>
            </a:br>
            <a:r>
              <a:rPr lang="de-DE" noProof="0" dirty="0" smtClean="0"/>
              <a:t>– Feedbackdarstellung im Produktionsmonitor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4"/>
          <a:stretch/>
        </p:blipFill>
        <p:spPr>
          <a:xfrm>
            <a:off x="733289" y="1880828"/>
            <a:ext cx="7677422" cy="497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MIS </a:t>
            </a:r>
            <a:r>
              <a:rPr lang="de-DE" dirty="0" smtClean="0"/>
              <a:t>Auftrags-Automatisierung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0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41" t="10805" b="4175"/>
          <a:stretch/>
        </p:blipFill>
        <p:spPr bwMode="auto">
          <a:xfrm>
            <a:off x="3159578" y="5022609"/>
            <a:ext cx="5417181" cy="164675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Automatisierung von MIS Aufträgen?</a:t>
            </a:r>
            <a:endParaRPr lang="de-DE" b="1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noProof="0" dirty="0" smtClean="0"/>
              <a:t>Verwendung von „Produkttyp“ und Smart Vorlagen mit dem </a:t>
            </a:r>
            <a:br>
              <a:rPr lang="de-DE" noProof="0" dirty="0" smtClean="0"/>
            </a:br>
            <a:r>
              <a:rPr lang="de-DE" noProof="0" dirty="0" smtClean="0"/>
              <a:t>Prinect Business Manager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206" t="34178" r="1733" b="2677"/>
          <a:stretch/>
        </p:blipFill>
        <p:spPr bwMode="auto">
          <a:xfrm>
            <a:off x="3844176" y="2564904"/>
            <a:ext cx="4047985" cy="133345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8803" y="4142450"/>
            <a:ext cx="1898729" cy="58269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179512" y="2657812"/>
            <a:ext cx="3312368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dirty="0" smtClean="0"/>
              <a:t>Vom Business Manager erstelltes Prozessnetz</a:t>
            </a:r>
          </a:p>
          <a:p>
            <a:pPr algn="ctr">
              <a:lnSpc>
                <a:spcPts val="2000"/>
              </a:lnSpc>
            </a:pPr>
            <a:r>
              <a:rPr lang="de-DE" sz="1400" dirty="0" smtClean="0"/>
              <a:t>Einige Sequenzen fehlen</a:t>
            </a:r>
          </a:p>
          <a:p>
            <a:pPr algn="ctr">
              <a:lnSpc>
                <a:spcPts val="2000"/>
              </a:lnSpc>
            </a:pPr>
            <a:r>
              <a:rPr lang="de-DE" sz="1400" dirty="0" smtClean="0"/>
              <a:t>Einige Sequenzen sind nicht verbunden</a:t>
            </a:r>
          </a:p>
          <a:p>
            <a:pPr algn="ctr">
              <a:lnSpc>
                <a:spcPts val="2000"/>
              </a:lnSpc>
            </a:pPr>
            <a:endParaRPr lang="de-DE" sz="1600" dirty="0" smtClean="0"/>
          </a:p>
          <a:p>
            <a:pPr algn="ctr">
              <a:lnSpc>
                <a:spcPts val="2000"/>
              </a:lnSpc>
            </a:pPr>
            <a:r>
              <a:rPr lang="de-DE" sz="1600" i="1" dirty="0" smtClean="0">
                <a:solidFill>
                  <a:schemeClr val="tx2"/>
                </a:solidFill>
              </a:rPr>
              <a:t>plus</a:t>
            </a:r>
          </a:p>
          <a:p>
            <a:pPr algn="ctr">
              <a:lnSpc>
                <a:spcPts val="2000"/>
              </a:lnSpc>
            </a:pPr>
            <a:endParaRPr lang="de-DE" sz="1600" dirty="0"/>
          </a:p>
          <a:p>
            <a:pPr algn="ctr">
              <a:lnSpc>
                <a:spcPts val="2000"/>
              </a:lnSpc>
            </a:pPr>
            <a:r>
              <a:rPr lang="de-DE" sz="1600" dirty="0" smtClean="0"/>
              <a:t>Smart Vorlage</a:t>
            </a:r>
          </a:p>
          <a:p>
            <a:pPr algn="ctr">
              <a:lnSpc>
                <a:spcPts val="2000"/>
              </a:lnSpc>
            </a:pPr>
            <a:endParaRPr lang="de-DE" sz="1600" dirty="0"/>
          </a:p>
          <a:p>
            <a:pPr algn="ctr">
              <a:lnSpc>
                <a:spcPts val="2000"/>
              </a:lnSpc>
            </a:pPr>
            <a:r>
              <a:rPr lang="de-DE" sz="1600" i="1" dirty="0" smtClean="0">
                <a:solidFill>
                  <a:schemeClr val="tx2"/>
                </a:solidFill>
              </a:rPr>
              <a:t>führt zu</a:t>
            </a:r>
          </a:p>
          <a:p>
            <a:pPr algn="ctr">
              <a:lnSpc>
                <a:spcPts val="2000"/>
              </a:lnSpc>
            </a:pPr>
            <a:endParaRPr lang="de-DE" sz="1600" dirty="0"/>
          </a:p>
          <a:p>
            <a:pPr algn="ctr">
              <a:lnSpc>
                <a:spcPts val="2000"/>
              </a:lnSpc>
            </a:pPr>
            <a:r>
              <a:rPr lang="de-DE" sz="1600" dirty="0" smtClean="0"/>
              <a:t>Kompletten Prozessnetz </a:t>
            </a:r>
            <a:br>
              <a:rPr lang="de-DE" sz="1600" dirty="0" smtClean="0"/>
            </a:br>
            <a:r>
              <a:rPr lang="de-DE" sz="1600" dirty="0" smtClean="0"/>
              <a:t>mit verbundenen Sequenzen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718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15600"/>
          </a:xfrm>
        </p:spPr>
        <p:txBody>
          <a:bodyPr/>
          <a:lstStyle/>
          <a:p>
            <a:r>
              <a:rPr lang="de-DE" dirty="0"/>
              <a:t>Was kann aus dieser Smart Vorlage werden?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1916832"/>
            <a:ext cx="6010275" cy="265747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 smtClean="0"/>
              <a:t>Ergebnis nach Einlesen der Auftragsinformation aus dem </a:t>
            </a:r>
            <a:br>
              <a:rPr lang="de-DE" sz="2200" dirty="0" smtClean="0"/>
            </a:br>
            <a:r>
              <a:rPr lang="de-DE" sz="2200" dirty="0" smtClean="0"/>
              <a:t>Prinect </a:t>
            </a:r>
            <a:r>
              <a:rPr lang="de-DE" sz="2200" dirty="0"/>
              <a:t>Business </a:t>
            </a:r>
            <a:r>
              <a:rPr lang="de-DE" sz="2200" dirty="0" smtClean="0"/>
              <a:t>Manager (1)</a:t>
            </a:r>
            <a:endParaRPr lang="de-DE" sz="22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4587"/>
            <a:ext cx="8229600" cy="202882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8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Smart Template und Ersetzung durch Business Manager</a:t>
            </a:r>
            <a:br>
              <a:rPr lang="de-DE" dirty="0" smtClean="0"/>
            </a:br>
            <a:r>
              <a:rPr lang="de-DE" dirty="0" smtClean="0"/>
              <a:t>2. Beispiel – Automatisiert bis </a:t>
            </a:r>
            <a:r>
              <a:rPr lang="de-DE" dirty="0" err="1" smtClean="0"/>
              <a:t>Room</a:t>
            </a:r>
            <a:r>
              <a:rPr lang="de-DE" dirty="0" smtClean="0"/>
              <a:t> Proof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0868"/>
            <a:ext cx="8229600" cy="173032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7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138227"/>
            <a:ext cx="8229600" cy="203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3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Smart Template und Ersetzung durch Business Manager</a:t>
            </a:r>
            <a:br>
              <a:rPr lang="de-DE" dirty="0" smtClean="0"/>
            </a:br>
            <a:r>
              <a:rPr lang="de-DE" dirty="0" smtClean="0"/>
              <a:t>3. - Remote Access Workflow mit </a:t>
            </a:r>
            <a:r>
              <a:rPr lang="de-DE" dirty="0" err="1" smtClean="0"/>
              <a:t>Imposition</a:t>
            </a:r>
            <a:r>
              <a:rPr lang="de-DE" dirty="0" smtClean="0"/>
              <a:t> Proof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5" y="2094718"/>
            <a:ext cx="7418130" cy="173032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pic>
        <p:nvPicPr>
          <p:cNvPr id="7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434145"/>
            <a:ext cx="8229600" cy="143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7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zum Prinect Maintenance Center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E8E48-71C6-463F-BB4D-58252F8EBC8E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3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303713" algn="l"/>
              </a:tabLst>
            </a:pPr>
            <a:r>
              <a:rPr lang="de-DE" dirty="0" smtClean="0"/>
              <a:t>Prinect Maintenance Center 2013</a:t>
            </a:r>
            <a:br>
              <a:rPr lang="de-DE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2200" dirty="0" smtClean="0"/>
              <a:t>unterstützte Produkte:	Wo finde ich es?</a:t>
            </a:r>
            <a:endParaRPr lang="de-DE" sz="2200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7" y="2160798"/>
            <a:ext cx="3629035" cy="3700516"/>
          </a:xfrm>
        </p:spPr>
      </p:pic>
      <p:pic>
        <p:nvPicPr>
          <p:cNvPr id="12" name="Inhaltsplatzhalter 11"/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56" y="2160798"/>
            <a:ext cx="3819525" cy="440055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5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Web-to-Print Geschäft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4132800"/>
          </a:xfrm>
        </p:spPr>
        <p:txBody>
          <a:bodyPr/>
          <a:lstStyle/>
          <a:p>
            <a:pPr marL="31750" indent="0" algn="ctr">
              <a:spcAft>
                <a:spcPts val="1800"/>
              </a:spcAft>
              <a:buNone/>
            </a:pPr>
            <a:endParaRPr lang="de-DE" sz="2800" noProof="0" dirty="0" smtClean="0"/>
          </a:p>
          <a:p>
            <a:pPr marL="31750" indent="0" algn="ctr">
              <a:spcAft>
                <a:spcPts val="1800"/>
              </a:spcAft>
              <a:buNone/>
            </a:pPr>
            <a:r>
              <a:rPr lang="de-DE" sz="2800" noProof="0" dirty="0" smtClean="0"/>
              <a:t>Ein erfolgreicher Web-to-Print Shop </a:t>
            </a:r>
          </a:p>
          <a:p>
            <a:pPr marL="31750" indent="0" algn="ctr">
              <a:spcAft>
                <a:spcPts val="1800"/>
              </a:spcAft>
              <a:buNone/>
            </a:pPr>
            <a:r>
              <a:rPr lang="de-DE" i="1" noProof="0" dirty="0" smtClean="0"/>
              <a:t>bedeutet</a:t>
            </a:r>
          </a:p>
          <a:p>
            <a:pPr marL="31750" indent="0" algn="ctr">
              <a:spcAft>
                <a:spcPts val="1800"/>
              </a:spcAft>
              <a:buNone/>
            </a:pPr>
            <a:r>
              <a:rPr lang="de-DE" sz="2800" noProof="0" dirty="0" smtClean="0"/>
              <a:t>VIELE verschiedene Standardaufträge</a:t>
            </a:r>
          </a:p>
          <a:p>
            <a:pPr marL="31750" indent="0" algn="ctr">
              <a:spcAft>
                <a:spcPts val="1800"/>
              </a:spcAft>
              <a:buNone/>
            </a:pPr>
            <a:r>
              <a:rPr lang="de-DE" i="1" noProof="0" dirty="0" smtClean="0"/>
              <a:t>und benötigt</a:t>
            </a:r>
            <a:endParaRPr lang="de-DE" i="1" noProof="0" dirty="0"/>
          </a:p>
          <a:p>
            <a:pPr marL="31750" indent="0" algn="ctr">
              <a:spcAft>
                <a:spcPts val="1800"/>
              </a:spcAft>
              <a:buNone/>
            </a:pPr>
            <a:r>
              <a:rPr lang="de-DE" sz="2800" noProof="0" dirty="0" smtClean="0"/>
              <a:t>Prozessautomatisierung </a:t>
            </a:r>
            <a:br>
              <a:rPr lang="de-DE" sz="2800" noProof="0" dirty="0" smtClean="0"/>
            </a:br>
            <a:r>
              <a:rPr lang="de-DE" sz="2800" noProof="0" dirty="0" smtClean="0"/>
              <a:t>und meist auch Sammelform-Produktion</a:t>
            </a:r>
            <a:r>
              <a:rPr lang="de-DE" sz="800" noProof="0" dirty="0" smtClean="0"/>
              <a:t> </a:t>
            </a:r>
            <a:r>
              <a:rPr lang="de-DE" sz="1800" noProof="0" dirty="0" smtClean="0"/>
              <a:t>(Ganging</a:t>
            </a:r>
            <a:r>
              <a:rPr lang="de-DE" sz="1800" dirty="0"/>
              <a:t>)</a:t>
            </a:r>
            <a:endParaRPr lang="de-DE" sz="2800" noProof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9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611247" y="1487877"/>
            <a:ext cx="5389245" cy="13290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303713" algn="l"/>
              </a:tabLst>
            </a:pPr>
            <a:r>
              <a:rPr lang="de-DE" dirty="0" smtClean="0"/>
              <a:t>Prinect Maintenance Center 2013</a:t>
            </a:r>
            <a:br>
              <a:rPr lang="de-DE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2200" dirty="0" smtClean="0"/>
              <a:t>E-Mail Benachrichtigung:	</a:t>
            </a:r>
            <a:br>
              <a:rPr lang="de-DE" sz="2200" dirty="0" smtClean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/>
              <a:t>	</a:t>
            </a:r>
            <a:r>
              <a:rPr lang="de-DE" sz="2200" dirty="0" smtClean="0"/>
              <a:t>	     </a:t>
            </a:r>
            <a:r>
              <a:rPr lang="de-DE" sz="2200" dirty="0" err="1" smtClean="0"/>
              <a:t>Verbindungs</a:t>
            </a:r>
            <a:r>
              <a:rPr lang="de-DE" sz="2200" dirty="0" smtClean="0"/>
              <a:t>(selbst-)Test</a:t>
            </a: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pic>
        <p:nvPicPr>
          <p:cNvPr id="8" name="Picture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548" y="2433508"/>
            <a:ext cx="4248472" cy="2651675"/>
          </a:xfrm>
          <a:prstGeom prst="rect">
            <a:avLst/>
          </a:prstGeom>
        </p:spPr>
      </p:pic>
      <p:pic>
        <p:nvPicPr>
          <p:cNvPr id="10" name="Picture 10"/>
          <p:cNvPicPr/>
          <p:nvPr/>
        </p:nvPicPr>
        <p:blipFill rotWithShape="1">
          <a:blip r:embed="rId4"/>
          <a:srcRect t="170" r="212"/>
          <a:stretch/>
        </p:blipFill>
        <p:spPr>
          <a:xfrm>
            <a:off x="3312976" y="4365104"/>
            <a:ext cx="5253020" cy="22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386"/>
            <a:ext cx="8229600" cy="615600"/>
          </a:xfrm>
        </p:spPr>
        <p:txBody>
          <a:bodyPr/>
          <a:lstStyle/>
          <a:p>
            <a:r>
              <a:rPr lang="de-DE" dirty="0" smtClean="0"/>
              <a:t>Prinect Maintenance Center @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" y="1556792"/>
            <a:ext cx="7474471" cy="5301208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59" y="1088740"/>
            <a:ext cx="3852693" cy="294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78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551433"/>
          </a:xfrm>
        </p:spPr>
        <p:txBody>
          <a:bodyPr/>
          <a:lstStyle/>
          <a:p>
            <a:r>
              <a:rPr lang="de-DE" dirty="0">
                <a:latin typeface="Arial" charset="0"/>
                <a:cs typeface="Arial" charset="0"/>
              </a:rPr>
              <a:t>Prinect Anwendertage, 8. und 9. November 2013</a:t>
            </a:r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477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400" dirty="0" smtClean="0"/>
              <a:t/>
            </a:r>
            <a:br>
              <a:rPr lang="de-DE" sz="400" dirty="0" smtClean="0"/>
            </a:br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</p:spPr>
        <p:txBody>
          <a:bodyPr/>
          <a:lstStyle/>
          <a:p>
            <a:r>
              <a:rPr lang="de-DE" dirty="0">
                <a:latin typeface="Arial" charset="0"/>
                <a:cs typeface="Arial" charset="0"/>
              </a:rPr>
              <a:t>Martin Klein, Meino v. Spreckelsen, Daniel Lange, Wiebke </a:t>
            </a:r>
            <a:r>
              <a:rPr lang="de-DE" dirty="0" smtClean="0">
                <a:latin typeface="Arial" charset="0"/>
                <a:cs typeface="Arial" charset="0"/>
              </a:rPr>
              <a:t>Stoltenberg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5088"/>
            <a:ext cx="2133600" cy="365125"/>
          </a:xfrm>
        </p:spPr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7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Web-to-Print Geschäft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Ein Web-to-Print Shop </a:t>
            </a:r>
            <a:br>
              <a:rPr lang="de-DE" noProof="0" dirty="0" smtClean="0"/>
            </a:br>
            <a:r>
              <a:rPr lang="de-DE" noProof="0" dirty="0" smtClean="0"/>
              <a:t>= </a:t>
            </a:r>
            <a:r>
              <a:rPr lang="de-DE" dirty="0" smtClean="0"/>
              <a:t>wenige Produkte </a:t>
            </a:r>
            <a:r>
              <a:rPr lang="de-DE" dirty="0"/>
              <a:t>mit wenigen </a:t>
            </a:r>
            <a:r>
              <a:rPr lang="de-DE" dirty="0" smtClean="0"/>
              <a:t>Varianten</a:t>
            </a:r>
            <a:br>
              <a:rPr lang="de-DE" dirty="0" smtClean="0"/>
            </a:br>
            <a:r>
              <a:rPr lang="de-DE" dirty="0" smtClean="0"/>
              <a:t>                               </a:t>
            </a:r>
            <a:r>
              <a:rPr lang="de-DE" dirty="0" smtClean="0">
                <a:sym typeface="Wingdings" panose="05000000000000000000" pitchFamily="2" charset="2"/>
              </a:rPr>
              <a:t> </a:t>
            </a:r>
            <a:r>
              <a:rPr lang="de-DE" dirty="0">
                <a:sym typeface="Wingdings" panose="05000000000000000000" pitchFamily="2" charset="2"/>
              </a:rPr>
              <a:t>…  </a:t>
            </a:r>
            <a:r>
              <a:rPr lang="de-DE" dirty="0" smtClean="0">
                <a:sym typeface="Wingdings" panose="05000000000000000000" pitchFamily="2" charset="2"/>
              </a:rPr>
              <a:t>            </a:t>
            </a:r>
            <a:r>
              <a:rPr lang="de-DE" noProof="0" dirty="0" smtClean="0"/>
              <a:t>viele Produkte in vielen Varianten</a:t>
            </a:r>
            <a:br>
              <a:rPr lang="de-DE" noProof="0" dirty="0" smtClean="0"/>
            </a:br>
            <a:endParaRPr lang="de-DE" noProof="0" dirty="0" smtClean="0"/>
          </a:p>
          <a:p>
            <a:r>
              <a:rPr lang="de-DE" noProof="0" dirty="0" smtClean="0"/>
              <a:t>Variationen im Bezug auf</a:t>
            </a:r>
          </a:p>
          <a:p>
            <a:pPr lvl="1"/>
            <a:r>
              <a:rPr lang="de-DE" noProof="0" dirty="0" smtClean="0"/>
              <a:t>Format</a:t>
            </a:r>
          </a:p>
          <a:p>
            <a:pPr lvl="1"/>
            <a:r>
              <a:rPr lang="de-DE" noProof="0" dirty="0" smtClean="0"/>
              <a:t>Ausrichtung</a:t>
            </a:r>
          </a:p>
          <a:p>
            <a:pPr lvl="1"/>
            <a:r>
              <a:rPr lang="de-DE" noProof="0" dirty="0" smtClean="0"/>
              <a:t>Farben</a:t>
            </a:r>
          </a:p>
          <a:p>
            <a:pPr lvl="1"/>
            <a:r>
              <a:rPr lang="de-DE" noProof="0" dirty="0" smtClean="0"/>
              <a:t>Seitenzahl</a:t>
            </a:r>
          </a:p>
          <a:p>
            <a:pPr lvl="1"/>
            <a:r>
              <a:rPr lang="de-DE" noProof="0" dirty="0" smtClean="0"/>
              <a:t>Falzen</a:t>
            </a:r>
          </a:p>
          <a:p>
            <a:pPr lvl="1"/>
            <a:r>
              <a:rPr lang="de-DE" noProof="0" dirty="0" smtClean="0"/>
              <a:t>Binden</a:t>
            </a:r>
          </a:p>
          <a:p>
            <a:pPr lvl="1"/>
            <a:r>
              <a:rPr lang="de-DE" noProof="0" dirty="0" smtClean="0"/>
              <a:t>Papiertyp</a:t>
            </a:r>
          </a:p>
          <a:p>
            <a:pPr lvl="1"/>
            <a:r>
              <a:rPr lang="de-DE" noProof="0" dirty="0" smtClean="0"/>
              <a:t>Papierstärke</a:t>
            </a:r>
          </a:p>
          <a:p>
            <a:pPr lvl="1"/>
            <a:r>
              <a:rPr lang="de-DE" noProof="0" dirty="0" smtClean="0"/>
              <a:t>Druckveredelung</a:t>
            </a:r>
          </a:p>
          <a:p>
            <a:pPr lvl="1"/>
            <a:r>
              <a:rPr lang="de-DE" noProof="0" dirty="0" smtClean="0"/>
              <a:t>… 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9" name="Picture 3" descr="C:\Users\dauerluc\Desktop\SCREENSHOT W2P MIS Prinect\webshop hochform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972" y="2708920"/>
            <a:ext cx="3348372" cy="36506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1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Bisherige Automatisierungsmöglichkeiten für verschiedene Produktvarianten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111244" cy="4132800"/>
          </a:xfrm>
        </p:spPr>
        <p:txBody>
          <a:bodyPr/>
          <a:lstStyle/>
          <a:p>
            <a:r>
              <a:rPr lang="de-DE" noProof="0" dirty="0" smtClean="0"/>
              <a:t>Verschiedene </a:t>
            </a:r>
            <a:r>
              <a:rPr lang="de-DE" b="1" noProof="0" dirty="0" smtClean="0"/>
              <a:t>Hotfolder</a:t>
            </a:r>
            <a:endParaRPr lang="de-DE" noProof="0" dirty="0" smtClean="0"/>
          </a:p>
          <a:p>
            <a:pPr lvl="1">
              <a:buFont typeface="Arial" pitchFamily="34" charset="0"/>
              <a:buChar char="•"/>
            </a:pPr>
            <a:r>
              <a:rPr lang="de-DE" noProof="0" dirty="0" smtClean="0"/>
              <a:t>Manuelle Auftragszuweisung oder </a:t>
            </a:r>
            <a:br>
              <a:rPr lang="de-DE" noProof="0" dirty="0" smtClean="0"/>
            </a:br>
            <a:r>
              <a:rPr lang="de-DE" noProof="0" dirty="0" smtClean="0"/>
              <a:t>„hart verdrahtet“ im W2P System</a:t>
            </a:r>
          </a:p>
          <a:p>
            <a:pPr lvl="1">
              <a:buFont typeface="Arial" pitchFamily="34" charset="0"/>
              <a:buChar char="•"/>
            </a:pPr>
            <a:r>
              <a:rPr lang="de-DE" noProof="0" dirty="0" smtClean="0"/>
              <a:t>Unpraktisch große Anzahl </a:t>
            </a:r>
            <a:br>
              <a:rPr lang="de-DE" noProof="0" dirty="0" smtClean="0"/>
            </a:br>
            <a:r>
              <a:rPr lang="de-DE" noProof="0" dirty="0" smtClean="0"/>
              <a:t>an Hotfoldern</a:t>
            </a:r>
            <a:r>
              <a:rPr lang="de-DE" noProof="0" dirty="0"/>
              <a:t/>
            </a:r>
            <a:br>
              <a:rPr lang="de-DE" noProof="0" dirty="0"/>
            </a:br>
            <a:endParaRPr lang="de-DE" noProof="0" dirty="0" smtClean="0"/>
          </a:p>
          <a:p>
            <a:r>
              <a:rPr lang="de-DE" noProof="0" dirty="0" smtClean="0"/>
              <a:t>Verschiedene </a:t>
            </a:r>
            <a:r>
              <a:rPr lang="de-DE" b="1" noProof="0" dirty="0" smtClean="0"/>
              <a:t>Gruppenvorlagen</a:t>
            </a:r>
            <a:endParaRPr lang="de-DE" noProof="0" dirty="0" smtClean="0"/>
          </a:p>
          <a:p>
            <a:pPr lvl="1">
              <a:buFont typeface="Arial" pitchFamily="34" charset="0"/>
              <a:buChar char="•"/>
            </a:pPr>
            <a:r>
              <a:rPr lang="de-DE" noProof="0" dirty="0" smtClean="0"/>
              <a:t>Keine automatische Layout-Erstellung</a:t>
            </a:r>
          </a:p>
          <a:p>
            <a:pPr lvl="1">
              <a:buFont typeface="Arial" pitchFamily="34" charset="0"/>
              <a:buChar char="•"/>
            </a:pPr>
            <a:r>
              <a:rPr lang="de-DE" noProof="0" dirty="0"/>
              <a:t>Unpraktisch große Anzahl </a:t>
            </a:r>
            <a:br>
              <a:rPr lang="de-DE" noProof="0" dirty="0"/>
            </a:br>
            <a:r>
              <a:rPr lang="de-DE" noProof="0" dirty="0"/>
              <a:t>an </a:t>
            </a:r>
            <a:r>
              <a:rPr lang="de-DE" noProof="0" dirty="0" smtClean="0"/>
              <a:t>Gruppenvorlagen</a:t>
            </a:r>
            <a:br>
              <a:rPr lang="de-DE" noProof="0" dirty="0" smtClean="0"/>
            </a:br>
            <a:endParaRPr lang="de-DE" noProof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pSp>
        <p:nvGrpSpPr>
          <p:cNvPr id="7" name="Gruppieren 61"/>
          <p:cNvGrpSpPr/>
          <p:nvPr/>
        </p:nvGrpSpPr>
        <p:grpSpPr>
          <a:xfrm>
            <a:off x="5184068" y="4077072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ieren 61"/>
          <p:cNvGrpSpPr/>
          <p:nvPr/>
        </p:nvGrpSpPr>
        <p:grpSpPr>
          <a:xfrm>
            <a:off x="5184068" y="4293096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pieren 61"/>
          <p:cNvGrpSpPr/>
          <p:nvPr/>
        </p:nvGrpSpPr>
        <p:grpSpPr>
          <a:xfrm>
            <a:off x="5184068" y="450912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pieren 61"/>
          <p:cNvGrpSpPr/>
          <p:nvPr/>
        </p:nvGrpSpPr>
        <p:grpSpPr>
          <a:xfrm>
            <a:off x="5184068" y="4725144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uppieren 61"/>
          <p:cNvGrpSpPr/>
          <p:nvPr/>
        </p:nvGrpSpPr>
        <p:grpSpPr>
          <a:xfrm>
            <a:off x="6257926" y="4077072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uppieren 61"/>
          <p:cNvGrpSpPr/>
          <p:nvPr/>
        </p:nvGrpSpPr>
        <p:grpSpPr>
          <a:xfrm>
            <a:off x="6257926" y="4293096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pieren 61"/>
          <p:cNvGrpSpPr/>
          <p:nvPr/>
        </p:nvGrpSpPr>
        <p:grpSpPr>
          <a:xfrm>
            <a:off x="6257926" y="450912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uppieren 61"/>
          <p:cNvGrpSpPr/>
          <p:nvPr/>
        </p:nvGrpSpPr>
        <p:grpSpPr>
          <a:xfrm>
            <a:off x="6257926" y="4725144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uppieren 61"/>
          <p:cNvGrpSpPr/>
          <p:nvPr/>
        </p:nvGrpSpPr>
        <p:grpSpPr>
          <a:xfrm>
            <a:off x="7338046" y="4077072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uppieren 61"/>
          <p:cNvGrpSpPr/>
          <p:nvPr/>
        </p:nvGrpSpPr>
        <p:grpSpPr>
          <a:xfrm>
            <a:off x="7338046" y="4293096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uppieren 61"/>
          <p:cNvGrpSpPr/>
          <p:nvPr/>
        </p:nvGrpSpPr>
        <p:grpSpPr>
          <a:xfrm>
            <a:off x="7338046" y="450912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9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uppieren 61"/>
          <p:cNvGrpSpPr/>
          <p:nvPr/>
        </p:nvGrpSpPr>
        <p:grpSpPr>
          <a:xfrm>
            <a:off x="7338046" y="4725144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2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uppieren 61"/>
          <p:cNvGrpSpPr/>
          <p:nvPr/>
        </p:nvGrpSpPr>
        <p:grpSpPr>
          <a:xfrm>
            <a:off x="5184068" y="495527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5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uppieren 61"/>
          <p:cNvGrpSpPr/>
          <p:nvPr/>
        </p:nvGrpSpPr>
        <p:grpSpPr>
          <a:xfrm>
            <a:off x="6257926" y="4955270"/>
            <a:ext cx="1014374" cy="145622"/>
            <a:chOff x="4445240" y="4869160"/>
            <a:chExt cx="3367120" cy="37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8" name="Picture 7" descr="ProcessingWithDelegatedSequences.png"/>
            <p:cNvPicPr>
              <a:picLocks noChangeAspect="1"/>
            </p:cNvPicPr>
            <p:nvPr/>
          </p:nvPicPr>
          <p:blipFill>
            <a:blip r:embed="rId2" cstate="print"/>
            <a:srcRect b="50032"/>
            <a:stretch>
              <a:fillRect/>
            </a:stretch>
          </p:blipFill>
          <p:spPr bwMode="auto">
            <a:xfrm>
              <a:off x="5580112" y="4869160"/>
              <a:ext cx="2232248" cy="369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5240" y="4869160"/>
              <a:ext cx="1134872" cy="37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feld 64"/>
          <p:cNvSpPr txBox="1"/>
          <p:nvPr/>
        </p:nvSpPr>
        <p:spPr>
          <a:xfrm>
            <a:off x="7338046" y="4869160"/>
            <a:ext cx="648072" cy="36004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6350" lvl="1" indent="-6350">
              <a:spcAft>
                <a:spcPts val="600"/>
              </a:spcAft>
              <a:defRPr/>
            </a:pPr>
            <a:r>
              <a:rPr lang="de-DE" sz="1200" b="1" smtClean="0"/>
              <a:t>......</a:t>
            </a:r>
            <a:endParaRPr lang="de-DE" sz="1200" b="1"/>
          </a:p>
        </p:txBody>
      </p:sp>
      <p:sp>
        <p:nvSpPr>
          <p:cNvPr id="75" name="Textfeld 74"/>
          <p:cNvSpPr txBox="1"/>
          <p:nvPr/>
        </p:nvSpPr>
        <p:spPr>
          <a:xfrm>
            <a:off x="7164288" y="2564904"/>
            <a:ext cx="648072" cy="36004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6350" lvl="1" indent="-6350">
              <a:spcAft>
                <a:spcPts val="600"/>
              </a:spcAft>
              <a:defRPr/>
            </a:pPr>
            <a:r>
              <a:rPr lang="de-DE" sz="1200" b="1" smtClean="0"/>
              <a:t>......</a:t>
            </a:r>
            <a:endParaRPr lang="de-DE" sz="1200" b="1"/>
          </a:p>
        </p:txBody>
      </p:sp>
      <p:grpSp>
        <p:nvGrpSpPr>
          <p:cNvPr id="6" name="Gruppieren 5"/>
          <p:cNvGrpSpPr/>
          <p:nvPr/>
        </p:nvGrpSpPr>
        <p:grpSpPr>
          <a:xfrm>
            <a:off x="5225563" y="2053356"/>
            <a:ext cx="2838825" cy="198330"/>
            <a:chOff x="5297571" y="2053356"/>
            <a:chExt cx="2838825" cy="1983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763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359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955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55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14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57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167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102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69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294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890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486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uppieren 78"/>
          <p:cNvGrpSpPr/>
          <p:nvPr/>
        </p:nvGrpSpPr>
        <p:grpSpPr>
          <a:xfrm>
            <a:off x="5220072" y="2330570"/>
            <a:ext cx="2838825" cy="198330"/>
            <a:chOff x="5297571" y="2053356"/>
            <a:chExt cx="2838825" cy="198330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763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359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955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55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14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571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167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102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698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294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890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486" y="2053356"/>
              <a:ext cx="194910" cy="19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64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56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52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49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68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03" y="2618602"/>
            <a:ext cx="194910" cy="1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Der ‚smarte‘ Weg: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7463172" cy="4132800"/>
          </a:xfrm>
        </p:spPr>
        <p:txBody>
          <a:bodyPr/>
          <a:lstStyle/>
          <a:p>
            <a:pPr marL="31750" indent="0" algn="ctr">
              <a:lnSpc>
                <a:spcPts val="1000"/>
              </a:lnSpc>
              <a:spcAft>
                <a:spcPts val="1800"/>
              </a:spcAft>
              <a:buNone/>
            </a:pPr>
            <a:endParaRPr lang="de-DE" sz="2800" noProof="0" dirty="0" smtClean="0"/>
          </a:p>
          <a:p>
            <a:pPr marL="31750" indent="0" algn="ctr">
              <a:spcAft>
                <a:spcPts val="1800"/>
              </a:spcAft>
              <a:buNone/>
            </a:pPr>
            <a:r>
              <a:rPr lang="de-DE" sz="2800" noProof="0" dirty="0" smtClean="0"/>
              <a:t>  Smart Automation</a:t>
            </a:r>
          </a:p>
          <a:p>
            <a:pPr marL="442913" indent="-261938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1800" dirty="0" smtClean="0"/>
              <a:t>Automatische Auftragsanlage -  mit Übernahme der Produktinfo und der Inhaltsdaten aus dem W2P System,</a:t>
            </a:r>
          </a:p>
          <a:p>
            <a:pPr marL="442913" indent="-261938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1800" noProof="0" dirty="0" smtClean="0"/>
              <a:t>Automatische Bearbeitung basierend auf W2P Produktinformation </a:t>
            </a:r>
          </a:p>
          <a:p>
            <a:pPr marL="442913" indent="-261938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1800" dirty="0"/>
              <a:t>Kleine, handhabbare Anzahl von „Smart Vorlagen“</a:t>
            </a:r>
          </a:p>
          <a:p>
            <a:pPr marL="442913" indent="-261938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1800" noProof="0" dirty="0" smtClean="0"/>
              <a:t>Enthält </a:t>
            </a:r>
            <a:r>
              <a:rPr lang="de-DE" sz="1800" noProof="0" dirty="0" err="1" smtClean="0"/>
              <a:t>Layouterstellung</a:t>
            </a:r>
            <a:r>
              <a:rPr lang="de-DE" sz="1800" noProof="0" dirty="0" smtClean="0"/>
              <a:t> mittels Teilproduktvorlagen</a:t>
            </a:r>
          </a:p>
          <a:p>
            <a:pPr marL="442913" indent="-261938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1800" noProof="0" dirty="0" smtClean="0"/>
              <a:t>Keine Programmierung; kann von ‚smarten‘ Prinect Anwendern eingerichtet werden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60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327268" cy="743316"/>
          </a:xfrm>
        </p:spPr>
        <p:txBody>
          <a:bodyPr/>
          <a:lstStyle/>
          <a:p>
            <a:r>
              <a:rPr lang="de-DE" noProof="0" dirty="0" smtClean="0"/>
              <a:t>Integration mit dem Prinect Web-to-Print Manager</a:t>
            </a:r>
            <a:br>
              <a:rPr lang="de-DE" noProof="0" dirty="0" smtClean="0"/>
            </a:br>
            <a:endParaRPr lang="de-DE" noProof="0" dirty="0" smtClean="0"/>
          </a:p>
          <a:p>
            <a:r>
              <a:rPr lang="de-DE" noProof="0" dirty="0" smtClean="0"/>
              <a:t>Anbindung von W2P Systemen anderer Anbieter</a:t>
            </a:r>
            <a:br>
              <a:rPr lang="de-DE" noProof="0" dirty="0" smtClean="0"/>
            </a:br>
            <a:r>
              <a:rPr lang="de-DE" sz="1600" noProof="0" dirty="0" smtClean="0"/>
              <a:t>(die 3rd Party W2P Connector spezifikationskonforme Dateien schreiben)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Smart Automation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cxnSp>
        <p:nvCxnSpPr>
          <p:cNvPr id="17" name="Gerade Verbindung 16"/>
          <p:cNvCxnSpPr>
            <a:stCxn id="22" idx="3"/>
            <a:endCxn id="31" idx="1"/>
          </p:cNvCxnSpPr>
          <p:nvPr/>
        </p:nvCxnSpPr>
        <p:spPr>
          <a:xfrm flipV="1">
            <a:off x="1475668" y="4635135"/>
            <a:ext cx="2160230" cy="2561"/>
          </a:xfrm>
          <a:prstGeom prst="line">
            <a:avLst/>
          </a:prstGeom>
          <a:ln w="57150">
            <a:solidFill>
              <a:schemeClr val="tx2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23528" y="3501008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smtClean="0"/>
              <a:t>Prinect </a:t>
            </a:r>
            <a:br>
              <a:rPr lang="de-DE" sz="1200" smtClean="0"/>
            </a:br>
            <a:r>
              <a:rPr lang="de-DE" sz="1200" smtClean="0"/>
              <a:t>Web-to-Print Manager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48" y="4298220"/>
            <a:ext cx="864120" cy="678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feld 22"/>
          <p:cNvSpPr txBox="1"/>
          <p:nvPr/>
        </p:nvSpPr>
        <p:spPr>
          <a:xfrm>
            <a:off x="323528" y="5985284"/>
            <a:ext cx="1440160" cy="504056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marL="6350" lvl="1" indent="-6350" algn="ctr">
              <a:spcAft>
                <a:spcPts val="600"/>
              </a:spcAft>
              <a:defRPr/>
            </a:pPr>
            <a:r>
              <a:rPr lang="de-DE" sz="1200" dirty="0" smtClean="0"/>
              <a:t>Web-to-Print Systeme von</a:t>
            </a:r>
            <a:br>
              <a:rPr lang="de-DE" sz="1200" dirty="0" smtClean="0"/>
            </a:br>
            <a:r>
              <a:rPr lang="de-DE" sz="1200" dirty="0" smtClean="0"/>
              <a:t>Drittanbietern</a:t>
            </a:r>
          </a:p>
          <a:p>
            <a:pPr marL="6350" lvl="1" indent="-6350" algn="ctr">
              <a:spcAft>
                <a:spcPts val="600"/>
              </a:spcAft>
              <a:defRPr/>
            </a:pPr>
            <a:endParaRPr lang="de-DE" sz="1200" dirty="0"/>
          </a:p>
        </p:txBody>
      </p:sp>
      <p:cxnSp>
        <p:nvCxnSpPr>
          <p:cNvPr id="27" name="Gewinkelte Verbindung 26"/>
          <p:cNvCxnSpPr>
            <a:endCxn id="31" idx="1"/>
          </p:cNvCxnSpPr>
          <p:nvPr/>
        </p:nvCxnSpPr>
        <p:spPr>
          <a:xfrm flipV="1">
            <a:off x="1650946" y="4635135"/>
            <a:ext cx="1984952" cy="944585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27"/>
          <p:cNvSpPr/>
          <p:nvPr/>
        </p:nvSpPr>
        <p:spPr bwMode="auto">
          <a:xfrm>
            <a:off x="1983589" y="5357029"/>
            <a:ext cx="1184255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Prinect  3rd Party </a:t>
            </a:r>
          </a:p>
          <a:p>
            <a:pPr algn="ctr" eaLnBrk="0" hangingPunct="0"/>
            <a:r>
              <a:rPr lang="de-DE" sz="900" b="1">
                <a:solidFill>
                  <a:schemeClr val="tx1"/>
                </a:solidFill>
              </a:rPr>
              <a:t>W2P Connector</a:t>
            </a:r>
            <a:endParaRPr lang="de-DE" sz="900" b="1" dirty="0">
              <a:solidFill>
                <a:schemeClr val="tx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" y="5202069"/>
            <a:ext cx="893651" cy="7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bgerundetes Rechteck 30"/>
          <p:cNvSpPr/>
          <p:nvPr/>
        </p:nvSpPr>
        <p:spPr bwMode="auto">
          <a:xfrm>
            <a:off x="3635898" y="4437113"/>
            <a:ext cx="4491904" cy="396044"/>
          </a:xfrm>
          <a:prstGeom prst="round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/>
            <a:r>
              <a:rPr lang="de-DE" sz="1200" b="1" smtClean="0">
                <a:solidFill>
                  <a:schemeClr val="tx1"/>
                </a:solidFill>
              </a:rPr>
              <a:t>Smart Automation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362" y="4490853"/>
            <a:ext cx="252571" cy="2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efaltete Ecke 6"/>
          <p:cNvSpPr/>
          <p:nvPr/>
        </p:nvSpPr>
        <p:spPr>
          <a:xfrm>
            <a:off x="3059898" y="5629837"/>
            <a:ext cx="576000" cy="720000"/>
          </a:xfrm>
          <a:prstGeom prst="foldedCorner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55000">
                <a:schemeClr val="bg1">
                  <a:lumMod val="97000"/>
                </a:schemeClr>
              </a:gs>
              <a:gs pos="100000">
                <a:schemeClr val="bg1">
                  <a:lumMod val="88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anchor="ctr" anchorCtr="1"/>
          <a:lstStyle/>
          <a:p>
            <a:pPr algn="ctr" eaLnBrk="0" hangingPunct="0"/>
            <a:r>
              <a:rPr lang="de-DE" sz="900" b="1" dirty="0">
                <a:solidFill>
                  <a:schemeClr val="tx1"/>
                </a:solidFill>
              </a:rPr>
              <a:t>Spezi-</a:t>
            </a:r>
            <a:br>
              <a:rPr lang="de-DE" sz="900" b="1" dirty="0">
                <a:solidFill>
                  <a:schemeClr val="tx1"/>
                </a:solidFill>
              </a:rPr>
            </a:br>
            <a:r>
              <a:rPr lang="de-DE" sz="900" b="1" dirty="0" err="1">
                <a:solidFill>
                  <a:schemeClr val="tx1"/>
                </a:solidFill>
              </a:rPr>
              <a:t>fikation</a:t>
            </a:r>
            <a:endParaRPr lang="de-DE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327268" cy="743316"/>
          </a:xfrm>
        </p:spPr>
        <p:txBody>
          <a:bodyPr/>
          <a:lstStyle/>
          <a:p>
            <a:r>
              <a:rPr lang="de-DE" noProof="0" dirty="0" smtClean="0"/>
              <a:t>Kundenspezifische Projekte  </a:t>
            </a:r>
            <a:endParaRPr lang="de-DE" noProof="0" dirty="0"/>
          </a:p>
          <a:p>
            <a:pPr lvl="1"/>
            <a:r>
              <a:rPr lang="de-DE" noProof="0" dirty="0" smtClean="0"/>
              <a:t>Unterstützung durch den lokalen Heidelberg Support</a:t>
            </a:r>
          </a:p>
          <a:p>
            <a:pPr lvl="1"/>
            <a:r>
              <a:rPr lang="de-DE" noProof="0" dirty="0" smtClean="0"/>
              <a:t>Kostenpflichtig </a:t>
            </a:r>
            <a:r>
              <a:rPr lang="de-DE" noProof="0" dirty="0"/>
              <a:t/>
            </a:r>
            <a:br>
              <a:rPr lang="de-DE" noProof="0" dirty="0"/>
            </a:br>
            <a:endParaRPr lang="de-DE" noProof="0" dirty="0"/>
          </a:p>
          <a:p>
            <a:r>
              <a:rPr lang="de-DE" dirty="0" smtClean="0"/>
              <a:t>Herangehensweise</a:t>
            </a:r>
            <a:endParaRPr lang="de-DE" noProof="0" dirty="0"/>
          </a:p>
          <a:p>
            <a:pPr lvl="1"/>
            <a:r>
              <a:rPr lang="de-DE" noProof="0" dirty="0" smtClean="0"/>
              <a:t>Analyse der </a:t>
            </a:r>
            <a:r>
              <a:rPr lang="de-DE" dirty="0"/>
              <a:t>XML/PDF Übermittlungsfähigkeit des W2P </a:t>
            </a:r>
            <a:r>
              <a:rPr lang="de-DE" dirty="0" smtClean="0"/>
              <a:t>Systems </a:t>
            </a:r>
            <a:endParaRPr lang="de-DE" noProof="0" dirty="0"/>
          </a:p>
          <a:p>
            <a:pPr lvl="1"/>
            <a:r>
              <a:rPr lang="de-DE" noProof="0" dirty="0" smtClean="0"/>
              <a:t>Strukturierung / </a:t>
            </a:r>
            <a:r>
              <a:rPr lang="de-DE" noProof="0" dirty="0" err="1" smtClean="0"/>
              <a:t>Clusterung</a:t>
            </a:r>
            <a:r>
              <a:rPr lang="de-DE" noProof="0" dirty="0" smtClean="0"/>
              <a:t> von W2P Produkten, um die Konfigurationsaufwände niedrig zu halten</a:t>
            </a:r>
            <a:endParaRPr lang="de-DE" noProof="0" dirty="0"/>
          </a:p>
          <a:p>
            <a:pPr lvl="1"/>
            <a:r>
              <a:rPr lang="de-DE" noProof="0" dirty="0" smtClean="0"/>
              <a:t>Definition optimaler Bearbeitungswege für W2P Produkte</a:t>
            </a:r>
            <a:endParaRPr lang="de-DE" noProof="0" dirty="0"/>
          </a:p>
          <a:p>
            <a:pPr lvl="1"/>
            <a:r>
              <a:rPr lang="de-DE" noProof="0" dirty="0" smtClean="0"/>
              <a:t>Konfiguration sowohl im </a:t>
            </a:r>
            <a:r>
              <a:rPr lang="de-DE" noProof="0" dirty="0"/>
              <a:t>W2P </a:t>
            </a:r>
            <a:r>
              <a:rPr lang="de-DE" noProof="0" dirty="0" smtClean="0"/>
              <a:t>als auch im Prinect System   </a:t>
            </a:r>
            <a:endParaRPr lang="de-DE" noProof="0" dirty="0"/>
          </a:p>
          <a:p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Anbindung von W2P Systemen anderer Anbieter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Prinect Anwendertage - Automatisierung ● W. Stoltenberg / C. Gumz ● November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F819E-FEBD-4ACE-89D7-D1F484BDDE7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32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idelberg_Template_DE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idelberg Vorlage- Folien mit Kopfzeile (im Master ändern)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roduct_x0020_Area xmlns="1f39064e-8b17-4030-8614-d2ce6d04e358"/>
    <Product_x0020_Segment xmlns="1f39064e-8b17-4030-8614-d2ce6d04e358"/>
    <Purpose_x0020_of_x0020_Use xmlns="1f39064e-8b17-4030-8614-d2ce6d04e358">59</Purpose_x0020_of_x0020_Use>
    <Language1 xmlns="1f39064e-8b17-4030-8614-d2ce6d04e358" xsi:nil="true"/>
    <Tam xmlns="1f39064e-8b17-4030-8614-d2ce6d04e358" xsi:nil="true"/>
    <Product xmlns="1f39064e-8b17-4030-8614-d2ce6d04e358"/>
    <Solutions xmlns="1f39064e-8b17-4030-8614-d2ce6d04e358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5BAB95C4C5748861D2F04B5670607" ma:contentTypeVersion="8" ma:contentTypeDescription="Create a new document." ma:contentTypeScope="" ma:versionID="46e61221b860b1127018d2cf67284b5f">
  <xsd:schema xmlns:xsd="http://www.w3.org/2001/XMLSchema" xmlns:p="http://schemas.microsoft.com/office/2006/metadata/properties" xmlns:ns2="1f39064e-8b17-4030-8614-d2ce6d04e358" targetNamespace="http://schemas.microsoft.com/office/2006/metadata/properties" ma:root="true" ma:fieldsID="8c3c32134b24f722a8384b2136ad0f60" ns2:_="">
    <xsd:import namespace="1f39064e-8b17-4030-8614-d2ce6d04e358"/>
    <xsd:element name="properties">
      <xsd:complexType>
        <xsd:sequence>
          <xsd:element name="documentManagement">
            <xsd:complexType>
              <xsd:all>
                <xsd:element ref="ns2:Purpose_x0020_of_x0020_Use" minOccurs="0"/>
                <xsd:element ref="ns2:Language1" minOccurs="0"/>
                <xsd:element ref="ns2:Tam" minOccurs="0"/>
                <xsd:element ref="ns2:Product_x0020_Area" minOccurs="0"/>
                <xsd:element ref="ns2:Product_x0020_Segment" minOccurs="0"/>
                <xsd:element ref="ns2:Product" minOccurs="0"/>
                <xsd:element ref="ns2:Solu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f39064e-8b17-4030-8614-d2ce6d04e358" elementFormDefault="qualified">
    <xsd:import namespace="http://schemas.microsoft.com/office/2006/documentManagement/types"/>
    <xsd:element name="Purpose_x0020_of_x0020_Use" ma:index="8" nillable="true" ma:displayName="Purpose of Use" ma:list="{9cee0015-2879-4eb7-8edd-840fce1375c0}" ma:internalName="Purpose_x0020_of_x0020_Use" ma:showField="Title" ma:web="1f39064e-8b17-4030-8614-d2ce6d04e358">
      <xsd:simpleType>
        <xsd:restriction base="dms:Lookup"/>
      </xsd:simpleType>
    </xsd:element>
    <xsd:element name="Language1" ma:index="10" nillable="true" ma:displayName="Language" ma:list="{4f34ff5c-5ae3-434e-9051-986e9d3c7b70}" ma:internalName="Language1" ma:showField="Title" ma:web="1f39064e-8b17-4030-8614-d2ce6d04e358">
      <xsd:simpleType>
        <xsd:restriction base="dms:Lookup"/>
      </xsd:simpleType>
    </xsd:element>
    <xsd:element name="Tam" ma:index="11" nillable="true" ma:displayName="Team" ma:list="{526c4fd7-0647-4092-af10-abf945919103}" ma:internalName="Tam" ma:showField="Title" ma:web="1f39064e-8b17-4030-8614-d2ce6d04e358">
      <xsd:simpleType>
        <xsd:restriction base="dms:Lookup"/>
      </xsd:simpleType>
    </xsd:element>
    <xsd:element name="Product_x0020_Area" ma:index="12" nillable="true" ma:displayName="Product Area" ma:list="{b9bec7c5-f37d-42ba-9ec9-385a4072c6fc}" ma:internalName="Product_x0020_Area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Segment" ma:index="13" nillable="true" ma:displayName="Product Segment" ma:list="{e94d05b1-107c-4822-a0fb-0f49cb7dc1a1}" ma:internalName="Product_x0020_Segmen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4" nillable="true" ma:displayName="Product" ma:list="{f211d251-5ced-4cf9-ad8a-cdef31742ed2}" ma:internalName="Produc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utions" ma:index="15" nillable="true" ma:displayName="Solutions" ma:list="{d442a9b1-3f4b-4a44-8b1e-1fd730898232}" ma:internalName="Solutions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C9A1624-19E8-42CB-9748-F015D7C95409}">
  <ds:schemaRefs>
    <ds:schemaRef ds:uri="http://purl.org/dc/dcmitype/"/>
    <ds:schemaRef ds:uri="http://purl.org/dc/elements/1.1/"/>
    <ds:schemaRef ds:uri="http://purl.org/dc/terms/"/>
    <ds:schemaRef ds:uri="1f39064e-8b17-4030-8614-d2ce6d04e358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616ED2-22F9-4175-966F-CAC0398700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6031CF-B263-443E-BB97-336475021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9064e-8b17-4030-8614-d2ce6d04e35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1372</Words>
  <Application>Microsoft Office PowerPoint</Application>
  <PresentationFormat>Bildschirmpräsentation (4:3)</PresentationFormat>
  <Paragraphs>308</Paragraphs>
  <Slides>42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42</vt:i4>
      </vt:variant>
    </vt:vector>
  </HeadingPairs>
  <TitlesOfParts>
    <vt:vector size="44" baseType="lpstr">
      <vt:lpstr>Heidelberg_Template_DE</vt:lpstr>
      <vt:lpstr>Heidelberg Vorlage- Folien mit Kopfzeile (im Master ändern)</vt:lpstr>
      <vt:lpstr>PowerPoint-Präsentation</vt:lpstr>
      <vt:lpstr>Prinect Automatisierung mit Smart Automation, Web-to-Print und MIS Integration</vt:lpstr>
      <vt:lpstr>Web-to-Print Aufträge automatisieren  Was bringt es mir?</vt:lpstr>
      <vt:lpstr>Web-to-Print Geschäft</vt:lpstr>
      <vt:lpstr>Web-to-Print Geschäft</vt:lpstr>
      <vt:lpstr>Bisherige Automatisierungsmöglichkeiten für verschiedene Produktvarianten</vt:lpstr>
      <vt:lpstr>Der ‚smarte‘ Weg:</vt:lpstr>
      <vt:lpstr>Smart Automation</vt:lpstr>
      <vt:lpstr>Anbindung von W2P Systemen anderer Anbieter</vt:lpstr>
      <vt:lpstr>Smart Automation</vt:lpstr>
      <vt:lpstr>Smart Automation</vt:lpstr>
      <vt:lpstr>Smart Automation bei</vt:lpstr>
      <vt:lpstr>Live bei </vt:lpstr>
      <vt:lpstr>Live auf dem Prinect System in Kiel</vt:lpstr>
      <vt:lpstr>Wie komme ich dahin?</vt:lpstr>
      <vt:lpstr>Arbeitsweise</vt:lpstr>
      <vt:lpstr>Arbeitsweise</vt:lpstr>
      <vt:lpstr>Arbeitsweise</vt:lpstr>
      <vt:lpstr>Arbeitsweise</vt:lpstr>
      <vt:lpstr>Vorab zu organisieren:                             Produktcode-Konvention</vt:lpstr>
      <vt:lpstr>Arbeitsweise</vt:lpstr>
      <vt:lpstr>Was kann aus dieser Smart Vorlage werden?</vt:lpstr>
      <vt:lpstr>2 der möglichen Ergebnisse nach Einlesen der Produktinfo:</vt:lpstr>
      <vt:lpstr>Was kann aus dieser Signa Station Teilproduktvorlage werden?</vt:lpstr>
      <vt:lpstr>3 der möglichen Ergebnisse nach Einlesen der Produktinfo:</vt:lpstr>
      <vt:lpstr>Ein drittes der möglichen Ergebnisse nach Einlesen der Produktinfo:</vt:lpstr>
      <vt:lpstr>Feedbackdarstellung für den Kunden  im Prinect Web-to-Print Manager</vt:lpstr>
      <vt:lpstr>Feedbackdarstellung im Prinect Web-to-Print Manager, auch für einzelne Artikel des Warenkorbs (Backend)</vt:lpstr>
      <vt:lpstr>Smart Automation</vt:lpstr>
      <vt:lpstr>Integration Prinect Business Manager + Web-to-Print Manager</vt:lpstr>
      <vt:lpstr>Prinect Business Manager  – Feedbackdarstellung im Produktionsmonitor</vt:lpstr>
      <vt:lpstr>MIS Auftrags-Automatisierung</vt:lpstr>
      <vt:lpstr>Automatisierung von MIS Aufträgen?</vt:lpstr>
      <vt:lpstr>Was kann aus dieser Smart Vorlage werden?</vt:lpstr>
      <vt:lpstr>Ergebnis nach Einlesen der Auftragsinformation aus dem  Prinect Business Manager (1)</vt:lpstr>
      <vt:lpstr>Smart Template und Ersetzung durch Business Manager 2. Beispiel – Automatisiert bis Room Proof</vt:lpstr>
      <vt:lpstr>Smart Template und Ersetzung durch Business Manager 3. - Remote Access Workflow mit Imposition Proof</vt:lpstr>
      <vt:lpstr>Update zum Prinect Maintenance Center</vt:lpstr>
      <vt:lpstr>Prinect Maintenance Center 2013  unterstützte Produkte: Wo finde ich es?</vt:lpstr>
      <vt:lpstr>Prinect Maintenance Center 2013   E-Mail Benachrichtigung:              Verbindungs(selbst-)Test</vt:lpstr>
      <vt:lpstr>Prinect Maintenance Center @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Automation mit W2P und MIS</dc:title>
  <dc:subject>Prinect Anwendertage 2013</dc:subject>
  <dc:creator>Stoltenberg, Wiebke PT-PM4</dc:creator>
  <cp:keywords>Integration Manager Prepress Pressroom Postpress Signa Station Smart Automation Ganging Business Manager Web-to-Print Manager 3rd Party Web-to-Print Connector</cp:keywords>
  <cp:lastModifiedBy>stoltenw</cp:lastModifiedBy>
  <cp:revision>286</cp:revision>
  <cp:lastPrinted>2013-09-24T07:36:53Z</cp:lastPrinted>
  <dcterms:created xsi:type="dcterms:W3CDTF">2007-10-20T10:26:57Z</dcterms:created>
  <dcterms:modified xsi:type="dcterms:W3CDTF">2013-11-15T15:53:49Z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133600</vt:r8>
  </property>
  <property fmtid="{D5CDD505-2E9C-101B-9397-08002B2CF9AE}" pid="3" name="ContentTypeId">
    <vt:lpwstr>0x010100EB55BAB95C4C5748861D2F04B5670607</vt:lpwstr>
  </property>
</Properties>
</file>