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37"/>
  </p:notesMasterIdLst>
  <p:handoutMasterIdLst>
    <p:handoutMasterId r:id="rId38"/>
  </p:handoutMasterIdLst>
  <p:sldIdLst>
    <p:sldId id="256" r:id="rId6"/>
    <p:sldId id="354" r:id="rId7"/>
    <p:sldId id="355" r:id="rId8"/>
    <p:sldId id="356" r:id="rId9"/>
    <p:sldId id="357" r:id="rId10"/>
    <p:sldId id="358" r:id="rId11"/>
    <p:sldId id="386" r:id="rId12"/>
    <p:sldId id="360" r:id="rId13"/>
    <p:sldId id="361" r:id="rId14"/>
    <p:sldId id="387" r:id="rId15"/>
    <p:sldId id="388" r:id="rId16"/>
    <p:sldId id="389" r:id="rId17"/>
    <p:sldId id="363" r:id="rId18"/>
    <p:sldId id="364" r:id="rId19"/>
    <p:sldId id="365" r:id="rId20"/>
    <p:sldId id="367" r:id="rId21"/>
    <p:sldId id="366" r:id="rId22"/>
    <p:sldId id="368" r:id="rId23"/>
    <p:sldId id="369" r:id="rId24"/>
    <p:sldId id="371" r:id="rId25"/>
    <p:sldId id="372" r:id="rId26"/>
    <p:sldId id="373" r:id="rId27"/>
    <p:sldId id="374" r:id="rId28"/>
    <p:sldId id="375" r:id="rId29"/>
    <p:sldId id="384" r:id="rId30"/>
    <p:sldId id="377" r:id="rId31"/>
    <p:sldId id="385" r:id="rId32"/>
    <p:sldId id="379" r:id="rId33"/>
    <p:sldId id="380" r:id="rId34"/>
    <p:sldId id="381" r:id="rId35"/>
    <p:sldId id="265" r:id="rId36"/>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00FF"/>
    <a:srgbClr val="FFFFFF"/>
    <a:srgbClr val="BFBFBF"/>
    <a:srgbClr val="004B8D"/>
    <a:srgbClr val="8C3A3C"/>
    <a:srgbClr val="AAA0A0"/>
    <a:srgbClr val="917373"/>
    <a:srgbClr val="691419"/>
    <a:srgbClr val="FFF4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083E6E3-FA7D-4D7B-A595-EF9225AFEA82}">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91" autoAdjust="0"/>
    <p:restoredTop sz="87940" autoAdjust="0"/>
  </p:normalViewPr>
  <p:slideViewPr>
    <p:cSldViewPr snapToGrid="0" showGuides="1">
      <p:cViewPr>
        <p:scale>
          <a:sx n="100" d="100"/>
          <a:sy n="100" d="100"/>
        </p:scale>
        <p:origin x="-72" y="162"/>
      </p:cViewPr>
      <p:guideLst>
        <p:guide orient="horz" pos="845"/>
        <p:guide orient="horz" pos="595"/>
        <p:guide orient="horz" pos="3838"/>
        <p:guide orient="horz" pos="1207"/>
        <p:guide pos="295"/>
        <p:guide pos="5465"/>
      </p:guideLst>
    </p:cSldViewPr>
  </p:slideViewPr>
  <p:outlineViewPr>
    <p:cViewPr>
      <p:scale>
        <a:sx n="33" d="100"/>
        <a:sy n="33" d="100"/>
      </p:scale>
      <p:origin x="0" y="237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100" d="100"/>
          <a:sy n="100" d="100"/>
        </p:scale>
        <p:origin x="102" y="-48"/>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000" smtClean="0">
                <a:latin typeface="Arial" pitchFamily="34" charset="0"/>
                <a:cs typeface="Arial" pitchFamily="34" charset="0"/>
              </a:defRPr>
            </a:lvl1pPr>
          </a:lstStyle>
          <a:p>
            <a:pPr>
              <a:defRPr/>
            </a:pPr>
            <a:fld id="{C47BBE49-149B-4053-A6F0-B3563302C5C8}" type="slidenum">
              <a:rPr lang="de-DE"/>
              <a:pPr>
                <a:defRPr/>
              </a:pPr>
              <a:t>‹Nr.›</a:t>
            </a:fld>
            <a:endParaRPr lang="de-DE" dirty="0"/>
          </a:p>
        </p:txBody>
      </p:sp>
      <p:sp>
        <p:nvSpPr>
          <p:cNvPr id="9" name="Rectangle 17"/>
          <p:cNvSpPr>
            <a:spLocks noChangeArrowheads="1"/>
          </p:cNvSpPr>
          <p:nvPr/>
        </p:nvSpPr>
        <p:spPr bwMode="auto">
          <a:xfrm>
            <a:off x="4483100" y="276225"/>
            <a:ext cx="2257425" cy="460375"/>
          </a:xfrm>
          <a:prstGeom prst="rect">
            <a:avLst/>
          </a:prstGeom>
          <a:solidFill>
            <a:srgbClr val="D4D8D6"/>
          </a:solidFill>
          <a:ln w="9525">
            <a:noFill/>
            <a:miter lim="800000"/>
            <a:headEnd/>
            <a:tailEnd/>
          </a:ln>
          <a:effectLst/>
        </p:spPr>
        <p:txBody>
          <a:bodyPr wrap="none" lIns="104703" tIns="52352" rIns="104703" bIns="52352" anchor="ctr"/>
          <a:lstStyle/>
          <a:p>
            <a:pPr fontAlgn="auto">
              <a:spcBef>
                <a:spcPts val="0"/>
              </a:spcBef>
              <a:spcAft>
                <a:spcPts val="0"/>
              </a:spcAft>
              <a:defRPr/>
            </a:pPr>
            <a:endParaRPr lang="de-DE" dirty="0">
              <a:latin typeface="Arial" pitchFamily="34" charset="0"/>
              <a:cs typeface="Arial" pitchFamily="34" charset="0"/>
            </a:endParaRPr>
          </a:p>
        </p:txBody>
      </p:sp>
      <p:sp>
        <p:nvSpPr>
          <p:cNvPr id="10" name="Rectangle 5"/>
          <p:cNvSpPr>
            <a:spLocks noChangeArrowheads="1"/>
          </p:cNvSpPr>
          <p:nvPr/>
        </p:nvSpPr>
        <p:spPr bwMode="auto">
          <a:xfrm>
            <a:off x="231775" y="276225"/>
            <a:ext cx="4262438" cy="460375"/>
          </a:xfrm>
          <a:prstGeom prst="rect">
            <a:avLst/>
          </a:prstGeom>
          <a:solidFill>
            <a:srgbClr val="004B8D"/>
          </a:solidFill>
          <a:ln w="9525">
            <a:noFill/>
            <a:miter lim="800000"/>
            <a:headEnd/>
            <a:tailEnd/>
          </a:ln>
          <a:effectLst/>
        </p:spPr>
        <p:txBody>
          <a:bodyPr wrap="none" lIns="104703" tIns="52352" rIns="104703" bIns="52352" anchor="ctr"/>
          <a:lstStyle/>
          <a:p>
            <a:pPr fontAlgn="auto">
              <a:spcBef>
                <a:spcPts val="0"/>
              </a:spcBef>
              <a:spcAft>
                <a:spcPts val="0"/>
              </a:spcAft>
              <a:defRPr/>
            </a:pPr>
            <a:endParaRPr lang="de-DE" dirty="0">
              <a:latin typeface="Arial" pitchFamily="34" charset="0"/>
              <a:cs typeface="Arial" pitchFamily="34" charset="0"/>
            </a:endParaRPr>
          </a:p>
        </p:txBody>
      </p:sp>
      <p:pic>
        <p:nvPicPr>
          <p:cNvPr id="14341" name="Picture 16" descr="HDM.WMF"/>
          <p:cNvPicPr>
            <a:picLocks noChangeAspect="1"/>
          </p:cNvPicPr>
          <p:nvPr/>
        </p:nvPicPr>
        <p:blipFill>
          <a:blip r:embed="rId2" cstate="print"/>
          <a:srcRect/>
          <a:stretch>
            <a:fillRect/>
          </a:stretch>
        </p:blipFill>
        <p:spPr bwMode="auto">
          <a:xfrm>
            <a:off x="4881563" y="419100"/>
            <a:ext cx="1471612" cy="179388"/>
          </a:xfrm>
          <a:prstGeom prst="rect">
            <a:avLst/>
          </a:prstGeom>
          <a:noFill/>
          <a:ln w="9525">
            <a:noFill/>
            <a:miter lim="800000"/>
            <a:headEnd/>
            <a:tailEnd/>
          </a:ln>
        </p:spPr>
      </p:pic>
      <p:sp>
        <p:nvSpPr>
          <p:cNvPr id="2" name="Kopfzeilenplatzhalter 1"/>
          <p:cNvSpPr>
            <a:spLocks noGrp="1"/>
          </p:cNvSpPr>
          <p:nvPr>
            <p:ph type="hdr" sz="quarter"/>
          </p:nvPr>
        </p:nvSpPr>
        <p:spPr>
          <a:xfrm>
            <a:off x="295275" y="352425"/>
            <a:ext cx="4141788" cy="366713"/>
          </a:xfrm>
          <a:prstGeom prst="rect">
            <a:avLst/>
          </a:prstGeom>
        </p:spPr>
        <p:txBody>
          <a:bodyPr vert="horz" lIns="99048" tIns="49524" rIns="99048" bIns="49524" rtlCol="0"/>
          <a:lstStyle>
            <a:lvl1pPr algn="l" fontAlgn="auto">
              <a:spcBef>
                <a:spcPts val="0"/>
              </a:spcBef>
              <a:spcAft>
                <a:spcPts val="0"/>
              </a:spcAft>
              <a:defRPr sz="1300" dirty="0">
                <a:solidFill>
                  <a:schemeClr val="bg1"/>
                </a:solidFill>
                <a:latin typeface="Arial" pitchFamily="34" charset="0"/>
                <a:cs typeface="Arial" pitchFamily="34" charset="0"/>
              </a:defRPr>
            </a:lvl1pPr>
          </a:lstStyle>
          <a:p>
            <a:pPr>
              <a:defRPr/>
            </a:pPr>
            <a:endParaRPr lang="de-DE"/>
          </a:p>
        </p:txBody>
      </p:sp>
    </p:spTree>
    <p:extLst>
      <p:ext uri="{BB962C8B-B14F-4D97-AF65-F5344CB8AC3E}">
        <p14:creationId xmlns:p14="http://schemas.microsoft.com/office/powerpoint/2010/main" val="2301305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dirty="0">
                <a:latin typeface="+mn-lt"/>
                <a:cs typeface="+mn-cs"/>
              </a:defRPr>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smtClean="0">
                <a:latin typeface="+mn-lt"/>
                <a:cs typeface="+mn-cs"/>
              </a:defRPr>
            </a:lvl1pPr>
          </a:lstStyle>
          <a:p>
            <a:pPr>
              <a:defRPr/>
            </a:pPr>
            <a:fld id="{3D7CA398-4456-40D4-A137-41377F94EAE7}" type="datetimeFigureOut">
              <a:rPr lang="de-DE"/>
              <a:pPr>
                <a:defRPr/>
              </a:pPr>
              <a:t>09.11.2013</a:t>
            </a:fld>
            <a:endParaRPr lang="de-DE" dirty="0"/>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dirty="0"/>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dirty="0">
                <a:latin typeface="+mn-lt"/>
                <a:cs typeface="+mn-cs"/>
              </a:defRPr>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smtClean="0">
                <a:latin typeface="+mn-lt"/>
                <a:cs typeface="+mn-cs"/>
              </a:defRPr>
            </a:lvl1pPr>
          </a:lstStyle>
          <a:p>
            <a:pPr>
              <a:defRPr/>
            </a:pPr>
            <a:fld id="{CA768CC0-7499-4175-BB36-91D01DF8F3FC}" type="slidenum">
              <a:rPr lang="de-DE"/>
              <a:pPr>
                <a:defRPr/>
              </a:pPr>
              <a:t>‹Nr.›</a:t>
            </a:fld>
            <a:endParaRPr lang="de-DE" dirty="0"/>
          </a:p>
        </p:txBody>
      </p:sp>
    </p:spTree>
    <p:extLst>
      <p:ext uri="{BB962C8B-B14F-4D97-AF65-F5344CB8AC3E}">
        <p14:creationId xmlns:p14="http://schemas.microsoft.com/office/powerpoint/2010/main" val="6678669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1</a:t>
            </a:fld>
            <a:endParaRPr lang="de-DE" dirty="0"/>
          </a:p>
        </p:txBody>
      </p:sp>
    </p:spTree>
    <p:extLst>
      <p:ext uri="{BB962C8B-B14F-4D97-AF65-F5344CB8AC3E}">
        <p14:creationId xmlns:p14="http://schemas.microsoft.com/office/powerpoint/2010/main" val="3281759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Bis </a:t>
            </a:r>
            <a:r>
              <a:rPr lang="de-DE" dirty="0" err="1" smtClean="0"/>
              <a:t>hierger</a:t>
            </a:r>
            <a:r>
              <a:rPr lang="de-DE" dirty="0" smtClean="0"/>
              <a:t> haben wir im Wesentlichen die Prepress-Produktion betrachtet. Wir haben eine CIP3 (CIP4) Datei erzeugt, die Sie bisher auch erzeugt und dann ans PPI </a:t>
            </a:r>
            <a:r>
              <a:rPr lang="de-DE" dirty="0"/>
              <a:t>geschickt </a:t>
            </a:r>
            <a:r>
              <a:rPr lang="de-DE" dirty="0" smtClean="0"/>
              <a:t>haben. </a:t>
            </a:r>
          </a:p>
          <a:p>
            <a:r>
              <a:rPr lang="de-DE" b="1" dirty="0" smtClean="0">
                <a:solidFill>
                  <a:srgbClr val="FF0000"/>
                </a:solidFill>
              </a:rPr>
              <a:t>[KLICK] </a:t>
            </a:r>
            <a:r>
              <a:rPr lang="de-DE" dirty="0" smtClean="0"/>
              <a:t>Schauen wir uns jetzt die Möglichkeiten an, die sich mit einem Pressroom Manger anstelle des PPI ergeben.</a:t>
            </a:r>
          </a:p>
          <a:p>
            <a:r>
              <a:rPr lang="de-DE" b="1" dirty="0" smtClean="0">
                <a:solidFill>
                  <a:srgbClr val="FF0000"/>
                </a:solidFill>
              </a:rPr>
              <a:t>[KLICK] </a:t>
            </a:r>
            <a:r>
              <a:rPr lang="de-DE" dirty="0" smtClean="0"/>
              <a:t>nächste Folie, Maschine erscheint übergreifend.</a:t>
            </a:r>
            <a:endParaRPr lang="de-DE" dirty="0"/>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13</a:t>
            </a:fld>
            <a:endParaRPr lang="de-DE" dirty="0"/>
          </a:p>
        </p:txBody>
      </p:sp>
    </p:spTree>
    <p:extLst>
      <p:ext uri="{BB962C8B-B14F-4D97-AF65-F5344CB8AC3E}">
        <p14:creationId xmlns:p14="http://schemas.microsoft.com/office/powerpoint/2010/main" val="1584485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solidFill>
                  <a:srgbClr val="FF0000"/>
                </a:solidFill>
              </a:rPr>
              <a:t>[KLICK] </a:t>
            </a:r>
            <a:r>
              <a:rPr lang="de-DE" dirty="0" smtClean="0"/>
              <a:t>Links der bereits vorgestellte Prepress-Teil, rechts der jetzt folgende Press-Teil.</a:t>
            </a:r>
          </a:p>
          <a:p>
            <a:r>
              <a:rPr lang="de-DE" dirty="0" smtClean="0"/>
              <a:t>Im Arbeitsschritt „Farbvoreinstellung“ hier mit </a:t>
            </a:r>
            <a:r>
              <a:rPr lang="de-DE" dirty="0" err="1" smtClean="0"/>
              <a:t>Ink</a:t>
            </a:r>
            <a:r>
              <a:rPr lang="de-DE" dirty="0" smtClean="0"/>
              <a:t> </a:t>
            </a:r>
            <a:r>
              <a:rPr lang="de-DE" dirty="0" err="1" smtClean="0"/>
              <a:t>Presetting</a:t>
            </a:r>
            <a:r>
              <a:rPr lang="de-DE" dirty="0" smtClean="0"/>
              <a:t> bezeichnet, teilen sich die Manager die Arbeit. Über die CIP4-Daten sprachen wir, schauen wir jetzt, was der Pressroom Manager damit macht.</a:t>
            </a:r>
          </a:p>
          <a:p>
            <a:r>
              <a:rPr lang="de-DE" b="1" dirty="0" smtClean="0">
                <a:solidFill>
                  <a:srgbClr val="FF0000"/>
                </a:solidFill>
              </a:rPr>
              <a:t>[KLICK] </a:t>
            </a:r>
            <a:r>
              <a:rPr lang="de-DE" dirty="0" smtClean="0"/>
              <a:t>Auch hier der Unterschied zum Meta/PPI Workflow: Die bereits bekannten Meta-Daten, die digitale Auftragstasche, begleiten den Job im integrierten Prinect-Workflow  natürlich übergreifen zu den jeweiligen Instanzen. </a:t>
            </a:r>
          </a:p>
          <a:p>
            <a:r>
              <a:rPr lang="de-DE" dirty="0" smtClean="0"/>
              <a:t>Das JDF übergibt den Job an den Prepress Manager und ich übergebe die Präsentation ab hier an Cordula.</a:t>
            </a:r>
            <a:endParaRPr lang="de-DE" dirty="0"/>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14</a:t>
            </a:fld>
            <a:endParaRPr lang="de-DE" dirty="0"/>
          </a:p>
        </p:txBody>
      </p:sp>
    </p:spTree>
    <p:extLst>
      <p:ext uri="{BB962C8B-B14F-4D97-AF65-F5344CB8AC3E}">
        <p14:creationId xmlns:p14="http://schemas.microsoft.com/office/powerpoint/2010/main" val="1584485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1750" indent="0">
              <a:buNone/>
            </a:pPr>
            <a:r>
              <a:rPr lang="de-DE" smtClean="0"/>
              <a:t>Flächendeckungswerte mit Prinect Pressroom Manager erzeugen</a:t>
            </a:r>
          </a:p>
          <a:p>
            <a:pPr marL="31750" indent="0">
              <a:buNone/>
            </a:pPr>
            <a:r>
              <a:rPr lang="de-DE" smtClean="0"/>
              <a:t>Farbverbrauchsberechnung</a:t>
            </a:r>
          </a:p>
          <a:p>
            <a:pPr marL="628650" lvl="1" indent="-171450">
              <a:buFont typeface="Arial" pitchFamily="34" charset="0"/>
              <a:buChar char="•"/>
            </a:pPr>
            <a:r>
              <a:rPr lang="de-DE" smtClean="0"/>
              <a:t>für gesamten Auftrag</a:t>
            </a:r>
          </a:p>
          <a:p>
            <a:pPr marL="628650" lvl="1" indent="-171450">
              <a:buFont typeface="Arial" pitchFamily="34" charset="0"/>
              <a:buChar char="•"/>
            </a:pPr>
            <a:r>
              <a:rPr lang="de-DE" smtClean="0"/>
              <a:t>für die richtige Auflagenhöhe</a:t>
            </a:r>
          </a:p>
          <a:p>
            <a:pPr marL="361950" lvl="1" indent="-361950">
              <a:buFont typeface="Wingdings"/>
              <a:buChar char="à"/>
            </a:pPr>
            <a:r>
              <a:rPr lang="de-DE" smtClean="0">
                <a:solidFill>
                  <a:schemeClr val="accent1"/>
                </a:solidFill>
              </a:rPr>
              <a:t>Bereitstellen der richtigen Menge an Farbe</a:t>
            </a:r>
            <a:endParaRPr lang="de-DE" smtClean="0"/>
          </a:p>
          <a:p>
            <a:endParaRPr lang="de-DE"/>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15</a:t>
            </a:fld>
            <a:endParaRPr lang="de-DE" dirty="0"/>
          </a:p>
        </p:txBody>
      </p:sp>
    </p:spTree>
    <p:extLst>
      <p:ext uri="{BB962C8B-B14F-4D97-AF65-F5344CB8AC3E}">
        <p14:creationId xmlns:p14="http://schemas.microsoft.com/office/powerpoint/2010/main" val="4045050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1750" indent="0">
              <a:buNone/>
            </a:pPr>
            <a:r>
              <a:rPr lang="de-DE" smtClean="0"/>
              <a:t>Bekannte Angaben aus dem Signa-Meta-Prepress</a:t>
            </a:r>
            <a:r>
              <a:rPr lang="de-DE" baseline="0" smtClean="0"/>
              <a:t> Interface-Workflow:</a:t>
            </a:r>
          </a:p>
          <a:p>
            <a:pPr marL="203200" indent="-171450">
              <a:buFont typeface="Arial" pitchFamily="34" charset="0"/>
              <a:buChar char="•"/>
            </a:pPr>
            <a:r>
              <a:rPr lang="de-DE" baseline="0" smtClean="0"/>
              <a:t>Flächendeckungswerte</a:t>
            </a:r>
          </a:p>
          <a:p>
            <a:pPr marL="20320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de-DE" baseline="0" smtClean="0"/>
              <a:t>Format, Papierdicke</a:t>
            </a:r>
          </a:p>
          <a:p>
            <a:pPr marL="203200" indent="-171450">
              <a:buFont typeface="Arial" pitchFamily="34" charset="0"/>
              <a:buChar char="•"/>
            </a:pPr>
            <a:r>
              <a:rPr lang="de-DE" baseline="0" smtClean="0"/>
              <a:t>Papierklasse, Papierart, Grammatur</a:t>
            </a:r>
          </a:p>
          <a:p>
            <a:pPr marL="203200" indent="-171450">
              <a:buFont typeface="Arial" pitchFamily="34" charset="0"/>
              <a:buChar char="•"/>
            </a:pPr>
            <a:endParaRPr lang="de-DE" smtClean="0"/>
          </a:p>
          <a:p>
            <a:pPr marL="31750" indent="0">
              <a:buNone/>
            </a:pPr>
            <a:r>
              <a:rPr lang="de-DE" smtClean="0"/>
              <a:t>Zusätzliche Angaben vom Prinect Pressroom Manager:</a:t>
            </a:r>
          </a:p>
          <a:p>
            <a:pPr marL="171450" indent="-171450">
              <a:buFont typeface="Arial" pitchFamily="34" charset="0"/>
              <a:buChar char="•"/>
            </a:pPr>
            <a:r>
              <a:rPr lang="de-DE" smtClean="0"/>
              <a:t>Auflage, Liefertermin, Kundenname, Notizen, Mengen</a:t>
            </a:r>
          </a:p>
          <a:p>
            <a:pPr marL="31750" indent="0">
              <a:buNone/>
            </a:pPr>
            <a:r>
              <a:rPr lang="de-DE" smtClean="0"/>
              <a:t>Zusätzliche Ansichten am Prinect Press Center:</a:t>
            </a:r>
          </a:p>
          <a:p>
            <a:pPr marL="171450" indent="-171450">
              <a:buFont typeface="Arial" pitchFamily="34" charset="0"/>
              <a:buChar char="•"/>
            </a:pPr>
            <a:r>
              <a:rPr lang="de-DE" smtClean="0"/>
              <a:t>Auftragsstatus, Status Platte, Sprachversion, ggf. Artikelnummer</a:t>
            </a:r>
          </a:p>
          <a:p>
            <a:pPr marL="171450" indent="-171450">
              <a:buFont typeface="Arial" pitchFamily="34" charset="0"/>
              <a:buChar char="•"/>
            </a:pPr>
            <a:endParaRPr lang="de-DE" smtClean="0"/>
          </a:p>
          <a:p>
            <a:pPr marL="31750" indent="0">
              <a:buNone/>
            </a:pPr>
            <a:r>
              <a:rPr lang="de-DE" smtClean="0">
                <a:solidFill>
                  <a:schemeClr val="accent1"/>
                </a:solidFill>
              </a:rPr>
              <a:t>-&gt; Bessere Vorbereitung des Bedieners</a:t>
            </a:r>
          </a:p>
          <a:p>
            <a:endParaRPr lang="de-DE"/>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16</a:t>
            </a:fld>
            <a:endParaRPr lang="de-DE" dirty="0"/>
          </a:p>
        </p:txBody>
      </p:sp>
    </p:spTree>
    <p:extLst>
      <p:ext uri="{BB962C8B-B14F-4D97-AF65-F5344CB8AC3E}">
        <p14:creationId xmlns:p14="http://schemas.microsoft.com/office/powerpoint/2010/main" val="1886429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smtClean="0"/>
              <a:t>Barcodeleser scannt Arbeitsgangnummer für Druckmaschine</a:t>
            </a:r>
          </a:p>
          <a:p>
            <a:pPr marL="31750" indent="0">
              <a:buNone/>
            </a:pPr>
            <a:endParaRPr lang="de-DE" smtClean="0"/>
          </a:p>
          <a:p>
            <a:pPr marL="361950" lvl="1" indent="-361950">
              <a:buFont typeface="Wingdings"/>
              <a:buChar char="à"/>
            </a:pPr>
            <a:r>
              <a:rPr lang="de-DE" smtClean="0">
                <a:solidFill>
                  <a:schemeClr val="accent1"/>
                </a:solidFill>
              </a:rPr>
              <a:t>Richtiger Arbeitsgang automatisch am Prinect Press Center ausgewählt</a:t>
            </a:r>
            <a:endParaRPr lang="de-DE" smtClean="0"/>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17</a:t>
            </a:fld>
            <a:endParaRPr lang="de-DE" dirty="0"/>
          </a:p>
        </p:txBody>
      </p:sp>
    </p:spTree>
    <p:extLst>
      <p:ext uri="{BB962C8B-B14F-4D97-AF65-F5344CB8AC3E}">
        <p14:creationId xmlns:p14="http://schemas.microsoft.com/office/powerpoint/2010/main" val="2660348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mtClean="0"/>
              <a:t>Einstelldaten der Druckmaschine werden zentral gespeichert und wiederverwendet</a:t>
            </a:r>
          </a:p>
          <a:p>
            <a:pPr marL="31750" lvl="0" indent="0">
              <a:buNone/>
            </a:pPr>
            <a:r>
              <a:rPr lang="de-DE" smtClean="0">
                <a:solidFill>
                  <a:schemeClr val="accent1"/>
                </a:solidFill>
              </a:rPr>
              <a:t>-&gt; Reduziert Einrichtezeit und Makulatur</a:t>
            </a:r>
          </a:p>
          <a:p>
            <a:endParaRPr lang="de-DE" sz="1200" kern="1200" smtClean="0">
              <a:solidFill>
                <a:schemeClr val="tx1"/>
              </a:solidFill>
              <a:effectLst/>
              <a:latin typeface="+mn-lt"/>
              <a:ea typeface="+mn-ea"/>
              <a:cs typeface="+mn-cs"/>
            </a:endParaRPr>
          </a:p>
          <a:p>
            <a:endParaRPr lang="de-DE" sz="1200" kern="1200" smtClean="0">
              <a:solidFill>
                <a:schemeClr val="tx1"/>
              </a:solidFill>
              <a:effectLst/>
              <a:latin typeface="+mn-lt"/>
              <a:ea typeface="+mn-ea"/>
              <a:cs typeface="+mn-cs"/>
            </a:endParaRPr>
          </a:p>
          <a:p>
            <a:r>
              <a:rPr lang="de-DE" sz="1200" kern="1200" smtClean="0">
                <a:solidFill>
                  <a:schemeClr val="tx1"/>
                </a:solidFill>
                <a:effectLst/>
                <a:latin typeface="+mn-lt"/>
                <a:ea typeface="+mn-ea"/>
                <a:cs typeface="+mn-cs"/>
              </a:rPr>
              <a:t>Papiereinstellungen, Luftunterstützung, Anleger, Auslegereinstellungen)</a:t>
            </a:r>
          </a:p>
          <a:p>
            <a:r>
              <a:rPr lang="de-DE" sz="1200" kern="1200" smtClean="0">
                <a:solidFill>
                  <a:schemeClr val="tx1"/>
                </a:solidFill>
                <a:effectLst/>
                <a:latin typeface="+mn-lt"/>
                <a:ea typeface="+mn-ea"/>
                <a:cs typeface="+mn-cs"/>
              </a:rPr>
              <a:t>- Wiederholauftragsdaten von Druckmaschine aus zentral im PRM abspeichern nur möglich mit PRM, da Aufträge und nicht Bögen angelegt sind.</a:t>
            </a:r>
          </a:p>
          <a:p>
            <a:r>
              <a:rPr lang="de-DE" sz="1200" kern="1200" smtClean="0">
                <a:solidFill>
                  <a:schemeClr val="tx1"/>
                </a:solidFill>
                <a:effectLst/>
                <a:latin typeface="+mn-lt"/>
                <a:ea typeface="+mn-ea"/>
                <a:cs typeface="+mn-cs"/>
              </a:rPr>
              <a:t>-  nur möglich, weil Auftrag mit allen Druckeinstellungen (Papierlauf, Lüfter, Puder, Farbe, Papierformat, -dicke) in den PRM rückgespeichert wird  (Übertragung von Druckmaschine an PRM)</a:t>
            </a:r>
          </a:p>
          <a:p>
            <a:r>
              <a:rPr lang="de-DE" smtClean="0"/>
              <a:t>Bedingung: Arbeitsgang</a:t>
            </a:r>
            <a:r>
              <a:rPr lang="de-DE" baseline="0" smtClean="0"/>
              <a:t> muss identisch sein</a:t>
            </a:r>
            <a:endParaRPr lang="de-DE"/>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18</a:t>
            </a:fld>
            <a:endParaRPr lang="de-DE" dirty="0"/>
          </a:p>
        </p:txBody>
      </p:sp>
    </p:spTree>
    <p:extLst>
      <p:ext uri="{BB962C8B-B14F-4D97-AF65-F5344CB8AC3E}">
        <p14:creationId xmlns:p14="http://schemas.microsoft.com/office/powerpoint/2010/main" val="2596908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388" indent="-179388">
              <a:buFont typeface="Arial" pitchFamily="34" charset="0"/>
              <a:buChar char="•"/>
            </a:pPr>
            <a:r>
              <a:rPr lang="de-DE" smtClean="0"/>
              <a:t>Ausdrucken von Palettenzetteln für den aktiven Auftrag</a:t>
            </a:r>
          </a:p>
          <a:p>
            <a:pPr marL="361950" indent="-361950">
              <a:spcBef>
                <a:spcPts val="300"/>
              </a:spcBef>
              <a:spcAft>
                <a:spcPts val="300"/>
              </a:spcAft>
              <a:buNone/>
            </a:pPr>
            <a:r>
              <a:rPr lang="de-DE" smtClean="0">
                <a:solidFill>
                  <a:schemeClr val="accent1"/>
                </a:solidFill>
                <a:sym typeface="Wingdings" pitchFamily="2" charset="2"/>
              </a:rPr>
              <a:t> 	</a:t>
            </a:r>
            <a:r>
              <a:rPr lang="de-DE" smtClean="0">
                <a:solidFill>
                  <a:schemeClr val="accent1"/>
                </a:solidFill>
              </a:rPr>
              <a:t>Leichtere Identifikation von Paletten in der Weiterverarbeitung oder im Zwischenlager</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de-DE" sz="1200" kern="1200" smtClean="0">
                <a:solidFill>
                  <a:schemeClr val="tx1"/>
                </a:solidFill>
                <a:effectLst/>
                <a:latin typeface="+mn-lt"/>
                <a:ea typeface="+mn-ea"/>
                <a:cs typeface="+mn-cs"/>
              </a:rPr>
              <a:t>Palettenzettel ist erzeugbar durch PRM (</a:t>
            </a:r>
            <a:r>
              <a:rPr lang="de-DE" sz="1200" i="1" kern="1200" smtClean="0">
                <a:solidFill>
                  <a:schemeClr val="tx1"/>
                </a:solidFill>
                <a:effectLst/>
                <a:latin typeface="+mn-lt"/>
                <a:ea typeface="+mn-ea"/>
                <a:cs typeface="+mn-cs"/>
              </a:rPr>
              <a:t>mit DB</a:t>
            </a:r>
            <a:r>
              <a:rPr lang="de-DE" sz="1200" kern="1200" smtClean="0">
                <a:solidFill>
                  <a:schemeClr val="tx1"/>
                </a:solidFill>
                <a:effectLst/>
                <a:latin typeface="+mn-lt"/>
                <a:ea typeface="+mn-ea"/>
                <a:cs typeface="+mn-cs"/>
              </a:rPr>
              <a:t>)</a:t>
            </a:r>
          </a:p>
          <a:p>
            <a:endParaRPr lang="de-DE"/>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19</a:t>
            </a:fld>
            <a:endParaRPr lang="de-DE" dirty="0"/>
          </a:p>
        </p:txBody>
      </p:sp>
    </p:spTree>
    <p:extLst>
      <p:ext uri="{BB962C8B-B14F-4D97-AF65-F5344CB8AC3E}">
        <p14:creationId xmlns:p14="http://schemas.microsoft.com/office/powerpoint/2010/main" val="4066935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20</a:t>
            </a:fld>
            <a:endParaRPr lang="de-DE" dirty="0"/>
          </a:p>
        </p:txBody>
      </p:sp>
    </p:spTree>
    <p:extLst>
      <p:ext uri="{BB962C8B-B14F-4D97-AF65-F5344CB8AC3E}">
        <p14:creationId xmlns:p14="http://schemas.microsoft.com/office/powerpoint/2010/main" val="1584485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21</a:t>
            </a:fld>
            <a:endParaRPr lang="de-DE" dirty="0"/>
          </a:p>
        </p:txBody>
      </p:sp>
    </p:spTree>
    <p:extLst>
      <p:ext uri="{BB962C8B-B14F-4D97-AF65-F5344CB8AC3E}">
        <p14:creationId xmlns:p14="http://schemas.microsoft.com/office/powerpoint/2010/main" val="1584485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Zeitliches Einplanen von Arbeitsgängen auf Maschinen und Geräte</a:t>
            </a:r>
          </a:p>
          <a:p>
            <a:pPr marL="31750" lvl="1" indent="0">
              <a:buNone/>
            </a:pPr>
            <a:r>
              <a:rPr lang="de-DE" smtClean="0">
                <a:solidFill>
                  <a:schemeClr val="accent1"/>
                </a:solidFill>
              </a:rPr>
              <a:t>-&gt; Optimale zeitliche Nutzung des Maschinenparks</a:t>
            </a:r>
          </a:p>
          <a:p>
            <a:pPr marL="31750" lvl="1" indent="0">
              <a:buNone/>
            </a:pPr>
            <a:r>
              <a:rPr lang="de-DE" smtClean="0">
                <a:solidFill>
                  <a:schemeClr val="accent1"/>
                </a:solidFill>
              </a:rPr>
              <a:t>-&gt; alle Abhängigkeiten sind sichtbar</a:t>
            </a:r>
            <a:endParaRPr lang="de-DE" smtClean="0"/>
          </a:p>
          <a:p>
            <a:endParaRPr lang="de-DE"/>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22</a:t>
            </a:fld>
            <a:endParaRPr lang="de-DE" dirty="0"/>
          </a:p>
        </p:txBody>
      </p:sp>
    </p:spTree>
    <p:extLst>
      <p:ext uri="{BB962C8B-B14F-4D97-AF65-F5344CB8AC3E}">
        <p14:creationId xmlns:p14="http://schemas.microsoft.com/office/powerpoint/2010/main" val="1616553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Wenn Sie Signa/Meta Anwender sind, also noch keinen Prepress Manager installiert haben, dann könnte die Installation bei Ihnen in etwa so aussehen. Sinn und Zweck der Übung ist das Erstellen von Druckplatten, und ein CtP-Belichter sollte</a:t>
            </a:r>
            <a:r>
              <a:rPr lang="de-DE" baseline="0" dirty="0" smtClean="0"/>
              <a:t> dabei sein. </a:t>
            </a:r>
            <a:r>
              <a:rPr lang="de-DE" b="1" baseline="0" dirty="0" smtClean="0">
                <a:solidFill>
                  <a:srgbClr val="FF0000"/>
                </a:solidFill>
              </a:rPr>
              <a:t>[KLICK] </a:t>
            </a:r>
            <a:r>
              <a:rPr lang="de-DE" baseline="0" dirty="0" smtClean="0"/>
              <a:t>MetaDimension und </a:t>
            </a:r>
            <a:r>
              <a:rPr lang="de-DE" b="1" dirty="0">
                <a:solidFill>
                  <a:srgbClr val="FF0000"/>
                </a:solidFill>
              </a:rPr>
              <a:t>[KLICK] </a:t>
            </a:r>
            <a:r>
              <a:rPr lang="de-DE" b="1" dirty="0" smtClean="0">
                <a:solidFill>
                  <a:srgbClr val="FF0000"/>
                </a:solidFill>
              </a:rPr>
              <a:t> </a:t>
            </a:r>
            <a:r>
              <a:rPr lang="de-DE" baseline="0" dirty="0" smtClean="0"/>
              <a:t>Signa Station auch. Fügen wir noch einen </a:t>
            </a:r>
            <a:r>
              <a:rPr lang="de-DE" b="1" dirty="0">
                <a:solidFill>
                  <a:srgbClr val="FF0000"/>
                </a:solidFill>
              </a:rPr>
              <a:t>[KLICK] </a:t>
            </a:r>
            <a:r>
              <a:rPr lang="de-DE" b="1" dirty="0" smtClean="0">
                <a:solidFill>
                  <a:srgbClr val="FF0000"/>
                </a:solidFill>
              </a:rPr>
              <a:t> </a:t>
            </a:r>
            <a:r>
              <a:rPr lang="de-DE" baseline="0" dirty="0" smtClean="0"/>
              <a:t>Shooter hinzu, und eine </a:t>
            </a:r>
            <a:r>
              <a:rPr lang="de-DE" b="1" dirty="0">
                <a:solidFill>
                  <a:srgbClr val="FF0000"/>
                </a:solidFill>
              </a:rPr>
              <a:t>[KLICK] </a:t>
            </a:r>
            <a:r>
              <a:rPr lang="de-DE" b="1" dirty="0" smtClean="0">
                <a:solidFill>
                  <a:srgbClr val="FF0000"/>
                </a:solidFill>
              </a:rPr>
              <a:t> </a:t>
            </a:r>
            <a:r>
              <a:rPr lang="de-DE" baseline="0" dirty="0" smtClean="0"/>
              <a:t>PDF Toolbox, dann haben wir eine typische Vorstufe mit Signa/Meta. </a:t>
            </a:r>
            <a:r>
              <a:rPr lang="de-DE" b="1" dirty="0">
                <a:solidFill>
                  <a:srgbClr val="FF0000"/>
                </a:solidFill>
              </a:rPr>
              <a:t>[KLICK] </a:t>
            </a:r>
            <a:endParaRPr lang="de-DE" dirty="0"/>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2</a:t>
            </a:fld>
            <a:endParaRPr lang="de-DE" dirty="0"/>
          </a:p>
        </p:txBody>
      </p:sp>
    </p:spTree>
    <p:extLst>
      <p:ext uri="{BB962C8B-B14F-4D97-AF65-F5344CB8AC3E}">
        <p14:creationId xmlns:p14="http://schemas.microsoft.com/office/powerpoint/2010/main" val="2414339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23</a:t>
            </a:fld>
            <a:endParaRPr lang="de-DE" dirty="0"/>
          </a:p>
        </p:txBody>
      </p:sp>
    </p:spTree>
    <p:extLst>
      <p:ext uri="{BB962C8B-B14F-4D97-AF65-F5344CB8AC3E}">
        <p14:creationId xmlns:p14="http://schemas.microsoft.com/office/powerpoint/2010/main" val="1584485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Auswertung von Produktionszeiten</a:t>
            </a:r>
            <a:r>
              <a:rPr lang="de-DE" baseline="0" smtClean="0"/>
              <a:t> und –mengen</a:t>
            </a:r>
          </a:p>
          <a:p>
            <a:pPr marL="171450" indent="-171450">
              <a:buFont typeface="Arial" pitchFamily="34" charset="0"/>
              <a:buChar char="•"/>
            </a:pPr>
            <a:r>
              <a:rPr lang="de-DE" smtClean="0"/>
              <a:t>Automatische Betriebsdatenerfassung der angeschlossenen Geräte</a:t>
            </a:r>
          </a:p>
          <a:p>
            <a:pPr marL="31750" indent="0">
              <a:buNone/>
            </a:pPr>
            <a:r>
              <a:rPr lang="de-DE" smtClean="0">
                <a:solidFill>
                  <a:schemeClr val="accent1"/>
                </a:solidFill>
              </a:rPr>
              <a:t>-&gt; Optimierung der Produktion</a:t>
            </a:r>
          </a:p>
          <a:p>
            <a:endParaRPr lang="de-DE"/>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24</a:t>
            </a:fld>
            <a:endParaRPr lang="de-DE" dirty="0"/>
          </a:p>
        </p:txBody>
      </p:sp>
    </p:spTree>
    <p:extLst>
      <p:ext uri="{BB962C8B-B14F-4D97-AF65-F5344CB8AC3E}">
        <p14:creationId xmlns:p14="http://schemas.microsoft.com/office/powerpoint/2010/main" val="244350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25</a:t>
            </a:fld>
            <a:endParaRPr lang="de-DE" dirty="0"/>
          </a:p>
        </p:txBody>
      </p:sp>
    </p:spTree>
    <p:extLst>
      <p:ext uri="{BB962C8B-B14F-4D97-AF65-F5344CB8AC3E}">
        <p14:creationId xmlns:p14="http://schemas.microsoft.com/office/powerpoint/2010/main" val="1584485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smtClean="0"/>
              <a:t>Auswertung der Farbmessdaten von Inpress -, Axis -, Image Control</a:t>
            </a:r>
          </a:p>
          <a:p>
            <a:pPr marL="171450" indent="-171450">
              <a:buFont typeface="Arial" pitchFamily="34" charset="0"/>
              <a:buChar char="•"/>
            </a:pPr>
            <a:r>
              <a:rPr lang="de-DE" smtClean="0"/>
              <a:t>Dokumentation der Fortdruckqualität des Auftrags</a:t>
            </a:r>
          </a:p>
          <a:p>
            <a:endParaRPr lang="de-DE"/>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26</a:t>
            </a:fld>
            <a:endParaRPr lang="de-DE" dirty="0"/>
          </a:p>
        </p:txBody>
      </p:sp>
    </p:spTree>
    <p:extLst>
      <p:ext uri="{BB962C8B-B14F-4D97-AF65-F5344CB8AC3E}">
        <p14:creationId xmlns:p14="http://schemas.microsoft.com/office/powerpoint/2010/main" val="3044898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27</a:t>
            </a:fld>
            <a:endParaRPr lang="de-DE" dirty="0"/>
          </a:p>
        </p:txBody>
      </p:sp>
    </p:spTree>
    <p:extLst>
      <p:ext uri="{BB962C8B-B14F-4D97-AF65-F5344CB8AC3E}">
        <p14:creationId xmlns:p14="http://schemas.microsoft.com/office/powerpoint/2010/main" val="1584485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Auftragserstellung und Nachkalkulation mit dem Prinect Business Manager</a:t>
            </a:r>
          </a:p>
          <a:p>
            <a:pPr marL="171450" indent="-171450">
              <a:buFont typeface="Arial" panose="020B0604020202020204" pitchFamily="34" charset="0"/>
              <a:buChar char="•"/>
            </a:pPr>
            <a:r>
              <a:rPr lang="de-DE" smtClean="0"/>
              <a:t>Angebote, Auftragstasche, Auftragsstatus, Kundenverwaltung</a:t>
            </a:r>
          </a:p>
          <a:p>
            <a:pPr marL="171450" indent="-171450">
              <a:buFont typeface="Arial" panose="020B0604020202020204" pitchFamily="34" charset="0"/>
              <a:buChar char="•"/>
            </a:pPr>
            <a:r>
              <a:rPr lang="de-DE" smtClean="0"/>
              <a:t>Angebotserstellung mit präziser</a:t>
            </a:r>
            <a:r>
              <a:rPr lang="de-DE" baseline="0" smtClean="0"/>
              <a:t> Definition der Kosten</a:t>
            </a:r>
            <a:endParaRPr lang="de-DE" smtClean="0"/>
          </a:p>
          <a:p>
            <a:pPr marL="171450" indent="-171450">
              <a:buFont typeface="Arial" panose="020B0604020202020204" pitchFamily="34" charset="0"/>
              <a:buChar char="•"/>
            </a:pPr>
            <a:r>
              <a:rPr lang="de-DE" smtClean="0"/>
              <a:t>Lieferung und Rechnungsstellung</a:t>
            </a:r>
          </a:p>
          <a:p>
            <a:pPr marL="171450" indent="-171450">
              <a:buFont typeface="Arial" panose="020B0604020202020204" pitchFamily="34" charset="0"/>
              <a:buChar char="•"/>
            </a:pPr>
            <a:r>
              <a:rPr lang="de-DE" smtClean="0"/>
              <a:t>Nachkalkulatio</a:t>
            </a:r>
            <a:r>
              <a:rPr lang="de-DE" baseline="0" smtClean="0"/>
              <a:t>n und Auswertung</a:t>
            </a:r>
          </a:p>
          <a:p>
            <a:pPr marL="171450" indent="-171450">
              <a:buFont typeface="Arial" panose="020B0604020202020204" pitchFamily="34" charset="0"/>
              <a:buChar char="•"/>
            </a:pPr>
            <a:r>
              <a:rPr lang="de-DE" smtClean="0"/>
              <a:t>Integration</a:t>
            </a:r>
            <a:r>
              <a:rPr lang="de-DE" baseline="0" smtClean="0"/>
              <a:t> in den Produktionsworkflow: liefert alle administrativen Auftragsdaten und das komplette Prozessnetz an den Produktionsworkflow. Vordefinition von Ausschieß- und Falzschemata. Empfängt Produktionsdaten aus dem Prinect Workflow</a:t>
            </a:r>
            <a:endParaRPr lang="de-DE" smtClean="0"/>
          </a:p>
          <a:p>
            <a:pPr marL="171450" indent="-171450">
              <a:buFont typeface="Arial" panose="020B0604020202020204" pitchFamily="34" charset="0"/>
              <a:buChar char="•"/>
            </a:pPr>
            <a:r>
              <a:rPr lang="de-DE" smtClean="0"/>
              <a:t>Kundendatenverwaltung</a:t>
            </a:r>
          </a:p>
          <a:p>
            <a:pPr marL="171450" indent="-171450">
              <a:buFont typeface="Arial" panose="020B0604020202020204" pitchFamily="34" charset="0"/>
              <a:buChar char="•"/>
            </a:pPr>
            <a:r>
              <a:rPr lang="de-DE" smtClean="0"/>
              <a:t>Lager- und Materialwirtschaft</a:t>
            </a:r>
          </a:p>
          <a:p>
            <a:pPr marL="171450" indent="-171450">
              <a:buFont typeface="Arial" panose="020B0604020202020204" pitchFamily="34" charset="0"/>
              <a:buChar char="•"/>
            </a:pPr>
            <a:endParaRPr lang="de-DE" smtClean="0"/>
          </a:p>
          <a:p>
            <a:pPr marL="171450" indent="-171450" eaLnBrk="1" hangingPunct="1">
              <a:spcAft>
                <a:spcPts val="1200"/>
              </a:spcAft>
              <a:buFont typeface="Arial" panose="020B0604020202020204" pitchFamily="34" charset="0"/>
              <a:buChar char="•"/>
            </a:pPr>
            <a:r>
              <a:rPr lang="de-DE" sz="1200" smtClean="0"/>
              <a:t>Automatische JDF-basierte Auftragsanlage</a:t>
            </a:r>
          </a:p>
          <a:p>
            <a:pPr marL="171450" indent="-171450" eaLnBrk="1" hangingPunct="1">
              <a:spcAft>
                <a:spcPts val="1200"/>
              </a:spcAft>
              <a:buFont typeface="Arial" panose="020B0604020202020204" pitchFamily="34" charset="0"/>
              <a:buChar char="•"/>
            </a:pPr>
            <a:r>
              <a:rPr lang="de-DE" sz="1200" smtClean="0"/>
              <a:t>Vordefiniertes Ausschießschema </a:t>
            </a:r>
            <a:br>
              <a:rPr lang="de-DE" sz="1200" smtClean="0"/>
            </a:br>
            <a:r>
              <a:rPr lang="de-DE" sz="1200" smtClean="0"/>
              <a:t>automatisiert den Vorstufenworkflow </a:t>
            </a:r>
          </a:p>
          <a:p>
            <a:pPr marL="171450" indent="-171450" eaLnBrk="1" hangingPunct="1">
              <a:spcAft>
                <a:spcPts val="1200"/>
              </a:spcAft>
              <a:buFont typeface="Arial" panose="020B0604020202020204" pitchFamily="34" charset="0"/>
              <a:buChar char="•"/>
            </a:pPr>
            <a:r>
              <a:rPr lang="de-CH" sz="1200" smtClean="0">
                <a:sym typeface="Wingdings" pitchFamily="2" charset="2"/>
              </a:rPr>
              <a:t>Online Produktionsrückmeldungen über Stati, Zeiten und Verbräuche</a:t>
            </a:r>
            <a:endParaRPr lang="en-US" sz="1200" smtClean="0">
              <a:sym typeface="Wingdings" pitchFamily="2" charset="2"/>
            </a:endParaRPr>
          </a:p>
          <a:p>
            <a:pPr marL="171450" indent="-171450">
              <a:buFont typeface="Arial" panose="020B0604020202020204" pitchFamily="34" charset="0"/>
              <a:buChar char="•"/>
            </a:pPr>
            <a:endParaRPr lang="de-DE" smtClean="0"/>
          </a:p>
          <a:p>
            <a:pPr marL="31750" indent="0">
              <a:buNone/>
            </a:pPr>
            <a:r>
              <a:rPr lang="de-DE" smtClean="0">
                <a:solidFill>
                  <a:schemeClr val="accent1"/>
                </a:solidFill>
              </a:rPr>
              <a:t>-&gt; Minimiert den Aufwand für die Auftragsverfolgung</a:t>
            </a:r>
          </a:p>
          <a:p>
            <a:endParaRPr lang="de-DE"/>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28</a:t>
            </a:fld>
            <a:endParaRPr lang="de-DE" dirty="0"/>
          </a:p>
        </p:txBody>
      </p:sp>
    </p:spTree>
    <p:extLst>
      <p:ext uri="{BB962C8B-B14F-4D97-AF65-F5344CB8AC3E}">
        <p14:creationId xmlns:p14="http://schemas.microsoft.com/office/powerpoint/2010/main" val="2779058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 diesem </a:t>
            </a:r>
            <a:r>
              <a:rPr lang="de-DE" dirty="0" smtClean="0"/>
              <a:t>Ausblick </a:t>
            </a:r>
            <a:r>
              <a:rPr lang="de-DE" dirty="0"/>
              <a:t>auf weitere Komponenten, mit denen wir den Prinect Workflow ausbauen können, </a:t>
            </a:r>
            <a:r>
              <a:rPr lang="de-DE" dirty="0" smtClean="0"/>
              <a:t>haben wir uns einen recht umfangreichen Workflow zusammengebaut, der hier schon fast die Folie sprengt.</a:t>
            </a:r>
          </a:p>
          <a:p>
            <a:r>
              <a:rPr lang="de-DE" b="1" dirty="0" smtClean="0">
                <a:solidFill>
                  <a:srgbClr val="FF0000"/>
                </a:solidFill>
              </a:rPr>
              <a:t>[KLICK] [KLICK] [KLICK] </a:t>
            </a:r>
            <a:r>
              <a:rPr lang="de-DE" dirty="0" smtClean="0"/>
              <a:t>nächste Folie</a:t>
            </a:r>
            <a:endParaRPr lang="de-DE" dirty="0"/>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29</a:t>
            </a:fld>
            <a:endParaRPr lang="de-DE" dirty="0"/>
          </a:p>
        </p:txBody>
      </p:sp>
    </p:spTree>
    <p:extLst>
      <p:ext uri="{BB962C8B-B14F-4D97-AF65-F5344CB8AC3E}">
        <p14:creationId xmlns:p14="http://schemas.microsoft.com/office/powerpoint/2010/main" val="1584485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solidFill>
                  <a:srgbClr val="FF0000"/>
                </a:solidFill>
              </a:rPr>
              <a:t>[KLICK] </a:t>
            </a:r>
            <a:r>
              <a:rPr lang="de-DE" dirty="0"/>
              <a:t>Mit der Migration </a:t>
            </a:r>
            <a:r>
              <a:rPr lang="de-DE" dirty="0" smtClean="0"/>
              <a:t>von MetaDimension und Prepress Interface zum </a:t>
            </a:r>
            <a:r>
              <a:rPr lang="de-DE" dirty="0"/>
              <a:t>Prepress Manager und Pressroom Manager profitieren Sie von der Automation, und Sie legen den Grundstein für weitere Bearbeitungsschritte und deren Integration</a:t>
            </a:r>
            <a:r>
              <a:rPr lang="de-DE" dirty="0" smtClean="0"/>
              <a:t>.</a:t>
            </a:r>
          </a:p>
          <a:p>
            <a:r>
              <a:rPr lang="de-DE" b="1" dirty="0" smtClean="0">
                <a:solidFill>
                  <a:srgbClr val="FF0000"/>
                </a:solidFill>
              </a:rPr>
              <a:t>[KLICK] </a:t>
            </a:r>
            <a:r>
              <a:rPr lang="de-DE" dirty="0" smtClean="0"/>
              <a:t>Abschlussfolie</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30</a:t>
            </a:fld>
            <a:endParaRPr lang="de-DE" dirty="0"/>
          </a:p>
        </p:txBody>
      </p:sp>
    </p:spTree>
    <p:extLst>
      <p:ext uri="{BB962C8B-B14F-4D97-AF65-F5344CB8AC3E}">
        <p14:creationId xmlns:p14="http://schemas.microsoft.com/office/powerpoint/2010/main" val="1584485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31</a:t>
            </a:fld>
            <a:endParaRPr lang="de-DE" dirty="0"/>
          </a:p>
        </p:txBody>
      </p:sp>
    </p:spTree>
    <p:extLst>
      <p:ext uri="{BB962C8B-B14F-4D97-AF65-F5344CB8AC3E}">
        <p14:creationId xmlns:p14="http://schemas.microsoft.com/office/powerpoint/2010/main" val="49417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smtClean="0"/>
              <a:t>Damit</a:t>
            </a:r>
            <a:r>
              <a:rPr lang="en-US" dirty="0" smtClean="0"/>
              <a:t> </a:t>
            </a:r>
            <a:r>
              <a:rPr lang="en-US" dirty="0" err="1" smtClean="0"/>
              <a:t>läßt</a:t>
            </a:r>
            <a:r>
              <a:rPr lang="en-US" dirty="0" smtClean="0"/>
              <a:t> </a:t>
            </a:r>
            <a:r>
              <a:rPr lang="en-US" dirty="0" err="1" smtClean="0"/>
              <a:t>sich</a:t>
            </a:r>
            <a:r>
              <a:rPr lang="en-US" dirty="0" smtClean="0"/>
              <a:t> </a:t>
            </a:r>
            <a:r>
              <a:rPr lang="en-US" dirty="0" err="1" smtClean="0"/>
              <a:t>dieser</a:t>
            </a:r>
            <a:r>
              <a:rPr lang="en-US" dirty="0" smtClean="0"/>
              <a:t> Workflow </a:t>
            </a:r>
            <a:r>
              <a:rPr lang="en-US" dirty="0" err="1" smtClean="0"/>
              <a:t>realisieren</a:t>
            </a:r>
            <a:r>
              <a:rPr lang="en-US" dirty="0" smtClean="0"/>
              <a:t>. </a:t>
            </a:r>
            <a:r>
              <a:rPr lang="de-DE" b="1" dirty="0">
                <a:solidFill>
                  <a:srgbClr val="FF0000"/>
                </a:solidFill>
              </a:rPr>
              <a:t>[KLICK]</a:t>
            </a:r>
            <a:r>
              <a:rPr lang="en-US" dirty="0" smtClean="0"/>
              <a:t> </a:t>
            </a:r>
            <a:endParaRPr lang="en-US" dirty="0"/>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3</a:t>
            </a:fld>
            <a:endParaRPr lang="de-DE" dirty="0"/>
          </a:p>
        </p:txBody>
      </p:sp>
    </p:spTree>
    <p:extLst>
      <p:ext uri="{BB962C8B-B14F-4D97-AF65-F5344CB8AC3E}">
        <p14:creationId xmlns:p14="http://schemas.microsoft.com/office/powerpoint/2010/main" val="3711952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dirty="0" smtClean="0"/>
              <a:t>Etwas größer dargestellt, schauen wir uns die einzelnen Produktionsschritte an. Sie sind hier in englischer Sprache eingetragen. Zum einen, weil englische Begriffe wie Proofing und Trapping längst Einzug gezogen haben in unseren Sprachgebrauch, zum anderen, weil diese Begriffe auch im Prepress Manager so verwendet werden, auf den  - Sie ahnen es -  diese Präsentation zuläuft.</a:t>
            </a:r>
          </a:p>
          <a:p>
            <a:r>
              <a:rPr lang="de-DE" b="1" dirty="0">
                <a:solidFill>
                  <a:srgbClr val="FF0000"/>
                </a:solidFill>
              </a:rPr>
              <a:t>[KLICK</a:t>
            </a:r>
            <a:r>
              <a:rPr lang="de-DE" b="1" dirty="0" smtClean="0">
                <a:solidFill>
                  <a:srgbClr val="FF0000"/>
                </a:solidFill>
              </a:rPr>
              <a:t>] </a:t>
            </a:r>
            <a:r>
              <a:rPr lang="de-DE" dirty="0" smtClean="0"/>
              <a:t>Wir teilen den Workflow in die drei Segmente PDF-Bearbeitung, Ausschießen und Proofen/Rippen/CIP3.</a:t>
            </a:r>
          </a:p>
          <a:p>
            <a:r>
              <a:rPr lang="de-DE" b="1" dirty="0">
                <a:solidFill>
                  <a:srgbClr val="FF0000"/>
                </a:solidFill>
              </a:rPr>
              <a:t>[KLICK]</a:t>
            </a:r>
            <a:r>
              <a:rPr lang="en-US" dirty="0"/>
              <a:t> </a:t>
            </a:r>
            <a:r>
              <a:rPr lang="en-US" dirty="0" smtClean="0"/>
              <a:t> </a:t>
            </a:r>
            <a:r>
              <a:rPr lang="de-DE" dirty="0" err="1" smtClean="0"/>
              <a:t>Qualify</a:t>
            </a:r>
            <a:r>
              <a:rPr lang="de-DE" dirty="0" smtClean="0"/>
              <a:t> und Prepare sind die ersten Arbeitsschritte. </a:t>
            </a:r>
            <a:r>
              <a:rPr lang="de-DE" dirty="0" err="1" smtClean="0"/>
              <a:t>Qualify</a:t>
            </a:r>
            <a:r>
              <a:rPr lang="de-DE" dirty="0" smtClean="0"/>
              <a:t> steht für die Qualifizierung eines Dokumentes auf Brauchbarkeit für die Plattenausgabe. Der wichtigste Punkt ist hier – Achtung, wieder so ein Anglizismus -  das </a:t>
            </a:r>
            <a:r>
              <a:rPr lang="de-DE" dirty="0" err="1" smtClean="0"/>
              <a:t>Preflighten</a:t>
            </a:r>
            <a:r>
              <a:rPr lang="de-DE" dirty="0" smtClean="0"/>
              <a:t>. </a:t>
            </a:r>
          </a:p>
          <a:p>
            <a:r>
              <a:rPr lang="de-DE" dirty="0" smtClean="0"/>
              <a:t>„Prepare“ bezeichnet die druckspezifischen Veränderungen am Dokument, also Trapping und Color Management.</a:t>
            </a:r>
          </a:p>
          <a:p>
            <a:r>
              <a:rPr lang="de-DE" b="1" dirty="0">
                <a:solidFill>
                  <a:srgbClr val="FF0000"/>
                </a:solidFill>
              </a:rPr>
              <a:t>[KLICK]</a:t>
            </a:r>
            <a:r>
              <a:rPr lang="en-US" dirty="0"/>
              <a:t> </a:t>
            </a:r>
            <a:r>
              <a:rPr lang="en-US" dirty="0" smtClean="0"/>
              <a:t> </a:t>
            </a:r>
            <a:r>
              <a:rPr lang="de-DE" dirty="0" smtClean="0"/>
              <a:t>Mit dem nächsten Schritt sind Sie bestens vertraut, Ausschießen mit der Signa Station.</a:t>
            </a:r>
          </a:p>
          <a:p>
            <a:r>
              <a:rPr lang="de-DE" b="1" dirty="0">
                <a:solidFill>
                  <a:srgbClr val="FF0000"/>
                </a:solidFill>
              </a:rPr>
              <a:t>[KLICK]</a:t>
            </a:r>
            <a:r>
              <a:rPr lang="en-US" dirty="0"/>
              <a:t> </a:t>
            </a:r>
            <a:r>
              <a:rPr lang="de-DE" dirty="0" smtClean="0"/>
              <a:t>Auf der MetaDimension Station erfolgt das Proofen und Rippen oder Rendern.</a:t>
            </a:r>
          </a:p>
          <a:p>
            <a:r>
              <a:rPr lang="de-DE" dirty="0" smtClean="0"/>
              <a:t>Danach die Übergabe an den Plattenbelichter. </a:t>
            </a:r>
            <a:endParaRPr lang="de-DE" dirty="0"/>
          </a:p>
          <a:p>
            <a:r>
              <a:rPr lang="de-DE" dirty="0" smtClean="0"/>
              <a:t>Der nächste Workflowschritt in Richtung Druckmaschine wäre die Erzeugung der CIP3-Datei für das PPI.</a:t>
            </a:r>
          </a:p>
          <a:p>
            <a:r>
              <a:rPr lang="de-DE" dirty="0" smtClean="0"/>
              <a:t>Die einzelnen Workflowschritte sind voneinander getrennt, man könnte sagen, sie wissen nichts voneinander. Der einzig Wissende mit dem Überblick ist der Bediener. Der „Fluss“ im Workflow ist </a:t>
            </a:r>
            <a:r>
              <a:rPr lang="de-DE" dirty="0" err="1" smtClean="0"/>
              <a:t>manually</a:t>
            </a:r>
            <a:r>
              <a:rPr lang="de-DE" dirty="0" smtClean="0"/>
              <a:t> durch den Bediener gesteuert.</a:t>
            </a:r>
          </a:p>
          <a:p>
            <a:r>
              <a:rPr lang="de-DE" dirty="0" smtClean="0"/>
              <a:t>Wir vergleichen das gerne mit einer Eimerkette wie früher bei der Feuerwehr für das Löschwasser. </a:t>
            </a:r>
            <a:r>
              <a:rPr lang="de-DE" b="1" dirty="0">
                <a:solidFill>
                  <a:srgbClr val="FF0000"/>
                </a:solidFill>
              </a:rPr>
              <a:t>[KLICK]</a:t>
            </a:r>
            <a:r>
              <a:rPr lang="en-US" dirty="0"/>
              <a:t> </a:t>
            </a:r>
            <a:endParaRPr lang="en-US" dirty="0" smtClean="0"/>
          </a:p>
          <a:p>
            <a:r>
              <a:rPr lang="de-DE" b="1" dirty="0">
                <a:solidFill>
                  <a:srgbClr val="FF0000"/>
                </a:solidFill>
              </a:rPr>
              <a:t>[KLICK</a:t>
            </a:r>
            <a:r>
              <a:rPr lang="de-DE" b="1" dirty="0" smtClean="0">
                <a:solidFill>
                  <a:srgbClr val="FF0000"/>
                </a:solidFill>
              </a:rPr>
              <a:t>] neue Folie</a:t>
            </a:r>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4</a:t>
            </a:fld>
            <a:endParaRPr lang="de-DE" dirty="0"/>
          </a:p>
        </p:txBody>
      </p:sp>
    </p:spTree>
    <p:extLst>
      <p:ext uri="{BB962C8B-B14F-4D97-AF65-F5344CB8AC3E}">
        <p14:creationId xmlns:p14="http://schemas.microsoft.com/office/powerpoint/2010/main" val="345134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sz="1100" dirty="0" smtClean="0"/>
              <a:t>Schauen wir uns jetzt an, wie diese Arbeitsschritte in einem automatisierten Workflow ablaufen.</a:t>
            </a:r>
          </a:p>
          <a:p>
            <a:r>
              <a:rPr lang="de-DE" sz="1100" dirty="0" smtClean="0"/>
              <a:t>Einen grundsätzlichen Unterschied, wahrscheinlich den größten prinzipiellen Unterschied überhaupt, sehen wir hier oben links. Der automatisierte Workflow arbeitet  mit Aufträgen oder Jobs. Es gibt eine “digitale Auftragstasche”. </a:t>
            </a:r>
          </a:p>
          <a:p>
            <a:r>
              <a:rPr lang="de-DE" sz="1100" b="1" dirty="0" smtClean="0">
                <a:solidFill>
                  <a:srgbClr val="FF0000"/>
                </a:solidFill>
              </a:rPr>
              <a:t>[KLICK] </a:t>
            </a:r>
            <a:r>
              <a:rPr lang="de-DE" sz="1100" dirty="0" smtClean="0"/>
              <a:t>Sie kann mehrere Dateien enthalten und weiß, dass diese alle zu einem Auftrag gehören. -&gt; Buchproduktion, Umschlag, Innenteil. -&gt; Versionierte Jobs. </a:t>
            </a:r>
          </a:p>
          <a:p>
            <a:r>
              <a:rPr lang="de-DE" sz="1100" dirty="0" smtClean="0"/>
              <a:t>Das ist ein großer Vorteil in der Produktion und ermöglicht erst eine vollintegrierte Produktion, wie wir sie noch kurz kennenlernen werden.</a:t>
            </a:r>
          </a:p>
          <a:p>
            <a:r>
              <a:rPr lang="de-DE" sz="1100" dirty="0" smtClean="0"/>
              <a:t>Es hat aber auch einen Nachteil: Sie müssen immer erst einen Job anlegen </a:t>
            </a:r>
            <a:r>
              <a:rPr lang="de-DE" sz="1100" dirty="0" err="1" smtClean="0"/>
              <a:t>ider</a:t>
            </a:r>
            <a:r>
              <a:rPr lang="de-DE" sz="1100" dirty="0" smtClean="0"/>
              <a:t> einen bestehenden aufrufen, bevor Sie mit der eigentlichen Dateibearbeitung beginnen können. Wer die Arbeit mit Signa Station und MetaDimension gewohnt ist, und nur mal eben schnelle Platten machen will, wird sich erst mal daran stören. </a:t>
            </a:r>
          </a:p>
          <a:p>
            <a:r>
              <a:rPr lang="de-DE" sz="1100" dirty="0" smtClean="0"/>
              <a:t>Für diesen Anwender haben wir für Aufträge, wo es passt, eine automatische Auftragserzeugung erfunden, die mit einem Hotfolder funktioniert. Das passt überall da, wo man mit vordefinierten Auftragstypen arbeiten kann.</a:t>
            </a:r>
          </a:p>
          <a:p>
            <a:r>
              <a:rPr lang="de-DE" sz="1100" b="1" dirty="0" smtClean="0">
                <a:solidFill>
                  <a:srgbClr val="FF0000"/>
                </a:solidFill>
              </a:rPr>
              <a:t>[KLICK] [KLICK] </a:t>
            </a:r>
            <a:r>
              <a:rPr lang="de-DE" sz="1100" dirty="0" smtClean="0"/>
              <a:t>Ein weiterer Unterschied zu MetaDimension ist, dass dieser Auftrag mit Metadaten auf die Reise geht, die den Job beschreiben, sozusagen die digitale Auftragstasche.</a:t>
            </a:r>
          </a:p>
          <a:p>
            <a:r>
              <a:rPr lang="de-DE" sz="1100" b="1" dirty="0" smtClean="0">
                <a:solidFill>
                  <a:srgbClr val="FF0000"/>
                </a:solidFill>
              </a:rPr>
              <a:t>[KLICK] </a:t>
            </a:r>
            <a:r>
              <a:rPr lang="de-DE" sz="1100" dirty="0" smtClean="0"/>
              <a:t>Das Format für diese Metadaten ist das JDF &gt; international, &gt; Standard, &gt; sehr groß</a:t>
            </a:r>
          </a:p>
          <a:p>
            <a:r>
              <a:rPr lang="de-DE" sz="1100" b="1" dirty="0">
                <a:solidFill>
                  <a:srgbClr val="FF0000"/>
                </a:solidFill>
              </a:rPr>
              <a:t>[KLICK] </a:t>
            </a:r>
            <a:r>
              <a:rPr lang="de-DE" sz="1100" dirty="0" smtClean="0"/>
              <a:t>Der Auftrag durchläuft zusammen mit den Metadaten jeden Arbeitsschritt.</a:t>
            </a:r>
          </a:p>
          <a:p>
            <a:r>
              <a:rPr lang="de-DE" sz="1100" b="1" dirty="0">
                <a:solidFill>
                  <a:srgbClr val="FF0000"/>
                </a:solidFill>
              </a:rPr>
              <a:t>[KLICK] </a:t>
            </a:r>
            <a:r>
              <a:rPr lang="de-DE" sz="1100" dirty="0" smtClean="0"/>
              <a:t>Alle Arbeitsschritte werden gemäß den Voreistellungen oder den Einstellungen, die der Bediener vornimmt, automatisch abgearbeitet, diese hohe Maß an Automatik zeichnet den Prepress Manager aus.  </a:t>
            </a:r>
          </a:p>
          <a:p>
            <a:r>
              <a:rPr lang="de-DE" sz="1100" dirty="0" smtClean="0"/>
              <a:t>-&gt; automatische PDF-Bearbeitung; - &gt;Signa vom Cockpit aus bedient.</a:t>
            </a:r>
          </a:p>
          <a:p>
            <a:r>
              <a:rPr lang="de-DE" sz="1100" b="1" dirty="0">
                <a:solidFill>
                  <a:srgbClr val="FF0000"/>
                </a:solidFill>
              </a:rPr>
              <a:t>[KLICK</a:t>
            </a:r>
            <a:r>
              <a:rPr lang="de-DE" sz="1100" b="1" dirty="0" smtClean="0">
                <a:solidFill>
                  <a:srgbClr val="FF0000"/>
                </a:solidFill>
              </a:rPr>
              <a:t>] </a:t>
            </a:r>
            <a:r>
              <a:rPr lang="de-DE" sz="1100" dirty="0" smtClean="0"/>
              <a:t>nächste Folie</a:t>
            </a:r>
          </a:p>
          <a:p>
            <a:endParaRPr lang="de-DE" sz="1100" dirty="0"/>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5</a:t>
            </a:fld>
            <a:endParaRPr lang="de-DE" dirty="0"/>
          </a:p>
        </p:txBody>
      </p:sp>
    </p:spTree>
    <p:extLst>
      <p:ext uri="{BB962C8B-B14F-4D97-AF65-F5344CB8AC3E}">
        <p14:creationId xmlns:p14="http://schemas.microsoft.com/office/powerpoint/2010/main" val="277896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Es gibt eine Basisvariante des Prepress Manager, die die automatische PDF-Bearbeitung nicht enthält. </a:t>
            </a:r>
          </a:p>
          <a:p>
            <a:r>
              <a:rPr lang="de-DE" b="1" dirty="0" smtClean="0">
                <a:solidFill>
                  <a:srgbClr val="FF0000"/>
                </a:solidFill>
              </a:rPr>
              <a:t>[KLICK] </a:t>
            </a:r>
            <a:r>
              <a:rPr lang="de-DE" dirty="0" smtClean="0"/>
              <a:t>In diesem Fall wird das PDF außerhalb des Prepress Manager vorbereitet, ähnlich wie im MetaDimension Workflow. Die Werkzeuge dafür </a:t>
            </a:r>
            <a:r>
              <a:rPr lang="de-DE" dirty="0"/>
              <a:t>sind </a:t>
            </a:r>
            <a:r>
              <a:rPr lang="de-DE" dirty="0" smtClean="0"/>
              <a:t>z.B</a:t>
            </a:r>
            <a:r>
              <a:rPr lang="de-DE" dirty="0"/>
              <a:t>. die PDF Toolbox oder andere Programme </a:t>
            </a:r>
            <a:r>
              <a:rPr lang="de-DE" dirty="0" smtClean="0"/>
              <a:t>wie Pitstop.</a:t>
            </a:r>
          </a:p>
          <a:p>
            <a:r>
              <a:rPr lang="de-DE" b="1" dirty="0">
                <a:solidFill>
                  <a:srgbClr val="FF0000"/>
                </a:solidFill>
              </a:rPr>
              <a:t>[KLICK</a:t>
            </a:r>
            <a:r>
              <a:rPr lang="de-DE" b="1" dirty="0" smtClean="0">
                <a:solidFill>
                  <a:srgbClr val="FF0000"/>
                </a:solidFill>
              </a:rPr>
              <a:t>]</a:t>
            </a:r>
            <a:r>
              <a:rPr lang="de-DE" b="1" dirty="0">
                <a:solidFill>
                  <a:srgbClr val="FF0000"/>
                </a:solidFill>
              </a:rPr>
              <a:t> [KLICK] </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6</a:t>
            </a:fld>
            <a:endParaRPr lang="de-DE" dirty="0"/>
          </a:p>
        </p:txBody>
      </p:sp>
    </p:spTree>
    <p:extLst>
      <p:ext uri="{BB962C8B-B14F-4D97-AF65-F5344CB8AC3E}">
        <p14:creationId xmlns:p14="http://schemas.microsoft.com/office/powerpoint/2010/main" val="1584485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sz="1100" dirty="0" smtClean="0"/>
              <a:t>Schauen wir uns jetzt an, wie diese Arbeitsschritte in einem automatisierten Workflow ablaufen.</a:t>
            </a:r>
          </a:p>
          <a:p>
            <a:r>
              <a:rPr lang="de-DE" sz="1100" dirty="0" smtClean="0"/>
              <a:t>Einen grundsätzlichen Unterschied, wahrscheinlich den größten prinzipiellen Unterschied überhaupt, sehen wir hier oben links. Der automatisierte Workflow arbeitet  mit Aufträgen oder Jobs. Es gibt eine “digitale Auftragstasche”. </a:t>
            </a:r>
          </a:p>
          <a:p>
            <a:r>
              <a:rPr lang="de-DE" sz="1100" b="1" dirty="0" smtClean="0">
                <a:solidFill>
                  <a:srgbClr val="FF0000"/>
                </a:solidFill>
              </a:rPr>
              <a:t>[KLICK] </a:t>
            </a:r>
            <a:r>
              <a:rPr lang="de-DE" sz="1100" dirty="0" smtClean="0"/>
              <a:t>Sie kann mehrere Dateien enthalten und weiß, dass diese alle zu einem Auftrag gehören. -&gt; Buchproduktion, Umschlag, Innenteil. -&gt; Versionierte Jobs. </a:t>
            </a:r>
          </a:p>
          <a:p>
            <a:r>
              <a:rPr lang="de-DE" sz="1100" dirty="0" smtClean="0"/>
              <a:t>Das ist ein großer Vorteil in der Produktion und ermöglicht erst eine vollintegrierte Produktion, wie wir sie noch kurz kennenlernen werden.</a:t>
            </a:r>
          </a:p>
          <a:p>
            <a:r>
              <a:rPr lang="de-DE" sz="1100" dirty="0" smtClean="0"/>
              <a:t>Es hat aber auch einen Nachteil: Sie müssen immer erst einen Job anlegen </a:t>
            </a:r>
            <a:r>
              <a:rPr lang="de-DE" sz="1100" dirty="0" err="1" smtClean="0"/>
              <a:t>ider</a:t>
            </a:r>
            <a:r>
              <a:rPr lang="de-DE" sz="1100" dirty="0" smtClean="0"/>
              <a:t> einen bestehenden aufrufen, bevor Sie mit der eigentlichen Dateibearbeitung beginnen können. Wer die Arbeit mit Signa Station und MetaDimension gewohnt ist, und nur mal eben schnelle Platten machen will, wird sich erst mal daran stören. </a:t>
            </a:r>
          </a:p>
          <a:p>
            <a:r>
              <a:rPr lang="de-DE" sz="1100" dirty="0" smtClean="0"/>
              <a:t>Für diesen Anwender haben wir für Aufträge, wo es passt, eine automatische Auftragserzeugung erfunden, die mit einem Hotfolder funktioniert. Das passt überall da, wo man mit vordefinierten Auftragstypen arbeiten kann.</a:t>
            </a:r>
          </a:p>
          <a:p>
            <a:r>
              <a:rPr lang="de-DE" sz="1100" b="1" dirty="0" smtClean="0">
                <a:solidFill>
                  <a:srgbClr val="FF0000"/>
                </a:solidFill>
              </a:rPr>
              <a:t>[KLICK] [KLICK] </a:t>
            </a:r>
            <a:r>
              <a:rPr lang="de-DE" sz="1100" dirty="0" smtClean="0"/>
              <a:t>Ein weiterer Unterschied zu MetaDimension ist, dass dieser Auftrag mit Metadaten auf die Reise geht, die den Job beschreiben, sozusagen die digitale Auftragstasche.</a:t>
            </a:r>
          </a:p>
          <a:p>
            <a:r>
              <a:rPr lang="de-DE" sz="1100" b="1" dirty="0" smtClean="0">
                <a:solidFill>
                  <a:srgbClr val="FF0000"/>
                </a:solidFill>
              </a:rPr>
              <a:t>[KLICK] </a:t>
            </a:r>
            <a:r>
              <a:rPr lang="de-DE" sz="1100" dirty="0" smtClean="0"/>
              <a:t>Das Format für diese Metadaten ist das JDF &gt; international, &gt; Standard, &gt; sehr groß</a:t>
            </a:r>
          </a:p>
          <a:p>
            <a:r>
              <a:rPr lang="de-DE" sz="1100" b="1" dirty="0">
                <a:solidFill>
                  <a:srgbClr val="FF0000"/>
                </a:solidFill>
              </a:rPr>
              <a:t>[KLICK] </a:t>
            </a:r>
            <a:r>
              <a:rPr lang="de-DE" sz="1100" dirty="0" smtClean="0"/>
              <a:t>Der Auftrag durchläuft zusammen mit den Metadaten jeden Arbeitsschritt.</a:t>
            </a:r>
          </a:p>
          <a:p>
            <a:r>
              <a:rPr lang="de-DE" sz="1100" b="1" dirty="0">
                <a:solidFill>
                  <a:srgbClr val="FF0000"/>
                </a:solidFill>
              </a:rPr>
              <a:t>[KLICK] </a:t>
            </a:r>
            <a:r>
              <a:rPr lang="de-DE" sz="1100" dirty="0" smtClean="0"/>
              <a:t>Alle Arbeitsschritte werden gemäß den Voreistellungen oder den Einstellungen, die der Bediener vornimmt, automatisch abgearbeitet, diese hohe Maß an Automatik zeichnet den Prepress Manager aus.  </a:t>
            </a:r>
          </a:p>
          <a:p>
            <a:r>
              <a:rPr lang="de-DE" sz="1100" dirty="0" smtClean="0"/>
              <a:t>-&gt; automatische PDF-Bearbeitung; - &gt;Signa vom Cockpit aus bedient.</a:t>
            </a:r>
          </a:p>
          <a:p>
            <a:r>
              <a:rPr lang="de-DE" sz="1100" b="1" dirty="0">
                <a:solidFill>
                  <a:srgbClr val="FF0000"/>
                </a:solidFill>
              </a:rPr>
              <a:t>[KLICK</a:t>
            </a:r>
            <a:r>
              <a:rPr lang="de-DE" sz="1100" b="1" dirty="0" smtClean="0">
                <a:solidFill>
                  <a:srgbClr val="FF0000"/>
                </a:solidFill>
              </a:rPr>
              <a:t>] </a:t>
            </a:r>
            <a:r>
              <a:rPr lang="de-DE" sz="1100" dirty="0" smtClean="0"/>
              <a:t>nächste Folie</a:t>
            </a:r>
          </a:p>
          <a:p>
            <a:endParaRPr lang="de-DE" sz="1100" dirty="0"/>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7</a:t>
            </a:fld>
            <a:endParaRPr lang="de-DE" dirty="0"/>
          </a:p>
        </p:txBody>
      </p:sp>
    </p:spTree>
    <p:extLst>
      <p:ext uri="{BB962C8B-B14F-4D97-AF65-F5344CB8AC3E}">
        <p14:creationId xmlns:p14="http://schemas.microsoft.com/office/powerpoint/2010/main" val="277896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Überblick Konfiguration</a:t>
            </a:r>
          </a:p>
          <a:p>
            <a:r>
              <a:rPr lang="de-DE" dirty="0" smtClean="0"/>
              <a:t>Prepress Produktion, CtP Belichter</a:t>
            </a:r>
          </a:p>
          <a:p>
            <a:r>
              <a:rPr lang="de-DE" b="1" dirty="0" smtClean="0">
                <a:solidFill>
                  <a:srgbClr val="FF0000"/>
                </a:solidFill>
              </a:rPr>
              <a:t>[KLICK] </a:t>
            </a:r>
            <a:r>
              <a:rPr lang="de-DE" dirty="0" smtClean="0"/>
              <a:t>Prinect Server, leistungsstärkerer Rechner mit Server-Betriebssystem</a:t>
            </a:r>
          </a:p>
          <a:p>
            <a:r>
              <a:rPr lang="de-DE" b="1" dirty="0">
                <a:solidFill>
                  <a:srgbClr val="FF0000"/>
                </a:solidFill>
              </a:rPr>
              <a:t>[KLICK] </a:t>
            </a:r>
            <a:r>
              <a:rPr lang="de-DE" dirty="0" smtClean="0"/>
              <a:t>Cockpits</a:t>
            </a:r>
          </a:p>
          <a:p>
            <a:r>
              <a:rPr lang="de-DE" b="1" dirty="0">
                <a:solidFill>
                  <a:srgbClr val="FF0000"/>
                </a:solidFill>
              </a:rPr>
              <a:t>[KLICK] </a:t>
            </a:r>
            <a:r>
              <a:rPr lang="de-DE" dirty="0" smtClean="0"/>
              <a:t>Programme</a:t>
            </a:r>
          </a:p>
          <a:p>
            <a:r>
              <a:rPr lang="de-DE" b="1" dirty="0">
                <a:solidFill>
                  <a:srgbClr val="FF0000"/>
                </a:solidFill>
              </a:rPr>
              <a:t>[KLICK] </a:t>
            </a:r>
            <a:r>
              <a:rPr lang="de-DE" dirty="0" smtClean="0"/>
              <a:t>Shooter</a:t>
            </a:r>
          </a:p>
          <a:p>
            <a:r>
              <a:rPr lang="de-DE" b="1" dirty="0">
                <a:solidFill>
                  <a:srgbClr val="FF0000"/>
                </a:solidFill>
              </a:rPr>
              <a:t>[KLICK] </a:t>
            </a:r>
            <a:r>
              <a:rPr lang="de-DE" dirty="0" smtClean="0"/>
              <a:t>nächste Folie</a:t>
            </a:r>
          </a:p>
          <a:p>
            <a:endParaRPr lang="de-DE" dirty="0"/>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8</a:t>
            </a:fld>
            <a:endParaRPr lang="de-DE" dirty="0"/>
          </a:p>
        </p:txBody>
      </p:sp>
    </p:spTree>
    <p:extLst>
      <p:ext uri="{BB962C8B-B14F-4D97-AF65-F5344CB8AC3E}">
        <p14:creationId xmlns:p14="http://schemas.microsoft.com/office/powerpoint/2010/main" val="4216674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Vergleich </a:t>
            </a:r>
            <a:endParaRPr lang="de-DE" dirty="0"/>
          </a:p>
        </p:txBody>
      </p:sp>
      <p:sp>
        <p:nvSpPr>
          <p:cNvPr id="4" name="Foliennummernplatzhalter 3"/>
          <p:cNvSpPr>
            <a:spLocks noGrp="1"/>
          </p:cNvSpPr>
          <p:nvPr>
            <p:ph type="sldNum" sz="quarter" idx="10"/>
          </p:nvPr>
        </p:nvSpPr>
        <p:spPr/>
        <p:txBody>
          <a:bodyPr/>
          <a:lstStyle/>
          <a:p>
            <a:pPr>
              <a:defRPr/>
            </a:pPr>
            <a:fld id="{CA768CC0-7499-4175-BB36-91D01DF8F3FC}" type="slidenum">
              <a:rPr lang="de-DE" smtClean="0"/>
              <a:pPr>
                <a:defRPr/>
              </a:pPr>
              <a:t>9</a:t>
            </a:fld>
            <a:endParaRPr lang="de-DE" dirty="0"/>
          </a:p>
        </p:txBody>
      </p:sp>
    </p:spTree>
    <p:extLst>
      <p:ext uri="{BB962C8B-B14F-4D97-AF65-F5344CB8AC3E}">
        <p14:creationId xmlns:p14="http://schemas.microsoft.com/office/powerpoint/2010/main" val="1694027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3" name="Grafik 12" descr="anwendertage.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Rectangle 3"/>
          <p:cNvSpPr>
            <a:spLocks noChangeArrowheads="1"/>
          </p:cNvSpPr>
          <p:nvPr userDrawn="1"/>
        </p:nvSpPr>
        <p:spPr bwMode="auto">
          <a:xfrm>
            <a:off x="0" y="4154488"/>
            <a:ext cx="5705475" cy="1096962"/>
          </a:xfrm>
          <a:prstGeom prst="rect">
            <a:avLst/>
          </a:prstGeom>
          <a:solidFill>
            <a:schemeClr val="accent1"/>
          </a:solidFill>
          <a:ln w="9525">
            <a:noFill/>
            <a:miter lim="800000"/>
            <a:headEnd/>
            <a:tailEnd/>
          </a:ln>
          <a:effectLst/>
        </p:spPr>
        <p:txBody>
          <a:bodyPr wrap="none" anchor="ctr"/>
          <a:lstStyle/>
          <a:p>
            <a:pPr fontAlgn="auto">
              <a:spcBef>
                <a:spcPts val="0"/>
              </a:spcBef>
              <a:spcAft>
                <a:spcPts val="0"/>
              </a:spcAft>
              <a:defRPr/>
            </a:pPr>
            <a:endParaRPr lang="de-DE" dirty="0">
              <a:latin typeface="+mn-lt"/>
              <a:cs typeface="+mn-cs"/>
            </a:endParaRPr>
          </a:p>
        </p:txBody>
      </p:sp>
      <p:sp>
        <p:nvSpPr>
          <p:cNvPr id="11" name="Rectangle 3"/>
          <p:cNvSpPr>
            <a:spLocks noChangeArrowheads="1"/>
          </p:cNvSpPr>
          <p:nvPr userDrawn="1"/>
        </p:nvSpPr>
        <p:spPr bwMode="auto">
          <a:xfrm>
            <a:off x="5695950" y="4154488"/>
            <a:ext cx="3446463" cy="1096962"/>
          </a:xfrm>
          <a:prstGeom prst="rect">
            <a:avLst/>
          </a:prstGeom>
          <a:solidFill>
            <a:schemeClr val="bg1"/>
          </a:solidFill>
          <a:ln w="9525">
            <a:noFill/>
            <a:miter lim="800000"/>
            <a:headEnd/>
            <a:tailEnd/>
          </a:ln>
          <a:effectLst/>
        </p:spPr>
        <p:txBody>
          <a:bodyPr wrap="none" anchor="ctr"/>
          <a:lstStyle/>
          <a:p>
            <a:pPr fontAlgn="auto">
              <a:spcBef>
                <a:spcPts val="0"/>
              </a:spcBef>
              <a:spcAft>
                <a:spcPts val="0"/>
              </a:spcAft>
              <a:defRPr/>
            </a:pPr>
            <a:endParaRPr lang="de-DE" dirty="0">
              <a:latin typeface="+mn-lt"/>
              <a:cs typeface="+mn-cs"/>
            </a:endParaRPr>
          </a:p>
        </p:txBody>
      </p:sp>
      <p:pic>
        <p:nvPicPr>
          <p:cNvPr id="12" name="Picture 10" descr="HDM.WMF"/>
          <p:cNvPicPr>
            <a:picLocks noChangeAspect="1"/>
          </p:cNvPicPr>
          <p:nvPr userDrawn="1"/>
        </p:nvPicPr>
        <p:blipFill>
          <a:blip r:embed="rId3" cstate="print"/>
          <a:srcRect/>
          <a:stretch>
            <a:fillRect/>
          </a:stretch>
        </p:blipFill>
        <p:spPr bwMode="auto">
          <a:xfrm>
            <a:off x="6534150" y="4613275"/>
            <a:ext cx="1763713" cy="179388"/>
          </a:xfrm>
          <a:prstGeom prst="rect">
            <a:avLst/>
          </a:prstGeom>
          <a:noFill/>
          <a:ln w="9525">
            <a:noFill/>
            <a:miter lim="800000"/>
            <a:headEnd/>
            <a:tailEnd/>
          </a:ln>
        </p:spPr>
      </p:pic>
      <p:sp>
        <p:nvSpPr>
          <p:cNvPr id="8" name="Textplatzhalter 7"/>
          <p:cNvSpPr>
            <a:spLocks noGrp="1"/>
          </p:cNvSpPr>
          <p:nvPr>
            <p:ph type="body" sz="quarter" idx="10" hasCustomPrompt="1"/>
          </p:nvPr>
        </p:nvSpPr>
        <p:spPr>
          <a:xfrm>
            <a:off x="428400" y="4143600"/>
            <a:ext cx="5144400" cy="276999"/>
          </a:xfrm>
          <a:prstGeom prst="rect">
            <a:avLst/>
          </a:prstGeom>
        </p:spPr>
        <p:txBody>
          <a:bodyPr>
            <a:spAutoFit/>
          </a:bodyPr>
          <a:lstStyle>
            <a:lvl1pPr marL="0" indent="0">
              <a:lnSpc>
                <a:spcPct val="100000"/>
              </a:lnSpc>
              <a:spcBef>
                <a:spcPts val="288"/>
              </a:spcBef>
              <a:buNone/>
              <a:defRPr sz="1200" i="1" baseline="0">
                <a:solidFill>
                  <a:schemeClr val="bg1"/>
                </a:solidFill>
                <a:latin typeface="Arial" pitchFamily="34" charset="0"/>
                <a:cs typeface="Arial" pitchFamily="34" charset="0"/>
              </a:defRPr>
            </a:lvl1pPr>
          </a:lstStyle>
          <a:p>
            <a:pPr lvl="0"/>
            <a:r>
              <a:rPr lang="de-DE" smtClean="0"/>
              <a:t>Prinect</a:t>
            </a:r>
          </a:p>
        </p:txBody>
      </p:sp>
      <p:sp>
        <p:nvSpPr>
          <p:cNvPr id="9" name="Textplatzhalter 7"/>
          <p:cNvSpPr>
            <a:spLocks noGrp="1"/>
          </p:cNvSpPr>
          <p:nvPr>
            <p:ph type="body" sz="quarter" idx="11" hasCustomPrompt="1"/>
          </p:nvPr>
        </p:nvSpPr>
        <p:spPr>
          <a:xfrm>
            <a:off x="428400" y="4363200"/>
            <a:ext cx="5144400" cy="630942"/>
          </a:xfrm>
          <a:prstGeom prst="rect">
            <a:avLst/>
          </a:prstGeom>
        </p:spPr>
        <p:txBody>
          <a:bodyPr>
            <a:spAutoFit/>
          </a:bodyPr>
          <a:lstStyle>
            <a:lvl1pPr marL="0" indent="0">
              <a:lnSpc>
                <a:spcPts val="2100"/>
              </a:lnSpc>
              <a:spcBef>
                <a:spcPts val="0"/>
              </a:spcBef>
              <a:spcAft>
                <a:spcPts val="0"/>
              </a:spcAft>
              <a:buNone/>
              <a:defRPr sz="2000" b="0" i="0" baseline="0">
                <a:solidFill>
                  <a:schemeClr val="bg1"/>
                </a:solidFill>
                <a:latin typeface="Arial" pitchFamily="34" charset="0"/>
                <a:cs typeface="Arial" pitchFamily="34" charset="0"/>
              </a:defRPr>
            </a:lvl1pPr>
          </a:lstStyle>
          <a:p>
            <a:pPr lvl="0"/>
            <a:r>
              <a:rPr lang="de-DE" smtClean="0"/>
              <a:t>Umstieg von Signa/ Meta auf den integrierten Prinect Workflow?</a:t>
            </a:r>
          </a:p>
        </p:txBody>
      </p:sp>
      <p:sp>
        <p:nvSpPr>
          <p:cNvPr id="10" name="Textplatzhalter 7"/>
          <p:cNvSpPr>
            <a:spLocks noGrp="1"/>
          </p:cNvSpPr>
          <p:nvPr>
            <p:ph type="body" sz="quarter" idx="12" hasCustomPrompt="1"/>
          </p:nvPr>
        </p:nvSpPr>
        <p:spPr>
          <a:xfrm>
            <a:off x="428400" y="4953600"/>
            <a:ext cx="5144400" cy="276999"/>
          </a:xfrm>
          <a:prstGeom prst="rect">
            <a:avLst/>
          </a:prstGeom>
        </p:spPr>
        <p:txBody>
          <a:bodyPr>
            <a:spAutoFit/>
          </a:bodyPr>
          <a:lstStyle>
            <a:lvl1pPr marL="0" indent="0">
              <a:lnSpc>
                <a:spcPct val="100000"/>
              </a:lnSpc>
              <a:spcBef>
                <a:spcPts val="288"/>
              </a:spcBef>
              <a:buNone/>
              <a:defRPr sz="1200" i="0" baseline="0">
                <a:solidFill>
                  <a:schemeClr val="bg1"/>
                </a:solidFill>
                <a:latin typeface="Arial" pitchFamily="34" charset="0"/>
                <a:cs typeface="Arial" pitchFamily="34" charset="0"/>
              </a:defRPr>
            </a:lvl1pPr>
          </a:lstStyle>
          <a:p>
            <a:pPr lvl="0"/>
            <a:r>
              <a:rPr lang="de-DE" smtClean="0"/>
              <a:t>D. Freyer, C. Völker</a:t>
            </a:r>
          </a:p>
        </p:txBody>
      </p:sp>
      <p:pic>
        <p:nvPicPr>
          <p:cNvPr id="14" name="Picture 3" descr="C:\Users\User\Desktop\PAT_2012.png"/>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6012916" y="904748"/>
            <a:ext cx="2507488" cy="647764"/>
          </a:xfrm>
          <a:prstGeom prst="rect">
            <a:avLst/>
          </a:prstGeom>
          <a:noFill/>
        </p:spPr>
      </p:pic>
      <p:sp>
        <p:nvSpPr>
          <p:cNvPr id="15" name="Textfeld 4"/>
          <p:cNvSpPr txBox="1">
            <a:spLocks noChangeArrowheads="1"/>
          </p:cNvSpPr>
          <p:nvPr userDrawn="1"/>
        </p:nvSpPr>
        <p:spPr bwMode="auto">
          <a:xfrm>
            <a:off x="5759450" y="1665288"/>
            <a:ext cx="2520950" cy="307777"/>
          </a:xfrm>
          <a:prstGeom prst="rect">
            <a:avLst/>
          </a:prstGeom>
          <a:noFill/>
          <a:ln w="9525">
            <a:noFill/>
            <a:miter lim="800000"/>
            <a:headEnd/>
            <a:tailEnd/>
          </a:ln>
        </p:spPr>
        <p:txBody>
          <a:bodyPr>
            <a:spAutoFit/>
          </a:bodyPr>
          <a:lstStyle/>
          <a:p>
            <a:pPr algn="r"/>
            <a:r>
              <a:rPr lang="de-DE" sz="1400" dirty="0" smtClean="0">
                <a:solidFill>
                  <a:schemeClr val="bg1"/>
                </a:solidFill>
                <a:latin typeface="HeidelbergGothicMl-Light" pitchFamily="50" charset="0"/>
              </a:rPr>
              <a:t>8. und</a:t>
            </a:r>
            <a:r>
              <a:rPr lang="de-DE" sz="1400" baseline="0" dirty="0" smtClean="0">
                <a:solidFill>
                  <a:schemeClr val="bg1"/>
                </a:solidFill>
                <a:latin typeface="HeidelbergGothicMl-Light" pitchFamily="50" charset="0"/>
              </a:rPr>
              <a:t> 9. November 2013</a:t>
            </a:r>
            <a:endParaRPr lang="en-US" sz="1500" dirty="0">
              <a:solidFill>
                <a:schemeClr val="bg1"/>
              </a:solidFill>
              <a:latin typeface="HeidelbergGothicMl-Light" pitchFamily="50" charset="0"/>
            </a:endParaRPr>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Überschrift (1 Zeile) und Inhalt (2 Spalten)">
    <p:spTree>
      <p:nvGrpSpPr>
        <p:cNvPr id="1" name=""/>
        <p:cNvGrpSpPr/>
        <p:nvPr/>
      </p:nvGrpSpPr>
      <p:grpSpPr>
        <a:xfrm>
          <a:off x="0" y="0"/>
          <a:ext cx="0" cy="0"/>
          <a:chOff x="0" y="0"/>
          <a:chExt cx="0" cy="0"/>
        </a:xfrm>
      </p:grpSpPr>
      <p:sp>
        <p:nvSpPr>
          <p:cNvPr id="2" name="Titel 1"/>
          <p:cNvSpPr>
            <a:spLocks noGrp="1"/>
          </p:cNvSpPr>
          <p:nvPr>
            <p:ph type="title"/>
          </p:nvPr>
        </p:nvSpPr>
        <p:spPr>
          <a:xfrm>
            <a:off x="457200" y="928800"/>
            <a:ext cx="8229600" cy="615600"/>
          </a:xfrm>
        </p:spPr>
        <p:txBody>
          <a:bodyPr/>
          <a:lstStyle/>
          <a:p>
            <a:endParaRPr lang="de-DE" dirty="0"/>
          </a:p>
        </p:txBody>
      </p:sp>
      <p:sp>
        <p:nvSpPr>
          <p:cNvPr id="5" name="Inhaltsplatzhalter 2"/>
          <p:cNvSpPr>
            <a:spLocks noGrp="1"/>
          </p:cNvSpPr>
          <p:nvPr>
            <p:ph idx="1"/>
          </p:nvPr>
        </p:nvSpPr>
        <p:spPr>
          <a:xfrm>
            <a:off x="457200" y="1540800"/>
            <a:ext cx="4057200" cy="4629600"/>
          </a:xfrm>
        </p:spPr>
        <p:txBody>
          <a:bodyPr/>
          <a:lstStyle>
            <a:lvl1pPr>
              <a:defRPr sz="1800"/>
            </a:lvl1pPr>
            <a:lvl2pPr>
              <a:defRPr sz="1600"/>
            </a:lvl2pPr>
            <a:lvl3pPr>
              <a:defRPr sz="1600"/>
            </a:lvl3pPr>
            <a:lvl4pPr>
              <a:defRPr sz="16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Inhaltsplatzhalter 2"/>
          <p:cNvSpPr>
            <a:spLocks noGrp="1"/>
          </p:cNvSpPr>
          <p:nvPr>
            <p:ph idx="12"/>
          </p:nvPr>
        </p:nvSpPr>
        <p:spPr>
          <a:xfrm>
            <a:off x="4658400" y="1540800"/>
            <a:ext cx="4064400" cy="4629600"/>
          </a:xfrm>
        </p:spPr>
        <p:txBody>
          <a:bodyPr/>
          <a:lstStyle>
            <a:lvl1pPr>
              <a:defRPr sz="1800"/>
            </a:lvl1pPr>
            <a:lvl2pPr>
              <a:defRPr sz="1600"/>
            </a:lvl2pPr>
            <a:lvl3pPr>
              <a:defRPr sz="1600"/>
            </a:lvl3pPr>
            <a:lvl4pPr>
              <a:defRPr sz="16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Fußzeilenplatzhalter 9"/>
          <p:cNvSpPr>
            <a:spLocks noGrp="1"/>
          </p:cNvSpPr>
          <p:nvPr>
            <p:ph type="ftr" sz="quarter" idx="13"/>
          </p:nvPr>
        </p:nvSpPr>
        <p:spPr/>
        <p:txBody>
          <a:bodyPr/>
          <a:lstStyle>
            <a:lvl1pPr>
              <a:defRPr/>
            </a:lvl1pPr>
          </a:lstStyle>
          <a:p>
            <a:pPr>
              <a:defRPr/>
            </a:pPr>
            <a:r>
              <a:rPr lang="de-DE" smtClean="0"/>
              <a:t>● PAT Prinect  ● D. Freyer, C. Völker ● November 2013</a:t>
            </a:r>
            <a:endParaRPr lang="de-DE"/>
          </a:p>
        </p:txBody>
      </p:sp>
      <p:sp>
        <p:nvSpPr>
          <p:cNvPr id="8" name="Foliennummernplatzhalter 10"/>
          <p:cNvSpPr>
            <a:spLocks noGrp="1"/>
          </p:cNvSpPr>
          <p:nvPr>
            <p:ph type="sldNum" sz="quarter" idx="14"/>
          </p:nvPr>
        </p:nvSpPr>
        <p:spPr/>
        <p:txBody>
          <a:bodyPr/>
          <a:lstStyle>
            <a:lvl1pPr>
              <a:defRPr/>
            </a:lvl1pPr>
          </a:lstStyle>
          <a:p>
            <a:pPr>
              <a:defRPr/>
            </a:pPr>
            <a:fld id="{3C5C065F-5DC3-401F-9201-5EE0F768633B}" type="slidenum">
              <a:rPr lang="de-DE"/>
              <a:pPr>
                <a:defRPr/>
              </a:pPr>
              <a:t>‹Nr.›</a:t>
            </a:fld>
            <a:endParaRPr lang="de-DE" dirty="0"/>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Überschrift (1 Zeile) - Leer">
    <p:spTree>
      <p:nvGrpSpPr>
        <p:cNvPr id="1" name=""/>
        <p:cNvGrpSpPr/>
        <p:nvPr/>
      </p:nvGrpSpPr>
      <p:grpSpPr>
        <a:xfrm>
          <a:off x="0" y="0"/>
          <a:ext cx="0" cy="0"/>
          <a:chOff x="0" y="0"/>
          <a:chExt cx="0" cy="0"/>
        </a:xfrm>
      </p:grpSpPr>
      <p:sp>
        <p:nvSpPr>
          <p:cNvPr id="2" name="Titel 1"/>
          <p:cNvSpPr>
            <a:spLocks noGrp="1"/>
          </p:cNvSpPr>
          <p:nvPr>
            <p:ph type="title"/>
          </p:nvPr>
        </p:nvSpPr>
        <p:spPr>
          <a:xfrm>
            <a:off x="457200" y="928800"/>
            <a:ext cx="8229600" cy="615600"/>
          </a:xfrm>
        </p:spPr>
        <p:txBody>
          <a:bodyPr/>
          <a:lstStyle/>
          <a:p>
            <a:endParaRPr lang="de-DE" dirty="0"/>
          </a:p>
        </p:txBody>
      </p:sp>
      <p:sp>
        <p:nvSpPr>
          <p:cNvPr id="4" name="Fußzeilenplatzhalter 9"/>
          <p:cNvSpPr>
            <a:spLocks noGrp="1"/>
          </p:cNvSpPr>
          <p:nvPr>
            <p:ph type="ftr" sz="quarter" idx="10"/>
          </p:nvPr>
        </p:nvSpPr>
        <p:spPr/>
        <p:txBody>
          <a:bodyPr/>
          <a:lstStyle>
            <a:lvl1pPr>
              <a:defRPr/>
            </a:lvl1pPr>
          </a:lstStyle>
          <a:p>
            <a:pPr>
              <a:defRPr/>
            </a:pPr>
            <a:r>
              <a:rPr lang="de-DE" smtClean="0"/>
              <a:t>● PAT Prinect  ● D. Freyer, C. Völker ● November 2013</a:t>
            </a:r>
            <a:endParaRPr lang="de-DE"/>
          </a:p>
        </p:txBody>
      </p:sp>
      <p:sp>
        <p:nvSpPr>
          <p:cNvPr id="5" name="Foliennummernplatzhalter 10"/>
          <p:cNvSpPr>
            <a:spLocks noGrp="1"/>
          </p:cNvSpPr>
          <p:nvPr>
            <p:ph type="sldNum" sz="quarter" idx="11"/>
          </p:nvPr>
        </p:nvSpPr>
        <p:spPr/>
        <p:txBody>
          <a:bodyPr/>
          <a:lstStyle>
            <a:lvl1pPr>
              <a:defRPr/>
            </a:lvl1pPr>
          </a:lstStyle>
          <a:p>
            <a:pPr>
              <a:defRPr/>
            </a:pPr>
            <a:fld id="{492E8E48-71C6-463F-BB4D-58252F8EBC8E}" type="slidenum">
              <a:rPr lang="de-DE"/>
              <a:pPr>
                <a:defRPr/>
              </a:pPr>
              <a:t>‹Nr.›</a:t>
            </a:fld>
            <a:endParaRPr lang="de-DE" dirty="0"/>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Überschrift (2 Zeilen) - Leer">
    <p:spTree>
      <p:nvGrpSpPr>
        <p:cNvPr id="1" name=""/>
        <p:cNvGrpSpPr/>
        <p:nvPr/>
      </p:nvGrpSpPr>
      <p:grpSpPr>
        <a:xfrm>
          <a:off x="0" y="0"/>
          <a:ext cx="0" cy="0"/>
          <a:chOff x="0" y="0"/>
          <a:chExt cx="0" cy="0"/>
        </a:xfrm>
      </p:grpSpPr>
      <p:sp>
        <p:nvSpPr>
          <p:cNvPr id="2" name="Titel 1"/>
          <p:cNvSpPr>
            <a:spLocks noGrp="1"/>
          </p:cNvSpPr>
          <p:nvPr>
            <p:ph type="title"/>
          </p:nvPr>
        </p:nvSpPr>
        <p:spPr>
          <a:xfrm>
            <a:off x="457200" y="928800"/>
            <a:ext cx="8229600" cy="997200"/>
          </a:xfrm>
        </p:spPr>
        <p:txBody>
          <a:bodyPr/>
          <a:lstStyle>
            <a:lvl1pPr>
              <a:lnSpc>
                <a:spcPct val="110000"/>
              </a:lnSpc>
              <a:defRPr/>
            </a:lvl1pPr>
          </a:lstStyle>
          <a:p>
            <a:endParaRPr lang="de-DE" dirty="0"/>
          </a:p>
        </p:txBody>
      </p:sp>
      <p:sp>
        <p:nvSpPr>
          <p:cNvPr id="6" name="Foliennummernplatzhalter 10"/>
          <p:cNvSpPr>
            <a:spLocks noGrp="1"/>
          </p:cNvSpPr>
          <p:nvPr>
            <p:ph type="sldNum" sz="quarter" idx="11"/>
          </p:nvPr>
        </p:nvSpPr>
        <p:spPr/>
        <p:txBody>
          <a:bodyPr/>
          <a:lstStyle>
            <a:lvl1pPr>
              <a:defRPr/>
            </a:lvl1pPr>
          </a:lstStyle>
          <a:p>
            <a:pPr>
              <a:defRPr/>
            </a:pPr>
            <a:fld id="{B035FD14-5EDB-4F2F-AE9E-2CB0E24AE5B8}" type="slidenum">
              <a:rPr lang="de-DE"/>
              <a:pPr>
                <a:defRPr/>
              </a:pPr>
              <a:t>‹Nr.›</a:t>
            </a:fld>
            <a:endParaRPr lang="de-DE" dirty="0"/>
          </a:p>
        </p:txBody>
      </p:sp>
      <p:sp>
        <p:nvSpPr>
          <p:cNvPr id="8" name="Fußzeilenplatzhalter 9"/>
          <p:cNvSpPr>
            <a:spLocks noGrp="1"/>
          </p:cNvSpPr>
          <p:nvPr>
            <p:ph type="ftr" sz="quarter" idx="13"/>
          </p:nvPr>
        </p:nvSpPr>
        <p:spPr>
          <a:xfrm rot="16200000">
            <a:off x="6958031" y="2656539"/>
            <a:ext cx="3856956" cy="227966"/>
          </a:xfrm>
        </p:spPr>
        <p:txBody>
          <a:bodyPr/>
          <a:lstStyle>
            <a:lvl1pPr>
              <a:defRPr/>
            </a:lvl1pPr>
          </a:lstStyle>
          <a:p>
            <a:pPr>
              <a:defRPr/>
            </a:pPr>
            <a:r>
              <a:rPr lang="de-DE" smtClean="0"/>
              <a:t>● PAT Prinect  ● D. Freyer, C. Völker ● November 2013</a:t>
            </a:r>
            <a:endParaRPr lang="de-DE"/>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
        <p:nvSpPr>
          <p:cNvPr id="2" name="Fußzeilenplatzhalter 9"/>
          <p:cNvSpPr>
            <a:spLocks noGrp="1"/>
          </p:cNvSpPr>
          <p:nvPr>
            <p:ph type="ftr" sz="quarter" idx="10"/>
          </p:nvPr>
        </p:nvSpPr>
        <p:spPr/>
        <p:txBody>
          <a:bodyPr/>
          <a:lstStyle>
            <a:lvl1pPr>
              <a:defRPr/>
            </a:lvl1pPr>
          </a:lstStyle>
          <a:p>
            <a:pPr>
              <a:defRPr/>
            </a:pPr>
            <a:r>
              <a:rPr lang="de-DE" smtClean="0"/>
              <a:t>● PAT Prinect  ● D. Freyer, C. Völker ● November 2013</a:t>
            </a:r>
            <a:endParaRPr lang="de-DE"/>
          </a:p>
        </p:txBody>
      </p:sp>
      <p:sp>
        <p:nvSpPr>
          <p:cNvPr id="3" name="Foliennummernplatzhalter 10"/>
          <p:cNvSpPr>
            <a:spLocks noGrp="1"/>
          </p:cNvSpPr>
          <p:nvPr>
            <p:ph type="sldNum" sz="quarter" idx="11"/>
          </p:nvPr>
        </p:nvSpPr>
        <p:spPr/>
        <p:txBody>
          <a:bodyPr/>
          <a:lstStyle>
            <a:lvl1pPr>
              <a:defRPr/>
            </a:lvl1pPr>
          </a:lstStyle>
          <a:p>
            <a:pPr>
              <a:defRPr/>
            </a:pPr>
            <a:fld id="{880CD210-49C0-4B67-B222-C402F23EA598}" type="slidenum">
              <a:rPr lang="de-DE"/>
              <a:pPr>
                <a:defRPr/>
              </a:pPr>
              <a:t>‹Nr.›</a:t>
            </a:fld>
            <a:endParaRPr lang="de-DE"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image: 1-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1232C-420B-4CB6-AF06-FDB2E0738B27}" type="slidenum">
              <a:rPr lang="de-DE" smtClean="0"/>
              <a:pPr/>
              <a:t>‹Nr.›</a:t>
            </a:fld>
            <a:endParaRPr lang="de-DE" dirty="0"/>
          </a:p>
        </p:txBody>
      </p:sp>
      <p:sp>
        <p:nvSpPr>
          <p:cNvPr id="4" name="Title 1"/>
          <p:cNvSpPr>
            <a:spLocks noGrp="1"/>
          </p:cNvSpPr>
          <p:nvPr>
            <p:ph type="title" hasCustomPrompt="1"/>
          </p:nvPr>
        </p:nvSpPr>
        <p:spPr>
          <a:xfrm>
            <a:off x="468000" y="576000"/>
            <a:ext cx="8229599" cy="504000"/>
          </a:xfrm>
          <a:prstGeom prst="rect">
            <a:avLst/>
          </a:prstGeom>
        </p:spPr>
        <p:txBody>
          <a:bodyPr/>
          <a:lstStyle>
            <a:lvl1pPr algn="l">
              <a:defRPr sz="2400"/>
            </a:lvl1pPr>
          </a:lstStyle>
          <a:p>
            <a:r>
              <a:rPr lang="en-US" noProof="0" dirty="0" smtClean="0"/>
              <a:t>Click to edit Master title style</a:t>
            </a:r>
            <a:endParaRPr lang="de-DE" dirty="0"/>
          </a:p>
        </p:txBody>
      </p:sp>
      <p:sp>
        <p:nvSpPr>
          <p:cNvPr id="8" name="Inhaltsplatzhalter 6"/>
          <p:cNvSpPr>
            <a:spLocks noGrp="1"/>
          </p:cNvSpPr>
          <p:nvPr>
            <p:ph sz="quarter" idx="12" hasCustomPrompt="1"/>
          </p:nvPr>
        </p:nvSpPr>
        <p:spPr>
          <a:xfrm>
            <a:off x="468313" y="1341438"/>
            <a:ext cx="8208000" cy="5040312"/>
          </a:xfrm>
          <a:prstGeom prst="rect">
            <a:avLst/>
          </a:prstGeom>
        </p:spPr>
        <p:txBody>
          <a:bodyPr lIns="0" tIns="0" rIns="0" bIns="0"/>
          <a:lstStyle>
            <a:lvl1pPr marL="180000" indent="-180000">
              <a:lnSpc>
                <a:spcPct val="100000"/>
              </a:lnSpc>
              <a:spcAft>
                <a:spcPts val="250"/>
              </a:spcAft>
              <a:defRPr sz="1800"/>
            </a:lvl1pPr>
            <a:lvl2pPr marL="450850" indent="-180000">
              <a:lnSpc>
                <a:spcPct val="100000"/>
              </a:lnSpc>
              <a:spcAft>
                <a:spcPts val="250"/>
              </a:spcAft>
              <a:defRPr sz="1800"/>
            </a:lvl2pPr>
            <a:lvl3pPr marL="720000" indent="-180000">
              <a:lnSpc>
                <a:spcPct val="100000"/>
              </a:lnSpc>
              <a:spcAft>
                <a:spcPts val="250"/>
              </a:spcAft>
              <a:defRPr sz="1800"/>
            </a:lvl3pPr>
            <a:lvl4pPr marL="990000" indent="-180000">
              <a:lnSpc>
                <a:spcPct val="100000"/>
              </a:lnSpc>
              <a:spcAft>
                <a:spcPts val="250"/>
              </a:spcAft>
              <a:defRPr sz="1800"/>
            </a:lvl4pPr>
            <a:lvl5pPr marL="1260000" indent="-180000">
              <a:lnSpc>
                <a:spcPct val="100000"/>
              </a:lnSpc>
              <a:spcAft>
                <a:spcPts val="250"/>
              </a:spcAft>
              <a:defRPr sz="18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ußzeilenplatzhalter 9"/>
          <p:cNvSpPr txBox="1">
            <a:spLocks/>
          </p:cNvSpPr>
          <p:nvPr userDrawn="1"/>
        </p:nvSpPr>
        <p:spPr>
          <a:xfrm rot="16200000">
            <a:off x="6958031" y="2656539"/>
            <a:ext cx="3856956" cy="227966"/>
          </a:xfrm>
          <a:prstGeom prst="rect">
            <a:avLst/>
          </a:prstGeom>
        </p:spPr>
        <p:txBody>
          <a:bodyPr vert="horz" lIns="72000" tIns="36000" rIns="72000" bIns="36000" rtlCol="0" anchor="ctr"/>
          <a:lstStyle>
            <a:defPPr>
              <a:defRPr lang="de-DE"/>
            </a:defPPr>
            <a:lvl1pPr algn="l" rtl="0" fontAlgn="auto">
              <a:spcBef>
                <a:spcPts val="0"/>
              </a:spcBef>
              <a:spcAft>
                <a:spcPts val="0"/>
              </a:spcAft>
              <a:defRPr sz="800" kern="1200" dirty="0" smtClean="0">
                <a:solidFill>
                  <a:srgbClr val="A8B1B6"/>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de-DE" smtClean="0"/>
              <a:t>● PAT Prinect  ● D. Freyer, C. Völker ● November 2013</a:t>
            </a:r>
            <a:endParaRPr lang="de-DE"/>
          </a:p>
        </p:txBody>
      </p:sp>
    </p:spTree>
    <p:extLst>
      <p:ext uri="{BB962C8B-B14F-4D97-AF65-F5344CB8AC3E}">
        <p14:creationId xmlns:p14="http://schemas.microsoft.com/office/powerpoint/2010/main" val="18736995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ere Folie">
    <p:spTree>
      <p:nvGrpSpPr>
        <p:cNvPr id="1" name=""/>
        <p:cNvGrpSpPr/>
        <p:nvPr/>
      </p:nvGrpSpPr>
      <p:grpSpPr>
        <a:xfrm>
          <a:off x="0" y="0"/>
          <a:ext cx="0" cy="0"/>
          <a:chOff x="0" y="0"/>
          <a:chExt cx="0" cy="0"/>
        </a:xfrm>
      </p:grpSpPr>
      <p:sp>
        <p:nvSpPr>
          <p:cNvPr id="3" name="Foliennummernplatzhalter 10"/>
          <p:cNvSpPr>
            <a:spLocks noGrp="1"/>
          </p:cNvSpPr>
          <p:nvPr>
            <p:ph type="sldNum" sz="quarter" idx="11"/>
          </p:nvPr>
        </p:nvSpPr>
        <p:spPr/>
        <p:txBody>
          <a:bodyPr/>
          <a:lstStyle>
            <a:lvl1pPr>
              <a:defRPr/>
            </a:lvl1pPr>
          </a:lstStyle>
          <a:p>
            <a:pPr>
              <a:defRPr/>
            </a:pPr>
            <a:fld id="{880CD210-49C0-4B67-B222-C402F23EA598}" type="slidenum">
              <a:rPr lang="de-DE"/>
              <a:pPr>
                <a:defRPr/>
              </a:pPr>
              <a:t>‹Nr.›</a:t>
            </a:fld>
            <a:endParaRPr lang="de-DE" dirty="0"/>
          </a:p>
        </p:txBody>
      </p:sp>
      <p:sp>
        <p:nvSpPr>
          <p:cNvPr id="4" name="Fußzeilenplatzhalter 9"/>
          <p:cNvSpPr>
            <a:spLocks noGrp="1"/>
          </p:cNvSpPr>
          <p:nvPr>
            <p:ph type="ftr" sz="quarter" idx="3"/>
          </p:nvPr>
        </p:nvSpPr>
        <p:spPr>
          <a:xfrm rot="16200000">
            <a:off x="6958031" y="2656539"/>
            <a:ext cx="3856956" cy="227966"/>
          </a:xfrm>
          <a:prstGeom prst="rect">
            <a:avLst/>
          </a:prstGeom>
        </p:spPr>
        <p:txBody>
          <a:bodyPr vert="horz" lIns="72000" tIns="36000" rIns="72000" bIns="36000" rtlCol="0" anchor="ctr"/>
          <a:lstStyle>
            <a:lvl1pPr algn="l" fontAlgn="auto">
              <a:spcBef>
                <a:spcPts val="0"/>
              </a:spcBef>
              <a:spcAft>
                <a:spcPts val="0"/>
              </a:spcAft>
              <a:defRPr sz="800" dirty="0" smtClean="0">
                <a:solidFill>
                  <a:srgbClr val="A8B1B6"/>
                </a:solidFill>
                <a:latin typeface="Arial" pitchFamily="34" charset="0"/>
                <a:cs typeface="Arial" pitchFamily="34" charset="0"/>
              </a:defRPr>
            </a:lvl1pPr>
          </a:lstStyle>
          <a:p>
            <a:pPr>
              <a:defRPr/>
            </a:pPr>
            <a:r>
              <a:rPr lang="de-DE" dirty="0" smtClean="0"/>
              <a:t>● PAT Prinect  ● D. Freyer, C. Völker ● November 2013</a:t>
            </a:r>
            <a:endParaRPr lang="de-DE" dirty="0"/>
          </a:p>
        </p:txBody>
      </p:sp>
    </p:spTree>
    <p:extLst>
      <p:ext uri="{BB962C8B-B14F-4D97-AF65-F5344CB8AC3E}">
        <p14:creationId xmlns:p14="http://schemas.microsoft.com/office/powerpoint/2010/main" val="25605821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Überschrift (1 Zeile) - Leer">
    <p:spTree>
      <p:nvGrpSpPr>
        <p:cNvPr id="1" name=""/>
        <p:cNvGrpSpPr/>
        <p:nvPr/>
      </p:nvGrpSpPr>
      <p:grpSpPr>
        <a:xfrm>
          <a:off x="0" y="0"/>
          <a:ext cx="0" cy="0"/>
          <a:chOff x="0" y="0"/>
          <a:chExt cx="0" cy="0"/>
        </a:xfrm>
      </p:grpSpPr>
      <p:sp>
        <p:nvSpPr>
          <p:cNvPr id="2" name="Titel 1"/>
          <p:cNvSpPr>
            <a:spLocks noGrp="1"/>
          </p:cNvSpPr>
          <p:nvPr>
            <p:ph type="title"/>
          </p:nvPr>
        </p:nvSpPr>
        <p:spPr>
          <a:xfrm>
            <a:off x="457200" y="928800"/>
            <a:ext cx="8229600" cy="615600"/>
          </a:xfrm>
        </p:spPr>
        <p:txBody>
          <a:bodyPr/>
          <a:lstStyle/>
          <a:p>
            <a:endParaRPr lang="de-DE" dirty="0"/>
          </a:p>
        </p:txBody>
      </p:sp>
      <p:sp>
        <p:nvSpPr>
          <p:cNvPr id="5" name="Foliennummernplatzhalter 10"/>
          <p:cNvSpPr>
            <a:spLocks noGrp="1"/>
          </p:cNvSpPr>
          <p:nvPr>
            <p:ph type="sldNum" sz="quarter" idx="11"/>
          </p:nvPr>
        </p:nvSpPr>
        <p:spPr/>
        <p:txBody>
          <a:bodyPr/>
          <a:lstStyle>
            <a:lvl1pPr>
              <a:defRPr/>
            </a:lvl1pPr>
          </a:lstStyle>
          <a:p>
            <a:pPr>
              <a:defRPr/>
            </a:pPr>
            <a:fld id="{492E8E48-71C6-463F-BB4D-58252F8EBC8E}" type="slidenum">
              <a:rPr lang="de-DE"/>
              <a:pPr>
                <a:defRPr/>
              </a:pPr>
              <a:t>‹Nr.›</a:t>
            </a:fld>
            <a:endParaRPr lang="de-DE" dirty="0"/>
          </a:p>
        </p:txBody>
      </p:sp>
      <p:sp>
        <p:nvSpPr>
          <p:cNvPr id="6" name="Fußzeilenplatzhalter 9"/>
          <p:cNvSpPr>
            <a:spLocks noGrp="1"/>
          </p:cNvSpPr>
          <p:nvPr>
            <p:ph type="ftr" sz="quarter" idx="3"/>
          </p:nvPr>
        </p:nvSpPr>
        <p:spPr>
          <a:xfrm rot="16200000">
            <a:off x="6958031" y="2656539"/>
            <a:ext cx="3856956" cy="227966"/>
          </a:xfrm>
          <a:prstGeom prst="rect">
            <a:avLst/>
          </a:prstGeom>
        </p:spPr>
        <p:txBody>
          <a:bodyPr vert="horz" lIns="72000" tIns="36000" rIns="72000" bIns="36000" rtlCol="0" anchor="ctr"/>
          <a:lstStyle>
            <a:lvl1pPr algn="l" fontAlgn="auto">
              <a:spcBef>
                <a:spcPts val="0"/>
              </a:spcBef>
              <a:spcAft>
                <a:spcPts val="0"/>
              </a:spcAft>
              <a:defRPr sz="800" dirty="0" smtClean="0">
                <a:solidFill>
                  <a:srgbClr val="A8B1B6"/>
                </a:solidFill>
                <a:latin typeface="Arial" pitchFamily="34" charset="0"/>
                <a:cs typeface="Arial" pitchFamily="34" charset="0"/>
              </a:defRPr>
            </a:lvl1pPr>
          </a:lstStyle>
          <a:p>
            <a:pPr>
              <a:defRPr/>
            </a:pPr>
            <a:r>
              <a:rPr lang="de-DE" dirty="0" smtClean="0"/>
              <a:t>● PAT Prinect  ● D. Freyer, C. Völker ● November 2013</a:t>
            </a:r>
            <a:endParaRPr lang="de-DE" dirty="0"/>
          </a:p>
        </p:txBody>
      </p:sp>
    </p:spTree>
    <p:extLst>
      <p:ext uri="{BB962C8B-B14F-4D97-AF65-F5344CB8AC3E}">
        <p14:creationId xmlns:p14="http://schemas.microsoft.com/office/powerpoint/2010/main" val="40184940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Überschrift (2 Zeilen) und Inhalt (1 Sp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928800"/>
            <a:ext cx="8229600" cy="997200"/>
          </a:xfrm>
        </p:spPr>
        <p:txBody>
          <a:bodyPr/>
          <a:lstStyle>
            <a:lvl1pPr>
              <a:lnSpc>
                <a:spcPct val="110000"/>
              </a:lnSpc>
              <a:defRPr/>
            </a:lvl1pPr>
          </a:lstStyle>
          <a:p>
            <a:endParaRPr lang="de-DE" dirty="0"/>
          </a:p>
        </p:txBody>
      </p:sp>
      <p:sp>
        <p:nvSpPr>
          <p:cNvPr id="5" name="Inhaltsplatzhalter 2"/>
          <p:cNvSpPr>
            <a:spLocks noGrp="1"/>
          </p:cNvSpPr>
          <p:nvPr>
            <p:ph idx="1"/>
          </p:nvPr>
        </p:nvSpPr>
        <p:spPr>
          <a:xfrm>
            <a:off x="457200" y="1929600"/>
            <a:ext cx="8229600" cy="41328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10"/>
          <p:cNvSpPr>
            <a:spLocks noGrp="1"/>
          </p:cNvSpPr>
          <p:nvPr>
            <p:ph type="sldNum" sz="quarter" idx="11"/>
          </p:nvPr>
        </p:nvSpPr>
        <p:spPr/>
        <p:txBody>
          <a:bodyPr/>
          <a:lstStyle>
            <a:lvl1pPr>
              <a:defRPr/>
            </a:lvl1pPr>
          </a:lstStyle>
          <a:p>
            <a:pPr>
              <a:defRPr/>
            </a:pPr>
            <a:fld id="{B035FD14-5EDB-4F2F-AE9E-2CB0E24AE5B8}" type="slidenum">
              <a:rPr lang="de-DE"/>
              <a:pPr>
                <a:defRPr/>
              </a:pPr>
              <a:t>‹Nr.›</a:t>
            </a:fld>
            <a:endParaRPr lang="de-DE" dirty="0"/>
          </a:p>
        </p:txBody>
      </p:sp>
      <p:sp>
        <p:nvSpPr>
          <p:cNvPr id="8" name="Fußzeilenplatzhalter 9"/>
          <p:cNvSpPr>
            <a:spLocks noGrp="1"/>
          </p:cNvSpPr>
          <p:nvPr>
            <p:ph type="ftr" sz="quarter" idx="3"/>
          </p:nvPr>
        </p:nvSpPr>
        <p:spPr>
          <a:xfrm rot="16200000">
            <a:off x="6958031" y="2656539"/>
            <a:ext cx="3856956" cy="227966"/>
          </a:xfrm>
          <a:prstGeom prst="rect">
            <a:avLst/>
          </a:prstGeom>
        </p:spPr>
        <p:txBody>
          <a:bodyPr vert="horz" lIns="72000" tIns="36000" rIns="72000" bIns="36000" rtlCol="0" anchor="ctr"/>
          <a:lstStyle>
            <a:lvl1pPr algn="l" fontAlgn="auto">
              <a:spcBef>
                <a:spcPts val="0"/>
              </a:spcBef>
              <a:spcAft>
                <a:spcPts val="0"/>
              </a:spcAft>
              <a:defRPr sz="800" dirty="0" smtClean="0">
                <a:solidFill>
                  <a:srgbClr val="A8B1B6"/>
                </a:solidFill>
                <a:latin typeface="Arial" pitchFamily="34" charset="0"/>
                <a:cs typeface="Arial" pitchFamily="34" charset="0"/>
              </a:defRPr>
            </a:lvl1pPr>
          </a:lstStyle>
          <a:p>
            <a:pPr>
              <a:defRPr/>
            </a:pPr>
            <a:r>
              <a:rPr lang="de-DE" dirty="0" smtClean="0"/>
              <a:t>● PAT Prinect  ● D. Freyer, C. Völker ● November 2013</a:t>
            </a:r>
            <a:endParaRPr lang="de-DE" dirty="0"/>
          </a:p>
        </p:txBody>
      </p:sp>
    </p:spTree>
    <p:extLst>
      <p:ext uri="{BB962C8B-B14F-4D97-AF65-F5344CB8AC3E}">
        <p14:creationId xmlns:p14="http://schemas.microsoft.com/office/powerpoint/2010/main" val="281204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Folie">
    <p:spTree>
      <p:nvGrpSpPr>
        <p:cNvPr id="1" name=""/>
        <p:cNvGrpSpPr/>
        <p:nvPr/>
      </p:nvGrpSpPr>
      <p:grpSpPr>
        <a:xfrm>
          <a:off x="0" y="0"/>
          <a:ext cx="0" cy="0"/>
          <a:chOff x="0" y="0"/>
          <a:chExt cx="0" cy="0"/>
        </a:xfrm>
      </p:grpSpPr>
      <p:sp>
        <p:nvSpPr>
          <p:cNvPr id="2" name="Titel 1"/>
          <p:cNvSpPr>
            <a:spLocks noGrp="1"/>
          </p:cNvSpPr>
          <p:nvPr>
            <p:ph type="title"/>
          </p:nvPr>
        </p:nvSpPr>
        <p:spPr>
          <a:xfrm>
            <a:off x="457200" y="784800"/>
            <a:ext cx="8229600" cy="615600"/>
          </a:xfrm>
        </p:spPr>
        <p:txBody>
          <a:bodyPr/>
          <a:lstStyle>
            <a:lvl1pPr>
              <a:defRPr sz="3600"/>
            </a:lvl1pPr>
          </a:lstStyle>
          <a:p>
            <a:endParaRPr lang="de-DE" dirty="0"/>
          </a:p>
        </p:txBody>
      </p:sp>
      <p:sp>
        <p:nvSpPr>
          <p:cNvPr id="6" name="Textplatzhalter 5"/>
          <p:cNvSpPr>
            <a:spLocks noGrp="1"/>
          </p:cNvSpPr>
          <p:nvPr>
            <p:ph type="body" sz="quarter" idx="12"/>
          </p:nvPr>
        </p:nvSpPr>
        <p:spPr>
          <a:xfrm>
            <a:off x="457200" y="1929600"/>
            <a:ext cx="8229600" cy="4262400"/>
          </a:xfrm>
        </p:spPr>
        <p:txBody>
          <a:bodyPr/>
          <a:lstStyle>
            <a:lvl1pPr marL="355600" indent="-355600">
              <a:buFont typeface="+mj-lt"/>
              <a:buAutoNum type="arabicPeriod"/>
              <a:defRPr/>
            </a:lvl1pPr>
          </a:lstStyle>
          <a:p>
            <a:pPr lvl="0"/>
            <a:endParaRPr lang="de-DE" dirty="0" smtClean="0"/>
          </a:p>
        </p:txBody>
      </p:sp>
      <p:sp>
        <p:nvSpPr>
          <p:cNvPr id="4" name="Fußzeilenplatzhalter 9"/>
          <p:cNvSpPr>
            <a:spLocks noGrp="1"/>
          </p:cNvSpPr>
          <p:nvPr>
            <p:ph type="ftr" sz="quarter" idx="13"/>
          </p:nvPr>
        </p:nvSpPr>
        <p:spPr/>
        <p:txBody>
          <a:bodyPr/>
          <a:lstStyle>
            <a:lvl1pPr>
              <a:defRPr/>
            </a:lvl1pPr>
          </a:lstStyle>
          <a:p>
            <a:pPr>
              <a:defRPr/>
            </a:pPr>
            <a:r>
              <a:rPr lang="de-DE" smtClean="0"/>
              <a:t>● PAT Prinect  ● D. Freyer, C. Völker ● November 2013</a:t>
            </a:r>
            <a:endParaRPr lang="de-DE"/>
          </a:p>
        </p:txBody>
      </p:sp>
      <p:sp>
        <p:nvSpPr>
          <p:cNvPr id="5" name="Foliennummernplatzhalter 10"/>
          <p:cNvSpPr>
            <a:spLocks noGrp="1"/>
          </p:cNvSpPr>
          <p:nvPr>
            <p:ph type="sldNum" sz="quarter" idx="14"/>
          </p:nvPr>
        </p:nvSpPr>
        <p:spPr/>
        <p:txBody>
          <a:bodyPr/>
          <a:lstStyle>
            <a:lvl1pPr>
              <a:defRPr/>
            </a:lvl1pPr>
          </a:lstStyle>
          <a:p>
            <a:pPr>
              <a:defRPr/>
            </a:pPr>
            <a:fld id="{0D4CCCDC-312B-45C1-B955-341691A43243}" type="slidenum">
              <a:rPr lang="de-DE"/>
              <a:pPr>
                <a:defRPr/>
              </a:pPr>
              <a:t>‹Nr.›</a:t>
            </a:fld>
            <a:endParaRPr lang="de-DE" dirty="0"/>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berschrift (2 Zeilen) und Inhalt (1 Sp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928800"/>
            <a:ext cx="8229600" cy="997200"/>
          </a:xfrm>
        </p:spPr>
        <p:txBody>
          <a:bodyPr/>
          <a:lstStyle>
            <a:lvl1pPr>
              <a:lnSpc>
                <a:spcPct val="110000"/>
              </a:lnSpc>
              <a:defRPr/>
            </a:lvl1pPr>
          </a:lstStyle>
          <a:p>
            <a:endParaRPr lang="de-DE" dirty="0"/>
          </a:p>
        </p:txBody>
      </p:sp>
      <p:sp>
        <p:nvSpPr>
          <p:cNvPr id="5" name="Inhaltsplatzhalter 2"/>
          <p:cNvSpPr>
            <a:spLocks noGrp="1"/>
          </p:cNvSpPr>
          <p:nvPr>
            <p:ph idx="1"/>
          </p:nvPr>
        </p:nvSpPr>
        <p:spPr>
          <a:xfrm>
            <a:off x="457200" y="1929600"/>
            <a:ext cx="8229600" cy="41328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Fußzeilenplatzhalter 9"/>
          <p:cNvSpPr>
            <a:spLocks noGrp="1"/>
          </p:cNvSpPr>
          <p:nvPr>
            <p:ph type="ftr" sz="quarter" idx="10"/>
          </p:nvPr>
        </p:nvSpPr>
        <p:spPr/>
        <p:txBody>
          <a:bodyPr/>
          <a:lstStyle>
            <a:lvl1pPr>
              <a:defRPr/>
            </a:lvl1pPr>
          </a:lstStyle>
          <a:p>
            <a:pPr>
              <a:defRPr/>
            </a:pPr>
            <a:r>
              <a:rPr lang="de-DE" smtClean="0"/>
              <a:t>● PAT Prinect  ● D. Freyer, C. Völker ● November 2013</a:t>
            </a:r>
            <a:endParaRPr lang="de-DE"/>
          </a:p>
        </p:txBody>
      </p:sp>
      <p:sp>
        <p:nvSpPr>
          <p:cNvPr id="6" name="Foliennummernplatzhalter 10"/>
          <p:cNvSpPr>
            <a:spLocks noGrp="1"/>
          </p:cNvSpPr>
          <p:nvPr>
            <p:ph type="sldNum" sz="quarter" idx="11"/>
          </p:nvPr>
        </p:nvSpPr>
        <p:spPr/>
        <p:txBody>
          <a:bodyPr/>
          <a:lstStyle>
            <a:lvl1pPr>
              <a:defRPr/>
            </a:lvl1pPr>
          </a:lstStyle>
          <a:p>
            <a:pPr>
              <a:defRPr/>
            </a:pPr>
            <a:fld id="{B035FD14-5EDB-4F2F-AE9E-2CB0E24AE5B8}" type="slidenum">
              <a:rPr lang="de-DE"/>
              <a:pPr>
                <a:defRPr/>
              </a:pPr>
              <a:t>‹Nr.›</a:t>
            </a:fld>
            <a:endParaRPr lang="de-DE" dirty="0"/>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Überschrift (1 Zeile) und Inhalt (1 Sp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928800"/>
            <a:ext cx="8229600" cy="615600"/>
          </a:xfrm>
        </p:spPr>
        <p:txBody>
          <a:bodyPr/>
          <a:lstStyle/>
          <a:p>
            <a:endParaRPr lang="de-DE" dirty="0"/>
          </a:p>
        </p:txBody>
      </p:sp>
      <p:sp>
        <p:nvSpPr>
          <p:cNvPr id="3" name="Inhaltsplatzhalter 2"/>
          <p:cNvSpPr>
            <a:spLocks noGrp="1"/>
          </p:cNvSpPr>
          <p:nvPr>
            <p:ph idx="1"/>
          </p:nvPr>
        </p:nvSpPr>
        <p:spPr>
          <a:xfrm>
            <a:off x="457200" y="1540800"/>
            <a:ext cx="8229600" cy="4692282"/>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Fußzeilenplatzhalter 9"/>
          <p:cNvSpPr>
            <a:spLocks noGrp="1"/>
          </p:cNvSpPr>
          <p:nvPr>
            <p:ph type="ftr" sz="quarter" idx="10"/>
          </p:nvPr>
        </p:nvSpPr>
        <p:spPr/>
        <p:txBody>
          <a:bodyPr/>
          <a:lstStyle>
            <a:lvl1pPr>
              <a:defRPr/>
            </a:lvl1pPr>
          </a:lstStyle>
          <a:p>
            <a:pPr>
              <a:defRPr/>
            </a:pPr>
            <a:r>
              <a:rPr lang="de-DE" smtClean="0"/>
              <a:t>● PAT Prinect  ● D. Freyer, C. Völker ● November 2013</a:t>
            </a:r>
            <a:endParaRPr lang="de-DE"/>
          </a:p>
        </p:txBody>
      </p:sp>
      <p:sp>
        <p:nvSpPr>
          <p:cNvPr id="5" name="Foliennummernplatzhalter 10"/>
          <p:cNvSpPr>
            <a:spLocks noGrp="1"/>
          </p:cNvSpPr>
          <p:nvPr>
            <p:ph type="sldNum" sz="quarter" idx="11"/>
          </p:nvPr>
        </p:nvSpPr>
        <p:spPr/>
        <p:txBody>
          <a:bodyPr/>
          <a:lstStyle>
            <a:lvl1pPr>
              <a:defRPr/>
            </a:lvl1pPr>
          </a:lstStyle>
          <a:p>
            <a:pPr>
              <a:defRPr/>
            </a:pPr>
            <a:fld id="{492E8E48-71C6-463F-BB4D-58252F8EBC8E}" type="slidenum">
              <a:rPr lang="de-DE"/>
              <a:pPr>
                <a:defRPr/>
              </a:pPr>
              <a:t>‹Nr.›</a:t>
            </a:fld>
            <a:endParaRPr lang="de-DE" dirty="0"/>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Überschrift (2 Zeilen) und Inhalt (2 Spalten)">
    <p:spTree>
      <p:nvGrpSpPr>
        <p:cNvPr id="1" name=""/>
        <p:cNvGrpSpPr/>
        <p:nvPr/>
      </p:nvGrpSpPr>
      <p:grpSpPr>
        <a:xfrm>
          <a:off x="0" y="0"/>
          <a:ext cx="0" cy="0"/>
          <a:chOff x="0" y="0"/>
          <a:chExt cx="0" cy="0"/>
        </a:xfrm>
      </p:grpSpPr>
      <p:sp>
        <p:nvSpPr>
          <p:cNvPr id="5" name="Inhaltsplatzhalter 2"/>
          <p:cNvSpPr>
            <a:spLocks noGrp="1"/>
          </p:cNvSpPr>
          <p:nvPr>
            <p:ph idx="1"/>
          </p:nvPr>
        </p:nvSpPr>
        <p:spPr>
          <a:xfrm>
            <a:off x="457200" y="1929600"/>
            <a:ext cx="4057200" cy="4251600"/>
          </a:xfrm>
        </p:spPr>
        <p:txBody>
          <a:bodyPr/>
          <a:lstStyle>
            <a:lvl1pPr>
              <a:defRPr sz="1800"/>
            </a:lvl1pPr>
            <a:lvl2pPr>
              <a:defRPr sz="1600"/>
            </a:lvl2pPr>
            <a:lvl3pPr>
              <a:defRPr sz="1600"/>
            </a:lvl3pPr>
            <a:lvl4pPr>
              <a:defRPr sz="16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Inhaltsplatzhalter 2"/>
          <p:cNvSpPr>
            <a:spLocks noGrp="1"/>
          </p:cNvSpPr>
          <p:nvPr>
            <p:ph idx="12"/>
          </p:nvPr>
        </p:nvSpPr>
        <p:spPr>
          <a:xfrm>
            <a:off x="4658400" y="1929600"/>
            <a:ext cx="4057200" cy="4251600"/>
          </a:xfrm>
        </p:spPr>
        <p:txBody>
          <a:bodyPr/>
          <a:lstStyle>
            <a:lvl1pPr>
              <a:defRPr sz="1800"/>
            </a:lvl1pPr>
            <a:lvl2pPr>
              <a:defRPr sz="1600"/>
            </a:lvl2pPr>
            <a:lvl3pPr>
              <a:defRPr sz="1600"/>
            </a:lvl3pPr>
            <a:lvl4pPr>
              <a:defRPr sz="16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itel 1"/>
          <p:cNvSpPr>
            <a:spLocks noGrp="1"/>
          </p:cNvSpPr>
          <p:nvPr>
            <p:ph type="title"/>
          </p:nvPr>
        </p:nvSpPr>
        <p:spPr>
          <a:xfrm>
            <a:off x="457200" y="928800"/>
            <a:ext cx="8229600" cy="997200"/>
          </a:xfrm>
        </p:spPr>
        <p:txBody>
          <a:bodyPr/>
          <a:lstStyle>
            <a:lvl1pPr>
              <a:lnSpc>
                <a:spcPct val="110000"/>
              </a:lnSpc>
              <a:defRPr/>
            </a:lvl1pPr>
          </a:lstStyle>
          <a:p>
            <a:endParaRPr lang="de-DE" dirty="0"/>
          </a:p>
        </p:txBody>
      </p:sp>
      <p:sp>
        <p:nvSpPr>
          <p:cNvPr id="8" name="Fußzeilenplatzhalter 9"/>
          <p:cNvSpPr>
            <a:spLocks noGrp="1"/>
          </p:cNvSpPr>
          <p:nvPr>
            <p:ph type="ftr" sz="quarter" idx="13"/>
          </p:nvPr>
        </p:nvSpPr>
        <p:spPr/>
        <p:txBody>
          <a:bodyPr/>
          <a:lstStyle>
            <a:lvl1pPr>
              <a:defRPr/>
            </a:lvl1pPr>
          </a:lstStyle>
          <a:p>
            <a:pPr>
              <a:defRPr/>
            </a:pPr>
            <a:r>
              <a:rPr lang="de-DE" smtClean="0"/>
              <a:t>● PAT Prinect  ● D. Freyer, C. Völker ● November 2013</a:t>
            </a:r>
            <a:endParaRPr lang="de-DE"/>
          </a:p>
        </p:txBody>
      </p:sp>
      <p:sp>
        <p:nvSpPr>
          <p:cNvPr id="9" name="Foliennummernplatzhalter 10"/>
          <p:cNvSpPr>
            <a:spLocks noGrp="1"/>
          </p:cNvSpPr>
          <p:nvPr>
            <p:ph type="sldNum" sz="quarter" idx="14"/>
          </p:nvPr>
        </p:nvSpPr>
        <p:spPr/>
        <p:txBody>
          <a:bodyPr/>
          <a:lstStyle>
            <a:lvl1pPr>
              <a:defRPr/>
            </a:lvl1pPr>
          </a:lstStyle>
          <a:p>
            <a:pPr>
              <a:defRPr/>
            </a:pPr>
            <a:fld id="{FD4C6B6A-E26F-41FF-8EEC-5106F8A40713}" type="slidenum">
              <a:rPr lang="de-DE"/>
              <a:pPr>
                <a:defRPr/>
              </a:pPr>
              <a:t>‹Nr.›</a:t>
            </a:fld>
            <a:endParaRPr lang="de-DE" dirty="0"/>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1.wmf"/><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3"/>
          <p:cNvSpPr>
            <a:spLocks noChangeArrowheads="1"/>
          </p:cNvSpPr>
          <p:nvPr userDrawn="1"/>
        </p:nvSpPr>
        <p:spPr bwMode="auto">
          <a:xfrm>
            <a:off x="5692775" y="4154488"/>
            <a:ext cx="3446463" cy="1096962"/>
          </a:xfrm>
          <a:prstGeom prst="rect">
            <a:avLst/>
          </a:prstGeom>
          <a:solidFill>
            <a:schemeClr val="bg1"/>
          </a:solidFill>
          <a:ln w="9525">
            <a:noFill/>
            <a:miter lim="800000"/>
            <a:headEnd/>
            <a:tailEnd/>
          </a:ln>
          <a:effectLst/>
        </p:spPr>
        <p:txBody>
          <a:bodyPr wrap="none" anchor="ctr"/>
          <a:lstStyle/>
          <a:p>
            <a:pPr fontAlgn="auto">
              <a:spcBef>
                <a:spcPts val="0"/>
              </a:spcBef>
              <a:spcAft>
                <a:spcPts val="0"/>
              </a:spcAft>
              <a:defRPr/>
            </a:pPr>
            <a:endParaRPr lang="de-DE" dirty="0">
              <a:latin typeface="+mn-lt"/>
              <a:cs typeface="+mn-cs"/>
            </a:endParaRPr>
          </a:p>
        </p:txBody>
      </p:sp>
      <p:pic>
        <p:nvPicPr>
          <p:cNvPr id="1028" name="Picture 10" descr="HDM.WMF"/>
          <p:cNvPicPr>
            <a:picLocks noChangeAspect="1"/>
          </p:cNvPicPr>
          <p:nvPr userDrawn="1"/>
        </p:nvPicPr>
        <p:blipFill>
          <a:blip r:embed="rId7" cstate="print"/>
          <a:srcRect/>
          <a:stretch>
            <a:fillRect/>
          </a:stretch>
        </p:blipFill>
        <p:spPr bwMode="auto">
          <a:xfrm>
            <a:off x="6534150" y="4613275"/>
            <a:ext cx="1763713" cy="179388"/>
          </a:xfrm>
          <a:prstGeom prst="rect">
            <a:avLst/>
          </a:prstGeom>
          <a:noFill/>
          <a:ln w="9525">
            <a:noFill/>
            <a:miter lim="800000"/>
            <a:headEnd/>
            <a:tailEnd/>
          </a:ln>
        </p:spPr>
      </p:pic>
      <p:sp>
        <p:nvSpPr>
          <p:cNvPr id="1029" name="Textplatzhalter 7"/>
          <p:cNvSpPr>
            <a:spLocks noGrp="1"/>
          </p:cNvSpPr>
          <p:nvPr>
            <p:ph type="body" idx="1"/>
          </p:nvPr>
        </p:nvSpPr>
        <p:spPr bwMode="auto">
          <a:xfrm>
            <a:off x="457200" y="153035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0" name="Titelplatzhalter 1"/>
          <p:cNvSpPr>
            <a:spLocks noGrp="1"/>
          </p:cNvSpPr>
          <p:nvPr>
            <p:ph type="title"/>
          </p:nvPr>
        </p:nvSpPr>
        <p:spPr bwMode="auto">
          <a:xfrm>
            <a:off x="457200" y="928688"/>
            <a:ext cx="8229600" cy="61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de-DE" smtClean="0"/>
          </a:p>
        </p:txBody>
      </p:sp>
      <p:sp>
        <p:nvSpPr>
          <p:cNvPr id="16" name="Foliennummernplatzhalter 5"/>
          <p:cNvSpPr>
            <a:spLocks noGrp="1"/>
          </p:cNvSpPr>
          <p:nvPr>
            <p:ph type="sldNum" sz="quarter" idx="4"/>
          </p:nvPr>
        </p:nvSpPr>
        <p:spPr>
          <a:xfrm>
            <a:off x="6858000" y="6415088"/>
            <a:ext cx="2133600" cy="365125"/>
          </a:xfrm>
          <a:prstGeom prst="rect">
            <a:avLst/>
          </a:prstGeom>
        </p:spPr>
        <p:txBody>
          <a:bodyPr vert="horz" lIns="91440" tIns="45720" rIns="91440" bIns="45720" rtlCol="0" anchor="ctr"/>
          <a:lstStyle>
            <a:lvl1pPr algn="r" fontAlgn="auto">
              <a:spcBef>
                <a:spcPts val="0"/>
              </a:spcBef>
              <a:spcAft>
                <a:spcPts val="0"/>
              </a:spcAft>
              <a:defRPr sz="800" smtClean="0">
                <a:solidFill>
                  <a:schemeClr val="tx1"/>
                </a:solidFill>
                <a:latin typeface="Arial" pitchFamily="34" charset="0"/>
                <a:cs typeface="Arial" pitchFamily="34" charset="0"/>
              </a:defRPr>
            </a:lvl1pPr>
          </a:lstStyle>
          <a:p>
            <a:pPr>
              <a:defRPr/>
            </a:pPr>
            <a:fld id="{CEE52E9B-4BCF-499A-993A-12012B741F21}" type="slidenum">
              <a:rPr lang="de-DE"/>
              <a:pPr>
                <a:defRPr/>
              </a:pPr>
              <a:t>‹Nr.›</a:t>
            </a:fld>
            <a:endParaRPr lang="de-DE" dirty="0"/>
          </a:p>
        </p:txBody>
      </p:sp>
      <p:sp>
        <p:nvSpPr>
          <p:cNvPr id="8" name="Fußzeilenplatzhalter 9"/>
          <p:cNvSpPr>
            <a:spLocks noGrp="1"/>
          </p:cNvSpPr>
          <p:nvPr>
            <p:ph type="ftr" sz="quarter" idx="3"/>
          </p:nvPr>
        </p:nvSpPr>
        <p:spPr>
          <a:xfrm rot="16200000">
            <a:off x="6958031" y="2656539"/>
            <a:ext cx="3856956" cy="227966"/>
          </a:xfrm>
          <a:prstGeom prst="rect">
            <a:avLst/>
          </a:prstGeom>
        </p:spPr>
        <p:txBody>
          <a:bodyPr vert="horz" lIns="72000" tIns="36000" rIns="72000" bIns="36000" rtlCol="0" anchor="ctr"/>
          <a:lstStyle>
            <a:lvl1pPr algn="l" fontAlgn="auto">
              <a:spcBef>
                <a:spcPts val="0"/>
              </a:spcBef>
              <a:spcAft>
                <a:spcPts val="0"/>
              </a:spcAft>
              <a:defRPr sz="800" dirty="0" smtClean="0">
                <a:solidFill>
                  <a:srgbClr val="A8B1B6"/>
                </a:solidFill>
                <a:latin typeface="Arial" pitchFamily="34" charset="0"/>
                <a:cs typeface="Arial" pitchFamily="34" charset="0"/>
              </a:defRPr>
            </a:lvl1pPr>
          </a:lstStyle>
          <a:p>
            <a:pPr>
              <a:defRPr/>
            </a:pPr>
            <a:r>
              <a:rPr lang="de-DE" dirty="0" smtClean="0"/>
              <a:t>● PAT Prinect  ● D. Freyer, C. Völker ● November 2013</a:t>
            </a:r>
            <a:endParaRPr lang="de-DE" dirty="0"/>
          </a:p>
        </p:txBody>
      </p:sp>
    </p:spTree>
  </p:cSld>
  <p:clrMap bg1="lt1" tx1="dk1" bg2="lt2" tx2="dk2" accent1="accent1" accent2="accent2" accent3="accent3" accent4="accent4" accent5="accent5" accent6="accent6" hlink="hlink" folHlink="folHlink"/>
  <p:sldLayoutIdLst>
    <p:sldLayoutId id="2147483688" r:id="rId1"/>
    <p:sldLayoutId id="2147483696" r:id="rId2"/>
    <p:sldLayoutId id="2147483697" r:id="rId3"/>
    <p:sldLayoutId id="2147483698" r:id="rId4"/>
    <p:sldLayoutId id="2147483699" r:id="rId5"/>
  </p:sldLayoutIdLst>
  <p:transition spd="med">
    <p:fade/>
  </p:transition>
  <p:timing>
    <p:tnLst>
      <p:par>
        <p:cTn id="1" dur="indefinite" restart="never" nodeType="tmRoot"/>
      </p:par>
    </p:tnLst>
  </p:timing>
  <p:hf hdr="0" dt="0"/>
  <p:txStyles>
    <p:titleStyle>
      <a:lvl1pPr algn="l" rtl="0" fontAlgn="base">
        <a:lnSpc>
          <a:spcPct val="110000"/>
        </a:lnSpc>
        <a:spcBef>
          <a:spcPct val="0"/>
        </a:spcBef>
        <a:spcAft>
          <a:spcPct val="0"/>
        </a:spcAft>
        <a:defRPr lang="de-DE" sz="2400" kern="1200" dirty="0">
          <a:solidFill>
            <a:schemeClr val="tx1"/>
          </a:solidFill>
          <a:latin typeface="Arial" pitchFamily="34" charset="0"/>
          <a:ea typeface="+mj-ea"/>
          <a:cs typeface="Arial" pitchFamily="34" charset="0"/>
        </a:defRPr>
      </a:lvl1pPr>
      <a:lvl2pPr algn="l" rtl="0" fontAlgn="base">
        <a:lnSpc>
          <a:spcPct val="110000"/>
        </a:lnSpc>
        <a:spcBef>
          <a:spcPct val="0"/>
        </a:spcBef>
        <a:spcAft>
          <a:spcPct val="0"/>
        </a:spcAft>
        <a:defRPr sz="2400">
          <a:solidFill>
            <a:schemeClr val="tx1"/>
          </a:solidFill>
          <a:latin typeface="Arial" charset="0"/>
          <a:cs typeface="Arial" charset="0"/>
        </a:defRPr>
      </a:lvl2pPr>
      <a:lvl3pPr algn="l" rtl="0" fontAlgn="base">
        <a:lnSpc>
          <a:spcPct val="110000"/>
        </a:lnSpc>
        <a:spcBef>
          <a:spcPct val="0"/>
        </a:spcBef>
        <a:spcAft>
          <a:spcPct val="0"/>
        </a:spcAft>
        <a:defRPr sz="2400">
          <a:solidFill>
            <a:schemeClr val="tx1"/>
          </a:solidFill>
          <a:latin typeface="Arial" charset="0"/>
          <a:cs typeface="Arial" charset="0"/>
        </a:defRPr>
      </a:lvl3pPr>
      <a:lvl4pPr algn="l" rtl="0" fontAlgn="base">
        <a:lnSpc>
          <a:spcPct val="110000"/>
        </a:lnSpc>
        <a:spcBef>
          <a:spcPct val="0"/>
        </a:spcBef>
        <a:spcAft>
          <a:spcPct val="0"/>
        </a:spcAft>
        <a:defRPr sz="2400">
          <a:solidFill>
            <a:schemeClr val="tx1"/>
          </a:solidFill>
          <a:latin typeface="Arial" charset="0"/>
          <a:cs typeface="Arial" charset="0"/>
        </a:defRPr>
      </a:lvl4pPr>
      <a:lvl5pPr algn="l" rtl="0" fontAlgn="base">
        <a:lnSpc>
          <a:spcPct val="110000"/>
        </a:lnSpc>
        <a:spcBef>
          <a:spcPct val="0"/>
        </a:spcBef>
        <a:spcAft>
          <a:spcPct val="0"/>
        </a:spcAft>
        <a:defRPr sz="2400">
          <a:solidFill>
            <a:schemeClr val="tx1"/>
          </a:solidFill>
          <a:latin typeface="Arial" charset="0"/>
          <a:cs typeface="Arial" charset="0"/>
        </a:defRPr>
      </a:lvl5pPr>
      <a:lvl6pPr marL="457200" algn="l" rtl="0" fontAlgn="base">
        <a:lnSpc>
          <a:spcPct val="110000"/>
        </a:lnSpc>
        <a:spcBef>
          <a:spcPct val="0"/>
        </a:spcBef>
        <a:spcAft>
          <a:spcPct val="0"/>
        </a:spcAft>
        <a:defRPr sz="2400">
          <a:solidFill>
            <a:schemeClr val="tx1"/>
          </a:solidFill>
          <a:latin typeface="Arial" charset="0"/>
          <a:cs typeface="Arial" charset="0"/>
        </a:defRPr>
      </a:lvl6pPr>
      <a:lvl7pPr marL="914400" algn="l" rtl="0" fontAlgn="base">
        <a:lnSpc>
          <a:spcPct val="110000"/>
        </a:lnSpc>
        <a:spcBef>
          <a:spcPct val="0"/>
        </a:spcBef>
        <a:spcAft>
          <a:spcPct val="0"/>
        </a:spcAft>
        <a:defRPr sz="2400">
          <a:solidFill>
            <a:schemeClr val="tx1"/>
          </a:solidFill>
          <a:latin typeface="Arial" charset="0"/>
          <a:cs typeface="Arial" charset="0"/>
        </a:defRPr>
      </a:lvl7pPr>
      <a:lvl8pPr marL="1371600" algn="l" rtl="0" fontAlgn="base">
        <a:lnSpc>
          <a:spcPct val="110000"/>
        </a:lnSpc>
        <a:spcBef>
          <a:spcPct val="0"/>
        </a:spcBef>
        <a:spcAft>
          <a:spcPct val="0"/>
        </a:spcAft>
        <a:defRPr sz="2400">
          <a:solidFill>
            <a:schemeClr val="tx1"/>
          </a:solidFill>
          <a:latin typeface="Arial" charset="0"/>
          <a:cs typeface="Arial" charset="0"/>
        </a:defRPr>
      </a:lvl8pPr>
      <a:lvl9pPr marL="1828800" algn="l" rtl="0" fontAlgn="base">
        <a:lnSpc>
          <a:spcPct val="110000"/>
        </a:lnSpc>
        <a:spcBef>
          <a:spcPct val="0"/>
        </a:spcBef>
        <a:spcAft>
          <a:spcPct val="0"/>
        </a:spcAft>
        <a:defRPr sz="2400">
          <a:solidFill>
            <a:schemeClr val="tx1"/>
          </a:solidFill>
          <a:latin typeface="Arial" charset="0"/>
          <a:cs typeface="Arial" charset="0"/>
        </a:defRPr>
      </a:lvl9pPr>
    </p:titleStyle>
    <p:bodyStyle>
      <a:lvl1pPr marL="342900" indent="-233363" algn="l" rtl="0" fontAlgn="base">
        <a:lnSpc>
          <a:spcPts val="2400"/>
        </a:lnSpc>
        <a:spcBef>
          <a:spcPts val="125"/>
        </a:spcBef>
        <a:spcAft>
          <a:spcPts val="400"/>
        </a:spcAft>
        <a:buFont typeface="Arial" charset="0"/>
        <a:buChar char="•"/>
        <a:defRPr lang="de-DE" sz="2000" kern="1200">
          <a:solidFill>
            <a:schemeClr val="tx1"/>
          </a:solidFill>
          <a:latin typeface="Arial" pitchFamily="34" charset="0"/>
          <a:ea typeface="+mn-ea"/>
          <a:cs typeface="Arial" pitchFamily="34" charset="0"/>
        </a:defRPr>
      </a:lvl1pPr>
      <a:lvl2pPr marL="742950" indent="-233363" algn="l" rtl="0" fontAlgn="base">
        <a:lnSpc>
          <a:spcPts val="2400"/>
        </a:lnSpc>
        <a:spcBef>
          <a:spcPts val="125"/>
        </a:spcBef>
        <a:spcAft>
          <a:spcPts val="400"/>
        </a:spcAft>
        <a:buFont typeface="Arial" charset="0"/>
        <a:buChar char="•"/>
        <a:defRPr lang="de-DE" kern="1200">
          <a:solidFill>
            <a:schemeClr val="tx1"/>
          </a:solidFill>
          <a:latin typeface="Arial" pitchFamily="34" charset="0"/>
          <a:ea typeface="+mn-ea"/>
          <a:cs typeface="Arial" pitchFamily="34" charset="0"/>
        </a:defRPr>
      </a:lvl2pPr>
      <a:lvl3pPr marL="1143000" indent="-233363" algn="l" rtl="0" fontAlgn="base">
        <a:lnSpc>
          <a:spcPts val="2400"/>
        </a:lnSpc>
        <a:spcBef>
          <a:spcPts val="125"/>
        </a:spcBef>
        <a:spcAft>
          <a:spcPts val="400"/>
        </a:spcAft>
        <a:buFont typeface="Arial" charset="0"/>
        <a:buChar char="•"/>
        <a:defRPr lang="de-DE" kern="1200">
          <a:solidFill>
            <a:schemeClr val="tx1"/>
          </a:solidFill>
          <a:latin typeface="Arial" pitchFamily="34" charset="0"/>
          <a:ea typeface="+mn-ea"/>
          <a:cs typeface="Arial" pitchFamily="34" charset="0"/>
        </a:defRPr>
      </a:lvl3pPr>
      <a:lvl4pPr marL="1600200" indent="-233363" algn="l" rtl="0" fontAlgn="base">
        <a:lnSpc>
          <a:spcPts val="2400"/>
        </a:lnSpc>
        <a:spcBef>
          <a:spcPts val="125"/>
        </a:spcBef>
        <a:spcAft>
          <a:spcPts val="400"/>
        </a:spcAft>
        <a:buFont typeface="Arial" charset="0"/>
        <a:buChar char="•"/>
        <a:defRPr lang="de-DE" kern="1200">
          <a:solidFill>
            <a:schemeClr val="tx1"/>
          </a:solidFill>
          <a:latin typeface="Arial" pitchFamily="34" charset="0"/>
          <a:ea typeface="+mn-ea"/>
          <a:cs typeface="Arial" pitchFamily="34" charset="0"/>
        </a:defRPr>
      </a:lvl4pPr>
      <a:lvl5pPr marL="2057400" indent="-233363" algn="l" rtl="0" fontAlgn="base">
        <a:lnSpc>
          <a:spcPts val="2400"/>
        </a:lnSpc>
        <a:spcBef>
          <a:spcPts val="125"/>
        </a:spcBef>
        <a:spcAft>
          <a:spcPts val="400"/>
        </a:spcAft>
        <a:buFont typeface="Arial" charset="0"/>
        <a:buChar char="•"/>
        <a:defRPr lang="de-DE"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17"/>
          <p:cNvSpPr>
            <a:spLocks noChangeArrowheads="1"/>
          </p:cNvSpPr>
          <p:nvPr userDrawn="1"/>
        </p:nvSpPr>
        <p:spPr bwMode="auto">
          <a:xfrm>
            <a:off x="6696075" y="0"/>
            <a:ext cx="2447925" cy="360363"/>
          </a:xfrm>
          <a:prstGeom prst="rect">
            <a:avLst/>
          </a:prstGeom>
          <a:solidFill>
            <a:srgbClr val="D4D8D6"/>
          </a:solidFill>
          <a:ln w="9525">
            <a:noFill/>
            <a:miter lim="800000"/>
            <a:headEnd/>
            <a:tailEnd/>
          </a:ln>
          <a:effectLst/>
        </p:spPr>
        <p:txBody>
          <a:bodyPr wrap="none" anchor="ctr"/>
          <a:lstStyle/>
          <a:p>
            <a:pPr fontAlgn="auto">
              <a:spcBef>
                <a:spcPts val="0"/>
              </a:spcBef>
              <a:spcAft>
                <a:spcPts val="0"/>
              </a:spcAft>
              <a:defRPr/>
            </a:pPr>
            <a:endParaRPr lang="de-DE" dirty="0">
              <a:latin typeface="Arial" pitchFamily="34" charset="0"/>
              <a:cs typeface="Arial" pitchFamily="34" charset="0"/>
            </a:endParaRPr>
          </a:p>
        </p:txBody>
      </p:sp>
      <p:sp>
        <p:nvSpPr>
          <p:cNvPr id="3075" name="Titelplatzhalter 1"/>
          <p:cNvSpPr>
            <a:spLocks noGrp="1"/>
          </p:cNvSpPr>
          <p:nvPr>
            <p:ph type="title"/>
          </p:nvPr>
        </p:nvSpPr>
        <p:spPr bwMode="auto">
          <a:xfrm>
            <a:off x="457200" y="928688"/>
            <a:ext cx="8229600" cy="615950"/>
          </a:xfrm>
          <a:prstGeom prst="rect">
            <a:avLst/>
          </a:prstGeom>
          <a:noFill/>
          <a:ln w="9525">
            <a:noFill/>
            <a:miter lim="800000"/>
            <a:headEnd/>
            <a:tailEnd/>
          </a:ln>
        </p:spPr>
        <p:txBody>
          <a:bodyPr vert="horz" wrap="square" lIns="91440" tIns="108000" rIns="91440" bIns="45720" numCol="1" anchor="t" anchorCtr="0" compatLnSpc="1">
            <a:prstTxWarp prst="textNoShape">
              <a:avLst/>
            </a:prstTxWarp>
          </a:bodyPr>
          <a:lstStyle/>
          <a:p>
            <a:pPr lvl="0"/>
            <a:endParaRPr lang="de-DE" smtClean="0"/>
          </a:p>
        </p:txBody>
      </p:sp>
      <p:sp>
        <p:nvSpPr>
          <p:cNvPr id="3076" name="Textplatzhalter 2"/>
          <p:cNvSpPr>
            <a:spLocks noGrp="1"/>
          </p:cNvSpPr>
          <p:nvPr>
            <p:ph type="body" idx="1"/>
          </p:nvPr>
        </p:nvSpPr>
        <p:spPr bwMode="auto">
          <a:xfrm>
            <a:off x="457200" y="1530350"/>
            <a:ext cx="8229600" cy="4524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7" name="Rectangle 5"/>
          <p:cNvSpPr>
            <a:spLocks noChangeArrowheads="1"/>
          </p:cNvSpPr>
          <p:nvPr userDrawn="1"/>
        </p:nvSpPr>
        <p:spPr bwMode="auto">
          <a:xfrm>
            <a:off x="0" y="0"/>
            <a:ext cx="6729413" cy="360363"/>
          </a:xfrm>
          <a:prstGeom prst="rect">
            <a:avLst/>
          </a:prstGeom>
          <a:solidFill>
            <a:schemeClr val="accent1"/>
          </a:solidFill>
          <a:ln w="9525">
            <a:noFill/>
            <a:miter lim="800000"/>
            <a:headEnd/>
            <a:tailEnd/>
          </a:ln>
          <a:effectLst/>
        </p:spPr>
        <p:txBody>
          <a:bodyPr wrap="none" anchor="ctr"/>
          <a:lstStyle/>
          <a:p>
            <a:pPr fontAlgn="auto">
              <a:spcBef>
                <a:spcPts val="0"/>
              </a:spcBef>
              <a:spcAft>
                <a:spcPts val="0"/>
              </a:spcAft>
              <a:defRPr/>
            </a:pPr>
            <a:endParaRPr lang="de-DE" dirty="0">
              <a:latin typeface="Arial" pitchFamily="34" charset="0"/>
              <a:cs typeface="Arial" pitchFamily="34" charset="0"/>
            </a:endParaRPr>
          </a:p>
        </p:txBody>
      </p:sp>
      <p:pic>
        <p:nvPicPr>
          <p:cNvPr id="3078" name="Picture 17" descr="HDM.WMF"/>
          <p:cNvPicPr>
            <a:picLocks noChangeAspect="1"/>
          </p:cNvPicPr>
          <p:nvPr userDrawn="1"/>
        </p:nvPicPr>
        <p:blipFill>
          <a:blip r:embed="rId10" cstate="print"/>
          <a:srcRect/>
          <a:stretch>
            <a:fillRect/>
          </a:stretch>
        </p:blipFill>
        <p:spPr bwMode="auto">
          <a:xfrm>
            <a:off x="7223125" y="107950"/>
            <a:ext cx="1447800" cy="147638"/>
          </a:xfrm>
          <a:prstGeom prst="rect">
            <a:avLst/>
          </a:prstGeom>
          <a:noFill/>
          <a:ln w="9525">
            <a:noFill/>
            <a:miter lim="800000"/>
            <a:headEnd/>
            <a:tailEnd/>
          </a:ln>
        </p:spPr>
      </p:pic>
      <p:sp>
        <p:nvSpPr>
          <p:cNvPr id="12" name="Text Box 10"/>
          <p:cNvSpPr txBox="1">
            <a:spLocks noChangeAspect="1" noChangeArrowheads="1"/>
          </p:cNvSpPr>
          <p:nvPr userDrawn="1"/>
        </p:nvSpPr>
        <p:spPr bwMode="auto">
          <a:xfrm rot="10800000">
            <a:off x="8795228" y="3667125"/>
            <a:ext cx="182563" cy="2693988"/>
          </a:xfrm>
          <a:prstGeom prst="rect">
            <a:avLst/>
          </a:prstGeom>
          <a:noFill/>
          <a:ln w="9525">
            <a:noFill/>
            <a:miter lim="800000"/>
            <a:headEnd/>
            <a:tailEnd/>
          </a:ln>
          <a:effectLst/>
        </p:spPr>
        <p:txBody>
          <a:bodyPr vert="eaVert" lIns="0" tIns="0" rIns="0" bIns="0" anchor="ctr"/>
          <a:lstStyle/>
          <a:p>
            <a:pPr fontAlgn="auto">
              <a:spcBef>
                <a:spcPts val="0"/>
              </a:spcBef>
              <a:spcAft>
                <a:spcPts val="0"/>
              </a:spcAft>
              <a:defRPr/>
            </a:pPr>
            <a:r>
              <a:rPr lang="de-DE" sz="800" noProof="1">
                <a:solidFill>
                  <a:schemeClr val="accent3"/>
                </a:solidFill>
                <a:latin typeface="Arial" pitchFamily="34" charset="0"/>
                <a:cs typeface="Arial" pitchFamily="34" charset="0"/>
              </a:rPr>
              <a:t>© Heidelberger Druckmaschinen AG</a:t>
            </a:r>
          </a:p>
        </p:txBody>
      </p:sp>
      <p:sp>
        <p:nvSpPr>
          <p:cNvPr id="10" name="Fußzeilenplatzhalter 9"/>
          <p:cNvSpPr>
            <a:spLocks noGrp="1"/>
          </p:cNvSpPr>
          <p:nvPr>
            <p:ph type="ftr" sz="quarter" idx="3"/>
          </p:nvPr>
        </p:nvSpPr>
        <p:spPr>
          <a:xfrm rot="16200000">
            <a:off x="6958031" y="2656539"/>
            <a:ext cx="3856956" cy="227966"/>
          </a:xfrm>
          <a:prstGeom prst="rect">
            <a:avLst/>
          </a:prstGeom>
        </p:spPr>
        <p:txBody>
          <a:bodyPr vert="horz" lIns="72000" tIns="36000" rIns="72000" bIns="36000" rtlCol="0" anchor="ctr"/>
          <a:lstStyle>
            <a:lvl1pPr algn="l" fontAlgn="auto">
              <a:spcBef>
                <a:spcPts val="0"/>
              </a:spcBef>
              <a:spcAft>
                <a:spcPts val="0"/>
              </a:spcAft>
              <a:defRPr sz="800" dirty="0" smtClean="0">
                <a:solidFill>
                  <a:srgbClr val="A8B1B6"/>
                </a:solidFill>
                <a:latin typeface="Arial" pitchFamily="34" charset="0"/>
                <a:cs typeface="Arial" pitchFamily="34" charset="0"/>
              </a:defRPr>
            </a:lvl1pPr>
          </a:lstStyle>
          <a:p>
            <a:pPr>
              <a:defRPr/>
            </a:pPr>
            <a:r>
              <a:rPr lang="de-DE" dirty="0" smtClean="0"/>
              <a:t>● PAT Prinect  ● D. Freyer, C. Völker ● November 2013</a:t>
            </a:r>
            <a:endParaRPr lang="de-DE" dirty="0"/>
          </a:p>
        </p:txBody>
      </p:sp>
      <p:sp>
        <p:nvSpPr>
          <p:cNvPr id="11" name="Foliennummernplatzhalter 10"/>
          <p:cNvSpPr>
            <a:spLocks noGrp="1"/>
          </p:cNvSpPr>
          <p:nvPr>
            <p:ph type="sldNum" sz="quarter" idx="4"/>
          </p:nvPr>
        </p:nvSpPr>
        <p:spPr>
          <a:xfrm>
            <a:off x="6858000" y="6415088"/>
            <a:ext cx="2133600" cy="365125"/>
          </a:xfrm>
          <a:prstGeom prst="rect">
            <a:avLst/>
          </a:prstGeom>
        </p:spPr>
        <p:txBody>
          <a:bodyPr vert="horz" lIns="91440" tIns="45720" rIns="91440" bIns="45720" rtlCol="0" anchor="ctr"/>
          <a:lstStyle>
            <a:lvl1pPr algn="r" fontAlgn="auto">
              <a:spcBef>
                <a:spcPts val="0"/>
              </a:spcBef>
              <a:spcAft>
                <a:spcPts val="0"/>
              </a:spcAft>
              <a:defRPr sz="800" smtClean="0">
                <a:solidFill>
                  <a:schemeClr val="tx1"/>
                </a:solidFill>
                <a:latin typeface="Arial" pitchFamily="34" charset="0"/>
                <a:cs typeface="Arial" pitchFamily="34" charset="0"/>
              </a:defRPr>
            </a:lvl1pPr>
          </a:lstStyle>
          <a:p>
            <a:pPr>
              <a:defRPr/>
            </a:pPr>
            <a:fld id="{FBE265D1-9463-4515-B5AA-85753CCA3B90}" type="slidenum">
              <a:rPr lang="de-DE"/>
              <a:pPr>
                <a:defRPr/>
              </a:pPr>
              <a:t>‹Nr.›</a:t>
            </a:fld>
            <a:endParaRPr lang="de-DE" dirty="0"/>
          </a:p>
        </p:txBody>
      </p:sp>
      <p:sp>
        <p:nvSpPr>
          <p:cNvPr id="13" name="Textfeld 12"/>
          <p:cNvSpPr txBox="1"/>
          <p:nvPr userDrawn="1"/>
        </p:nvSpPr>
        <p:spPr>
          <a:xfrm>
            <a:off x="457200" y="11113"/>
            <a:ext cx="6249988" cy="307975"/>
          </a:xfrm>
          <a:prstGeom prst="rect">
            <a:avLst/>
          </a:prstGeom>
          <a:noFill/>
        </p:spPr>
        <p:txBody>
          <a:bodyPr>
            <a:spAutoFit/>
          </a:bodyPr>
          <a:lstStyle/>
          <a:p>
            <a:pPr fontAlgn="auto">
              <a:spcBef>
                <a:spcPts val="0"/>
              </a:spcBef>
              <a:spcAft>
                <a:spcPts val="0"/>
              </a:spcAft>
              <a:defRPr/>
            </a:pPr>
            <a:r>
              <a:rPr lang="de-DE" sz="1400" dirty="0" smtClean="0">
                <a:solidFill>
                  <a:schemeClr val="bg1"/>
                </a:solidFill>
                <a:latin typeface="Arial" pitchFamily="34" charset="0"/>
                <a:cs typeface="Arial" pitchFamily="34" charset="0"/>
              </a:rPr>
              <a:t>Prinect Anwendertage – Umstieg auf den Prinect Workflow</a:t>
            </a:r>
            <a:endParaRPr lang="de-DE" sz="1400" dirty="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9" r:id="rId6"/>
    <p:sldLayoutId id="2147483690" r:id="rId7"/>
    <p:sldLayoutId id="2147483687" r:id="rId8"/>
  </p:sldLayoutIdLst>
  <p:transition spd="med">
    <p:fade/>
  </p:transition>
  <p:timing>
    <p:tnLst>
      <p:par>
        <p:cTn id="1" dur="indefinite" restart="never" nodeType="tmRoot"/>
      </p:par>
    </p:tnLst>
  </p:timing>
  <p:hf hdr="0" dt="0"/>
  <p:txStyles>
    <p:titleStyle>
      <a:lvl1pPr algn="l" rtl="0" fontAlgn="base">
        <a:lnSpc>
          <a:spcPct val="110000"/>
        </a:lnSpc>
        <a:spcBef>
          <a:spcPct val="0"/>
        </a:spcBef>
        <a:spcAft>
          <a:spcPct val="0"/>
        </a:spcAft>
        <a:defRPr sz="2400" kern="1200">
          <a:solidFill>
            <a:schemeClr val="tx1"/>
          </a:solidFill>
          <a:latin typeface="Arial" pitchFamily="34" charset="0"/>
          <a:ea typeface="+mj-ea"/>
          <a:cs typeface="Arial" pitchFamily="34" charset="0"/>
        </a:defRPr>
      </a:lvl1pPr>
      <a:lvl2pPr algn="l" rtl="0" fontAlgn="base">
        <a:lnSpc>
          <a:spcPct val="110000"/>
        </a:lnSpc>
        <a:spcBef>
          <a:spcPct val="0"/>
        </a:spcBef>
        <a:spcAft>
          <a:spcPct val="0"/>
        </a:spcAft>
        <a:defRPr sz="2400">
          <a:solidFill>
            <a:schemeClr val="tx1"/>
          </a:solidFill>
          <a:latin typeface="Arial" charset="0"/>
          <a:cs typeface="Arial" charset="0"/>
        </a:defRPr>
      </a:lvl2pPr>
      <a:lvl3pPr algn="l" rtl="0" fontAlgn="base">
        <a:lnSpc>
          <a:spcPct val="110000"/>
        </a:lnSpc>
        <a:spcBef>
          <a:spcPct val="0"/>
        </a:spcBef>
        <a:spcAft>
          <a:spcPct val="0"/>
        </a:spcAft>
        <a:defRPr sz="2400">
          <a:solidFill>
            <a:schemeClr val="tx1"/>
          </a:solidFill>
          <a:latin typeface="Arial" charset="0"/>
          <a:cs typeface="Arial" charset="0"/>
        </a:defRPr>
      </a:lvl3pPr>
      <a:lvl4pPr algn="l" rtl="0" fontAlgn="base">
        <a:lnSpc>
          <a:spcPct val="110000"/>
        </a:lnSpc>
        <a:spcBef>
          <a:spcPct val="0"/>
        </a:spcBef>
        <a:spcAft>
          <a:spcPct val="0"/>
        </a:spcAft>
        <a:defRPr sz="2400">
          <a:solidFill>
            <a:schemeClr val="tx1"/>
          </a:solidFill>
          <a:latin typeface="Arial" charset="0"/>
          <a:cs typeface="Arial" charset="0"/>
        </a:defRPr>
      </a:lvl4pPr>
      <a:lvl5pPr algn="l" rtl="0" fontAlgn="base">
        <a:lnSpc>
          <a:spcPct val="110000"/>
        </a:lnSpc>
        <a:spcBef>
          <a:spcPct val="0"/>
        </a:spcBef>
        <a:spcAft>
          <a:spcPct val="0"/>
        </a:spcAft>
        <a:defRPr sz="2400">
          <a:solidFill>
            <a:schemeClr val="tx1"/>
          </a:solidFill>
          <a:latin typeface="Arial" charset="0"/>
          <a:cs typeface="Arial" charset="0"/>
        </a:defRPr>
      </a:lvl5pPr>
      <a:lvl6pPr marL="457200" algn="l" rtl="0" fontAlgn="base">
        <a:lnSpc>
          <a:spcPct val="110000"/>
        </a:lnSpc>
        <a:spcBef>
          <a:spcPct val="0"/>
        </a:spcBef>
        <a:spcAft>
          <a:spcPct val="0"/>
        </a:spcAft>
        <a:defRPr sz="2400">
          <a:solidFill>
            <a:schemeClr val="tx1"/>
          </a:solidFill>
          <a:latin typeface="Arial" charset="0"/>
          <a:cs typeface="Arial" charset="0"/>
        </a:defRPr>
      </a:lvl6pPr>
      <a:lvl7pPr marL="914400" algn="l" rtl="0" fontAlgn="base">
        <a:lnSpc>
          <a:spcPct val="110000"/>
        </a:lnSpc>
        <a:spcBef>
          <a:spcPct val="0"/>
        </a:spcBef>
        <a:spcAft>
          <a:spcPct val="0"/>
        </a:spcAft>
        <a:defRPr sz="2400">
          <a:solidFill>
            <a:schemeClr val="tx1"/>
          </a:solidFill>
          <a:latin typeface="Arial" charset="0"/>
          <a:cs typeface="Arial" charset="0"/>
        </a:defRPr>
      </a:lvl7pPr>
      <a:lvl8pPr marL="1371600" algn="l" rtl="0" fontAlgn="base">
        <a:lnSpc>
          <a:spcPct val="110000"/>
        </a:lnSpc>
        <a:spcBef>
          <a:spcPct val="0"/>
        </a:spcBef>
        <a:spcAft>
          <a:spcPct val="0"/>
        </a:spcAft>
        <a:defRPr sz="2400">
          <a:solidFill>
            <a:schemeClr val="tx1"/>
          </a:solidFill>
          <a:latin typeface="Arial" charset="0"/>
          <a:cs typeface="Arial" charset="0"/>
        </a:defRPr>
      </a:lvl8pPr>
      <a:lvl9pPr marL="1828800" algn="l" rtl="0" fontAlgn="base">
        <a:lnSpc>
          <a:spcPct val="110000"/>
        </a:lnSpc>
        <a:spcBef>
          <a:spcPct val="0"/>
        </a:spcBef>
        <a:spcAft>
          <a:spcPct val="0"/>
        </a:spcAft>
        <a:defRPr sz="2400">
          <a:solidFill>
            <a:schemeClr val="tx1"/>
          </a:solidFill>
          <a:latin typeface="Arial" charset="0"/>
          <a:cs typeface="Arial" charset="0"/>
        </a:defRPr>
      </a:lvl9pPr>
    </p:titleStyle>
    <p:bodyStyle>
      <a:lvl1pPr marL="265113" indent="-233363" algn="l" rtl="0" fontAlgn="base">
        <a:lnSpc>
          <a:spcPts val="2400"/>
        </a:lnSpc>
        <a:spcBef>
          <a:spcPts val="125"/>
        </a:spcBef>
        <a:spcAft>
          <a:spcPts val="400"/>
        </a:spcAft>
        <a:buFont typeface="Arial" charset="0"/>
        <a:buChar char="•"/>
        <a:defRPr sz="2000" kern="1200">
          <a:solidFill>
            <a:schemeClr val="tx1"/>
          </a:solidFill>
          <a:latin typeface="Arial" pitchFamily="34" charset="0"/>
          <a:ea typeface="+mn-ea"/>
          <a:cs typeface="Arial" pitchFamily="34" charset="0"/>
        </a:defRPr>
      </a:lvl1pPr>
      <a:lvl2pPr marL="712788" indent="-233363" algn="l" rtl="0" fontAlgn="base">
        <a:lnSpc>
          <a:spcPts val="2400"/>
        </a:lnSpc>
        <a:spcBef>
          <a:spcPts val="125"/>
        </a:spcBef>
        <a:spcAft>
          <a:spcPts val="400"/>
        </a:spcAft>
        <a:buFont typeface="Arial" charset="0"/>
        <a:buChar char="•"/>
        <a:defRPr kern="1200">
          <a:solidFill>
            <a:schemeClr val="tx1"/>
          </a:solidFill>
          <a:latin typeface="Arial" pitchFamily="34" charset="0"/>
          <a:ea typeface="+mn-ea"/>
          <a:cs typeface="Arial" pitchFamily="34" charset="0"/>
        </a:defRPr>
      </a:lvl2pPr>
      <a:lvl3pPr marL="1162050" indent="-233363" algn="l" rtl="0" fontAlgn="base">
        <a:lnSpc>
          <a:spcPts val="2400"/>
        </a:lnSpc>
        <a:spcBef>
          <a:spcPts val="125"/>
        </a:spcBef>
        <a:spcAft>
          <a:spcPts val="400"/>
        </a:spcAft>
        <a:buFont typeface="Arial" charset="0"/>
        <a:buChar char="•"/>
        <a:defRPr kern="1200">
          <a:solidFill>
            <a:schemeClr val="tx1"/>
          </a:solidFill>
          <a:latin typeface="Arial" pitchFamily="34" charset="0"/>
          <a:ea typeface="+mn-ea"/>
          <a:cs typeface="Arial" pitchFamily="34" charset="0"/>
        </a:defRPr>
      </a:lvl3pPr>
      <a:lvl4pPr marL="1619250" indent="-233363" algn="l" rtl="0" fontAlgn="base">
        <a:lnSpc>
          <a:spcPts val="2400"/>
        </a:lnSpc>
        <a:spcBef>
          <a:spcPts val="125"/>
        </a:spcBef>
        <a:spcAft>
          <a:spcPts val="400"/>
        </a:spcAft>
        <a:buFont typeface="Arial" charset="0"/>
        <a:buChar char="•"/>
        <a:defRPr kern="1200">
          <a:solidFill>
            <a:schemeClr val="tx1"/>
          </a:solidFill>
          <a:latin typeface="Arial" pitchFamily="34" charset="0"/>
          <a:ea typeface="+mn-ea"/>
          <a:cs typeface="Arial" pitchFamily="34" charset="0"/>
        </a:defRPr>
      </a:lvl4pPr>
      <a:lvl5pPr marL="2058988" indent="-233363" algn="l" rtl="0" fontAlgn="base">
        <a:lnSpc>
          <a:spcPts val="2400"/>
        </a:lnSpc>
        <a:spcBef>
          <a:spcPts val="125"/>
        </a:spcBef>
        <a:spcAft>
          <a:spcPts val="40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4.gif"/></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12"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42.png"/><Relationship Id="rId11" Type="http://schemas.openxmlformats.org/officeDocument/2006/relationships/image" Target="../media/image21.gif"/><Relationship Id="rId5" Type="http://schemas.openxmlformats.org/officeDocument/2006/relationships/image" Target="cid:image002.png@01CC82A5.6831A340" TargetMode="External"/><Relationship Id="rId10" Type="http://schemas.openxmlformats.org/officeDocument/2006/relationships/image" Target="../media/image20.gif"/><Relationship Id="rId4" Type="http://schemas.openxmlformats.org/officeDocument/2006/relationships/image" Target="../media/image41.png"/><Relationship Id="rId9" Type="http://schemas.openxmlformats.org/officeDocument/2006/relationships/image" Target="../media/image19.gif"/></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cid:image002.png@01CC82A5.6831A340" TargetMode="Externa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4.png"/><Relationship Id="rId3" Type="http://schemas.openxmlformats.org/officeDocument/2006/relationships/image" Target="../media/image8.png"/><Relationship Id="rId7" Type="http://schemas.openxmlformats.org/officeDocument/2006/relationships/image" Target="../media/image29.png"/><Relationship Id="rId12"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42.png"/><Relationship Id="rId5" Type="http://schemas.openxmlformats.org/officeDocument/2006/relationships/image" Target="../media/image7.png"/><Relationship Id="rId10" Type="http://schemas.openxmlformats.org/officeDocument/2006/relationships/image" Target="cid:image002.png@01CC82A5.6831A340" TargetMode="External"/><Relationship Id="rId4" Type="http://schemas.openxmlformats.org/officeDocument/2006/relationships/image" Target="../media/image9.jpeg"/><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jpeg"/><Relationship Id="rId7"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36.png"/><Relationship Id="rId4" Type="http://schemas.openxmlformats.org/officeDocument/2006/relationships/image" Target="../media/image43.pn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4.png"/><Relationship Id="rId3" Type="http://schemas.openxmlformats.org/officeDocument/2006/relationships/image" Target="../media/image8.png"/><Relationship Id="rId7" Type="http://schemas.openxmlformats.org/officeDocument/2006/relationships/image" Target="../media/image29.png"/><Relationship Id="rId12"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42.png"/><Relationship Id="rId5" Type="http://schemas.openxmlformats.org/officeDocument/2006/relationships/image" Target="../media/image7.png"/><Relationship Id="rId10" Type="http://schemas.openxmlformats.org/officeDocument/2006/relationships/image" Target="cid:image002.png@01CC82A5.6831A340" TargetMode="External"/><Relationship Id="rId4" Type="http://schemas.openxmlformats.org/officeDocument/2006/relationships/image" Target="../media/image9.jpe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jpeg"/><Relationship Id="rId10" Type="http://schemas.openxmlformats.org/officeDocument/2006/relationships/image" Target="../media/image61.png"/><Relationship Id="rId4" Type="http://schemas.openxmlformats.org/officeDocument/2006/relationships/image" Target="../media/image55.jpeg"/><Relationship Id="rId9" Type="http://schemas.openxmlformats.org/officeDocument/2006/relationships/image" Target="../media/image60.png"/></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4.png"/><Relationship Id="rId3" Type="http://schemas.openxmlformats.org/officeDocument/2006/relationships/image" Target="../media/image8.png"/><Relationship Id="rId7" Type="http://schemas.openxmlformats.org/officeDocument/2006/relationships/image" Target="../media/image29.png"/><Relationship Id="rId12"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42.png"/><Relationship Id="rId5" Type="http://schemas.openxmlformats.org/officeDocument/2006/relationships/image" Target="../media/image7.png"/><Relationship Id="rId10" Type="http://schemas.openxmlformats.org/officeDocument/2006/relationships/image" Target="cid:image002.png@01CC82A5.6831A340" TargetMode="External"/><Relationship Id="rId4" Type="http://schemas.openxmlformats.org/officeDocument/2006/relationships/image" Target="../media/image9.jpeg"/><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3.jpeg"/><Relationship Id="rId7"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65.wmf"/><Relationship Id="rId10" Type="http://schemas.openxmlformats.org/officeDocument/2006/relationships/image" Target="cid:image002.png@01CC82A5.6831A340" TargetMode="External"/><Relationship Id="rId4" Type="http://schemas.openxmlformats.org/officeDocument/2006/relationships/image" Target="../media/image64.png"/><Relationship Id="rId9"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4.png"/><Relationship Id="rId3" Type="http://schemas.openxmlformats.org/officeDocument/2006/relationships/image" Target="../media/image8.png"/><Relationship Id="rId7" Type="http://schemas.openxmlformats.org/officeDocument/2006/relationships/image" Target="../media/image29.png"/><Relationship Id="rId12"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42.png"/><Relationship Id="rId5" Type="http://schemas.openxmlformats.org/officeDocument/2006/relationships/image" Target="../media/image7.png"/><Relationship Id="rId10" Type="http://schemas.openxmlformats.org/officeDocument/2006/relationships/image" Target="cid:image002.png@01CC82A5.6831A340" TargetMode="External"/><Relationship Id="rId4" Type="http://schemas.openxmlformats.org/officeDocument/2006/relationships/image" Target="../media/image9.jpe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7.gif"/></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21.gif"/><Relationship Id="rId5" Type="http://schemas.openxmlformats.org/officeDocument/2006/relationships/image" Target="../media/image9.jpeg"/><Relationship Id="rId10" Type="http://schemas.openxmlformats.org/officeDocument/2006/relationships/image" Target="../media/image20.gif"/><Relationship Id="rId4" Type="http://schemas.openxmlformats.org/officeDocument/2006/relationships/image" Target="../media/image8.png"/><Relationship Id="rId9" Type="http://schemas.openxmlformats.org/officeDocument/2006/relationships/image" Target="../media/image19.gif"/></Relationships>
</file>

<file path=ppt/slides/_rels/slide6.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jpeg"/><Relationship Id="rId10" Type="http://schemas.openxmlformats.org/officeDocument/2006/relationships/image" Target="../media/image21.gif"/><Relationship Id="rId4" Type="http://schemas.openxmlformats.org/officeDocument/2006/relationships/image" Target="../media/image8.png"/><Relationship Id="rId9" Type="http://schemas.openxmlformats.org/officeDocument/2006/relationships/image" Target="../media/image20.gi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platzhalter 1"/>
          <p:cNvSpPr>
            <a:spLocks noGrp="1"/>
          </p:cNvSpPr>
          <p:nvPr>
            <p:ph type="body" sz="quarter" idx="10"/>
          </p:nvPr>
        </p:nvSpPr>
        <p:spPr>
          <a:xfrm>
            <a:off x="428625" y="4143375"/>
            <a:ext cx="5143500" cy="277813"/>
          </a:xfrm>
        </p:spPr>
        <p:txBody>
          <a:bodyPr/>
          <a:lstStyle/>
          <a:p>
            <a:r>
              <a:rPr lang="de-DE" noProof="0" dirty="0" smtClean="0">
                <a:latin typeface="Arial" charset="0"/>
                <a:cs typeface="Arial" charset="0"/>
              </a:rPr>
              <a:t>Prinect Anwendertage, 8. und 9. November 2013</a:t>
            </a:r>
          </a:p>
        </p:txBody>
      </p:sp>
      <p:sp>
        <p:nvSpPr>
          <p:cNvPr id="8195" name="Textplatzhalter 2"/>
          <p:cNvSpPr>
            <a:spLocks noGrp="1"/>
          </p:cNvSpPr>
          <p:nvPr>
            <p:ph type="body" sz="quarter" idx="11"/>
          </p:nvPr>
        </p:nvSpPr>
        <p:spPr>
          <a:xfrm>
            <a:off x="428625" y="4362450"/>
            <a:ext cx="5143500" cy="630942"/>
          </a:xfrm>
        </p:spPr>
        <p:txBody>
          <a:bodyPr/>
          <a:lstStyle/>
          <a:p>
            <a:pPr>
              <a:spcBef>
                <a:spcPct val="0"/>
              </a:spcBef>
              <a:spcAft>
                <a:spcPct val="0"/>
              </a:spcAft>
            </a:pPr>
            <a:r>
              <a:rPr lang="de-DE" sz="1800" dirty="0" smtClean="0">
                <a:latin typeface="Arial" charset="0"/>
                <a:cs typeface="Arial" charset="0"/>
              </a:rPr>
              <a:t>Umstieg von Signa - Meta auf den integrierten Prinect Workflow</a:t>
            </a:r>
          </a:p>
        </p:txBody>
      </p:sp>
      <p:sp>
        <p:nvSpPr>
          <p:cNvPr id="8196" name="Textplatzhalter 3"/>
          <p:cNvSpPr>
            <a:spLocks noGrp="1"/>
          </p:cNvSpPr>
          <p:nvPr>
            <p:ph type="body" sz="quarter" idx="12"/>
          </p:nvPr>
        </p:nvSpPr>
        <p:spPr>
          <a:xfrm>
            <a:off x="428625" y="4953000"/>
            <a:ext cx="5143500" cy="277813"/>
          </a:xfrm>
        </p:spPr>
        <p:txBody>
          <a:bodyPr/>
          <a:lstStyle/>
          <a:p>
            <a:r>
              <a:rPr lang="de-DE" dirty="0" smtClean="0">
                <a:latin typeface="Arial" charset="0"/>
                <a:cs typeface="Arial" charset="0"/>
              </a:rPr>
              <a:t>Detlef Freyer, Cordula Völker</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hteck 46"/>
          <p:cNvSpPr/>
          <p:nvPr/>
        </p:nvSpPr>
        <p:spPr>
          <a:xfrm>
            <a:off x="2714626" y="3567120"/>
            <a:ext cx="4699954" cy="852480"/>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hteck 43"/>
          <p:cNvSpPr/>
          <p:nvPr/>
        </p:nvSpPr>
        <p:spPr>
          <a:xfrm>
            <a:off x="1244009" y="2254081"/>
            <a:ext cx="6528391" cy="97843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lstStyle/>
          <a:p>
            <a:r>
              <a:rPr lang="de-DE" dirty="0"/>
              <a:t>Neue Merkmale des Prinect Renderer</a:t>
            </a:r>
            <a:br>
              <a:rPr lang="de-DE" dirty="0"/>
            </a:br>
            <a:r>
              <a:rPr lang="de-DE" dirty="0"/>
              <a:t>Sonderfarbensimulation </a:t>
            </a:r>
            <a:r>
              <a:rPr lang="de-DE" dirty="0" smtClean="0"/>
              <a:t>mittels Spektralwert</a:t>
            </a:r>
            <a:br>
              <a:rPr lang="de-DE" dirty="0" smtClean="0"/>
            </a:br>
            <a:endParaRPr lang="de-DE" dirty="0"/>
          </a:p>
        </p:txBody>
      </p:sp>
      <p:sp>
        <p:nvSpPr>
          <p:cNvPr id="3" name="Foliennummernplatzhalter 2"/>
          <p:cNvSpPr>
            <a:spLocks noGrp="1"/>
          </p:cNvSpPr>
          <p:nvPr>
            <p:ph type="sldNum" sz="quarter" idx="11"/>
          </p:nvPr>
        </p:nvSpPr>
        <p:spPr/>
        <p:txBody>
          <a:bodyPr/>
          <a:lstStyle/>
          <a:p>
            <a:pPr>
              <a:defRPr/>
            </a:pPr>
            <a:fld id="{0D4BD22C-9601-45A6-960B-D9B58BBB96AA}" type="slidenum">
              <a:rPr lang="de-DE" smtClean="0"/>
              <a:pPr>
                <a:defRPr/>
              </a:pPr>
              <a:t>10</a:t>
            </a:fld>
            <a:endParaRPr lang="de-DE" dirty="0"/>
          </a:p>
        </p:txBody>
      </p:sp>
      <p:pic>
        <p:nvPicPr>
          <p:cNvPr id="26" name="Inhaltsplatzhalter 4" descr="2000px-Spectre_svg.png"/>
          <p:cNvPicPr>
            <a:picLocks noChangeAspect="1"/>
          </p:cNvPicPr>
          <p:nvPr/>
        </p:nvPicPr>
        <p:blipFill rotWithShape="1">
          <a:blip r:embed="rId2" cstate="print"/>
          <a:srcRect l="1098" t="77982" r="1108" b="2141"/>
          <a:stretch/>
        </p:blipFill>
        <p:spPr>
          <a:xfrm>
            <a:off x="1316079" y="2325689"/>
            <a:ext cx="6384250" cy="553276"/>
          </a:xfrm>
          <a:prstGeom prst="rect">
            <a:avLst/>
          </a:prstGeom>
        </p:spPr>
      </p:pic>
      <p:sp>
        <p:nvSpPr>
          <p:cNvPr id="24" name="Textfeld 23"/>
          <p:cNvSpPr txBox="1"/>
          <p:nvPr/>
        </p:nvSpPr>
        <p:spPr>
          <a:xfrm>
            <a:off x="5066139" y="2006929"/>
            <a:ext cx="654346" cy="261610"/>
          </a:xfrm>
          <a:prstGeom prst="rect">
            <a:avLst/>
          </a:prstGeom>
          <a:noFill/>
        </p:spPr>
        <p:txBody>
          <a:bodyPr wrap="none" rtlCol="0">
            <a:spAutoFit/>
          </a:bodyPr>
          <a:lstStyle/>
          <a:p>
            <a:r>
              <a:rPr lang="de-DE" sz="1100" dirty="0" smtClean="0"/>
              <a:t>650 nm</a:t>
            </a:r>
            <a:endParaRPr lang="de-DE" sz="1100" dirty="0"/>
          </a:p>
        </p:txBody>
      </p:sp>
      <p:sp>
        <p:nvSpPr>
          <p:cNvPr id="29" name="Textfeld 28"/>
          <p:cNvSpPr txBox="1"/>
          <p:nvPr/>
        </p:nvSpPr>
        <p:spPr>
          <a:xfrm>
            <a:off x="2158843" y="2863180"/>
            <a:ext cx="4647426" cy="369332"/>
          </a:xfrm>
          <a:prstGeom prst="rect">
            <a:avLst/>
          </a:prstGeom>
          <a:noFill/>
        </p:spPr>
        <p:txBody>
          <a:bodyPr wrap="none" rtlCol="0">
            <a:spAutoFit/>
          </a:bodyPr>
          <a:lstStyle/>
          <a:p>
            <a:r>
              <a:rPr lang="en-US" dirty="0" err="1" smtClean="0">
                <a:solidFill>
                  <a:schemeClr val="bg1"/>
                </a:solidFill>
              </a:rPr>
              <a:t>Spektralwerte-Datenbank</a:t>
            </a:r>
            <a:r>
              <a:rPr lang="en-US" dirty="0" smtClean="0">
                <a:solidFill>
                  <a:schemeClr val="bg1"/>
                </a:solidFill>
              </a:rPr>
              <a:t> der </a:t>
            </a:r>
            <a:r>
              <a:rPr lang="en-US" dirty="0" err="1" smtClean="0">
                <a:solidFill>
                  <a:schemeClr val="bg1"/>
                </a:solidFill>
              </a:rPr>
              <a:t>Sonderfarben</a:t>
            </a:r>
            <a:endParaRPr lang="en-US" dirty="0">
              <a:solidFill>
                <a:schemeClr val="bg1"/>
              </a:solidFill>
            </a:endParaRPr>
          </a:p>
        </p:txBody>
      </p:sp>
      <p:sp>
        <p:nvSpPr>
          <p:cNvPr id="13" name="Rechteck 12"/>
          <p:cNvSpPr/>
          <p:nvPr/>
        </p:nvSpPr>
        <p:spPr>
          <a:xfrm>
            <a:off x="4993901" y="5051565"/>
            <a:ext cx="1755959" cy="1074418"/>
          </a:xfrm>
          <a:prstGeom prst="rect">
            <a:avLst/>
          </a:prstGeom>
          <a:solidFill>
            <a:srgbClr val="937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p:cNvGrpSpPr/>
          <p:nvPr/>
        </p:nvGrpSpPr>
        <p:grpSpPr>
          <a:xfrm>
            <a:off x="5128098" y="5134622"/>
            <a:ext cx="1487564" cy="877393"/>
            <a:chOff x="5319699" y="4667897"/>
            <a:chExt cx="1487564" cy="877393"/>
          </a:xfrm>
        </p:grpSpPr>
        <p:sp>
          <p:nvSpPr>
            <p:cNvPr id="16" name="Rechteck 15"/>
            <p:cNvSpPr/>
            <p:nvPr/>
          </p:nvSpPr>
          <p:spPr>
            <a:xfrm>
              <a:off x="6087624" y="4667897"/>
              <a:ext cx="719639" cy="434068"/>
            </a:xfrm>
            <a:prstGeom prst="rect">
              <a:avLst/>
            </a:prstGeom>
            <a:solidFill>
              <a:srgbClr val="FCD1C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5709599" y="4883622"/>
              <a:ext cx="719639" cy="434068"/>
            </a:xfrm>
            <a:prstGeom prst="rect">
              <a:avLst/>
            </a:prstGeom>
            <a:solidFill>
              <a:srgbClr val="F9A27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5319699" y="5111222"/>
              <a:ext cx="719639" cy="434068"/>
            </a:xfrm>
            <a:prstGeom prst="rect">
              <a:avLst/>
            </a:prstGeom>
            <a:solidFill>
              <a:srgbClr val="F77C4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4" name="Gruppieren 33"/>
          <p:cNvGrpSpPr/>
          <p:nvPr/>
        </p:nvGrpSpPr>
        <p:grpSpPr>
          <a:xfrm>
            <a:off x="1904598" y="5052482"/>
            <a:ext cx="1756800" cy="1073501"/>
            <a:chOff x="3121338" y="4585757"/>
            <a:chExt cx="1756800" cy="1073501"/>
          </a:xfrm>
        </p:grpSpPr>
        <p:sp>
          <p:nvSpPr>
            <p:cNvPr id="5" name="Rechteck 4"/>
            <p:cNvSpPr/>
            <p:nvPr/>
          </p:nvSpPr>
          <p:spPr>
            <a:xfrm>
              <a:off x="3121338" y="4585757"/>
              <a:ext cx="1756800" cy="1073501"/>
            </a:xfrm>
            <a:prstGeom prst="rect">
              <a:avLst/>
            </a:prstGeom>
            <a:solidFill>
              <a:srgbClr val="FE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3208980" y="4760485"/>
              <a:ext cx="1581516" cy="724043"/>
            </a:xfrm>
            <a:prstGeom prst="rect">
              <a:avLst/>
            </a:prstGeom>
            <a:noFill/>
          </p:spPr>
          <p:txBody>
            <a:bodyPr wrap="none" rtlCol="0">
              <a:spAutoFit/>
            </a:bodyPr>
            <a:lstStyle/>
            <a:p>
              <a:pPr algn="ctr"/>
              <a:r>
                <a:rPr lang="en-US" sz="1400" b="1" dirty="0" smtClean="0">
                  <a:solidFill>
                    <a:schemeClr val="bg1"/>
                  </a:solidFill>
                </a:rPr>
                <a:t>Pantone®</a:t>
              </a:r>
            </a:p>
            <a:p>
              <a:pPr algn="ctr"/>
              <a:r>
                <a:rPr lang="en-US" sz="1400" b="1" dirty="0" smtClean="0">
                  <a:solidFill>
                    <a:schemeClr val="bg1"/>
                  </a:solidFill>
                </a:rPr>
                <a:t>Orange 021C</a:t>
              </a:r>
              <a:endParaRPr lang="en-US" sz="1400" b="1" dirty="0">
                <a:solidFill>
                  <a:schemeClr val="bg1"/>
                </a:solidFill>
              </a:endParaRPr>
            </a:p>
          </p:txBody>
        </p:sp>
      </p:grpSp>
      <p:cxnSp>
        <p:nvCxnSpPr>
          <p:cNvPr id="46" name="Gerade Verbindung mit Pfeil 45"/>
          <p:cNvCxnSpPr/>
          <p:nvPr/>
        </p:nvCxnSpPr>
        <p:spPr>
          <a:xfrm flipV="1">
            <a:off x="2116248" y="3232512"/>
            <a:ext cx="0" cy="1353245"/>
          </a:xfrm>
          <a:prstGeom prst="straightConnector1">
            <a:avLst/>
          </a:prstGeom>
          <a:ln w="76200">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9" name="Gruppieren 58"/>
          <p:cNvGrpSpPr/>
          <p:nvPr/>
        </p:nvGrpSpPr>
        <p:grpSpPr>
          <a:xfrm>
            <a:off x="4845090" y="3581408"/>
            <a:ext cx="762877" cy="762877"/>
            <a:chOff x="5254757" y="3595695"/>
            <a:chExt cx="762877" cy="762877"/>
          </a:xfrm>
        </p:grpSpPr>
        <p:pic>
          <p:nvPicPr>
            <p:cNvPr id="32" name="Grafik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4757" y="3595695"/>
              <a:ext cx="762877" cy="762877"/>
            </a:xfrm>
            <a:prstGeom prst="rect">
              <a:avLst/>
            </a:prstGeom>
          </p:spPr>
        </p:pic>
        <p:sp>
          <p:nvSpPr>
            <p:cNvPr id="48" name="Textfeld 47"/>
            <p:cNvSpPr txBox="1"/>
            <p:nvPr/>
          </p:nvSpPr>
          <p:spPr>
            <a:xfrm>
              <a:off x="5338678" y="3792467"/>
              <a:ext cx="595035" cy="369332"/>
            </a:xfrm>
            <a:prstGeom prst="rect">
              <a:avLst/>
            </a:prstGeom>
            <a:noFill/>
          </p:spPr>
          <p:txBody>
            <a:bodyPr wrap="none" rtlCol="0">
              <a:spAutoFit/>
            </a:bodyPr>
            <a:lstStyle/>
            <a:p>
              <a:r>
                <a:rPr lang="en-US" b="1" dirty="0" smtClean="0">
                  <a:solidFill>
                    <a:schemeClr val="bg1"/>
                  </a:solidFill>
                </a:rPr>
                <a:t>Lab</a:t>
              </a:r>
              <a:endParaRPr lang="en-US" b="1" dirty="0">
                <a:solidFill>
                  <a:schemeClr val="bg1"/>
                </a:solidFill>
              </a:endParaRPr>
            </a:p>
          </p:txBody>
        </p:sp>
      </p:grpSp>
      <p:cxnSp>
        <p:nvCxnSpPr>
          <p:cNvPr id="50" name="Gerade Verbindung mit Pfeil 49"/>
          <p:cNvCxnSpPr/>
          <p:nvPr/>
        </p:nvCxnSpPr>
        <p:spPr>
          <a:xfrm flipV="1">
            <a:off x="3087798" y="3232513"/>
            <a:ext cx="0" cy="363182"/>
          </a:xfrm>
          <a:prstGeom prst="straightConnector1">
            <a:avLst/>
          </a:prstGeom>
          <a:ln w="76200">
            <a:solidFill>
              <a:schemeClr val="bg1">
                <a:lumMod val="50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p:nvCxnSpPr>
        <p:spPr>
          <a:xfrm flipV="1">
            <a:off x="3097323" y="4242163"/>
            <a:ext cx="0" cy="363182"/>
          </a:xfrm>
          <a:prstGeom prst="straightConnector1">
            <a:avLst/>
          </a:prstGeom>
          <a:ln w="76200">
            <a:solidFill>
              <a:schemeClr val="bg1">
                <a:lumMod val="50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Gerade Verbindung mit Pfeil 53"/>
          <p:cNvCxnSpPr/>
          <p:nvPr/>
        </p:nvCxnSpPr>
        <p:spPr>
          <a:xfrm flipV="1">
            <a:off x="5226528" y="4232638"/>
            <a:ext cx="0" cy="363182"/>
          </a:xfrm>
          <a:prstGeom prst="straightConnector1">
            <a:avLst/>
          </a:prstGeom>
          <a:ln w="76200">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Gerade Verbindung mit Pfeil 54"/>
          <p:cNvCxnSpPr/>
          <p:nvPr/>
        </p:nvCxnSpPr>
        <p:spPr>
          <a:xfrm flipV="1">
            <a:off x="6392973" y="3255717"/>
            <a:ext cx="0" cy="363182"/>
          </a:xfrm>
          <a:prstGeom prst="straightConnector1">
            <a:avLst/>
          </a:prstGeom>
          <a:ln w="76200">
            <a:solidFill>
              <a:schemeClr val="bg1">
                <a:lumMod val="50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Gerade Verbindung mit Pfeil 55"/>
          <p:cNvCxnSpPr/>
          <p:nvPr/>
        </p:nvCxnSpPr>
        <p:spPr>
          <a:xfrm flipV="1">
            <a:off x="6392973" y="4231421"/>
            <a:ext cx="0" cy="363182"/>
          </a:xfrm>
          <a:prstGeom prst="straightConnector1">
            <a:avLst/>
          </a:prstGeom>
          <a:ln w="76200">
            <a:solidFill>
              <a:schemeClr val="bg1">
                <a:lumMod val="50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flipV="1">
            <a:off x="5226528" y="3208092"/>
            <a:ext cx="0" cy="363182"/>
          </a:xfrm>
          <a:prstGeom prst="straightConnector1">
            <a:avLst/>
          </a:prstGeom>
          <a:ln w="76200">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0" name="Gruppieren 59"/>
          <p:cNvGrpSpPr/>
          <p:nvPr/>
        </p:nvGrpSpPr>
        <p:grpSpPr>
          <a:xfrm>
            <a:off x="6026190" y="3581408"/>
            <a:ext cx="762877" cy="762877"/>
            <a:chOff x="5254757" y="3595695"/>
            <a:chExt cx="762877" cy="762877"/>
          </a:xfrm>
        </p:grpSpPr>
        <p:pic>
          <p:nvPicPr>
            <p:cNvPr id="61" name="Grafik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4757" y="3595695"/>
              <a:ext cx="762877" cy="762877"/>
            </a:xfrm>
            <a:prstGeom prst="rect">
              <a:avLst/>
            </a:prstGeom>
          </p:spPr>
        </p:pic>
        <p:sp>
          <p:nvSpPr>
            <p:cNvPr id="62" name="Textfeld 61"/>
            <p:cNvSpPr txBox="1"/>
            <p:nvPr/>
          </p:nvSpPr>
          <p:spPr>
            <a:xfrm>
              <a:off x="5338678" y="3792467"/>
              <a:ext cx="595035" cy="369332"/>
            </a:xfrm>
            <a:prstGeom prst="rect">
              <a:avLst/>
            </a:prstGeom>
            <a:noFill/>
          </p:spPr>
          <p:txBody>
            <a:bodyPr wrap="none" rtlCol="0">
              <a:spAutoFit/>
            </a:bodyPr>
            <a:lstStyle/>
            <a:p>
              <a:r>
                <a:rPr lang="en-US" b="1" dirty="0" smtClean="0">
                  <a:solidFill>
                    <a:schemeClr val="bg1"/>
                  </a:solidFill>
                </a:rPr>
                <a:t>Lab</a:t>
              </a:r>
              <a:endParaRPr lang="en-US" b="1" dirty="0">
                <a:solidFill>
                  <a:schemeClr val="bg1"/>
                </a:solidFill>
              </a:endParaRPr>
            </a:p>
          </p:txBody>
        </p:sp>
      </p:grpSp>
      <p:grpSp>
        <p:nvGrpSpPr>
          <p:cNvPr id="63" name="Gruppieren 62"/>
          <p:cNvGrpSpPr/>
          <p:nvPr/>
        </p:nvGrpSpPr>
        <p:grpSpPr>
          <a:xfrm>
            <a:off x="2711490" y="3581408"/>
            <a:ext cx="762877" cy="762877"/>
            <a:chOff x="5254757" y="3595695"/>
            <a:chExt cx="762877" cy="762877"/>
          </a:xfrm>
        </p:grpSpPr>
        <p:pic>
          <p:nvPicPr>
            <p:cNvPr id="64" name="Grafik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4757" y="3595695"/>
              <a:ext cx="762877" cy="762877"/>
            </a:xfrm>
            <a:prstGeom prst="rect">
              <a:avLst/>
            </a:prstGeom>
          </p:spPr>
        </p:pic>
        <p:sp>
          <p:nvSpPr>
            <p:cNvPr id="65" name="Textfeld 64"/>
            <p:cNvSpPr txBox="1"/>
            <p:nvPr/>
          </p:nvSpPr>
          <p:spPr>
            <a:xfrm>
              <a:off x="5338678" y="3792467"/>
              <a:ext cx="595035" cy="369332"/>
            </a:xfrm>
            <a:prstGeom prst="rect">
              <a:avLst/>
            </a:prstGeom>
            <a:noFill/>
          </p:spPr>
          <p:txBody>
            <a:bodyPr wrap="none" rtlCol="0">
              <a:spAutoFit/>
            </a:bodyPr>
            <a:lstStyle/>
            <a:p>
              <a:r>
                <a:rPr lang="en-US" b="1" dirty="0" smtClean="0">
                  <a:solidFill>
                    <a:schemeClr val="bg1"/>
                  </a:solidFill>
                </a:rPr>
                <a:t>Lab</a:t>
              </a:r>
              <a:endParaRPr lang="en-US" b="1" dirty="0">
                <a:solidFill>
                  <a:schemeClr val="bg1"/>
                </a:solidFill>
              </a:endParaRPr>
            </a:p>
          </p:txBody>
        </p:sp>
      </p:grpSp>
      <p:sp>
        <p:nvSpPr>
          <p:cNvPr id="81" name="Rechteck 80"/>
          <p:cNvSpPr/>
          <p:nvPr/>
        </p:nvSpPr>
        <p:spPr>
          <a:xfrm>
            <a:off x="2714626" y="4605345"/>
            <a:ext cx="4699954" cy="376230"/>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feld 81"/>
          <p:cNvSpPr txBox="1"/>
          <p:nvPr/>
        </p:nvSpPr>
        <p:spPr>
          <a:xfrm>
            <a:off x="4267681" y="4610340"/>
            <a:ext cx="1223412" cy="369332"/>
          </a:xfrm>
          <a:prstGeom prst="rect">
            <a:avLst/>
          </a:prstGeom>
          <a:noFill/>
        </p:spPr>
        <p:txBody>
          <a:bodyPr wrap="none" rtlCol="0">
            <a:spAutoFit/>
          </a:bodyPr>
          <a:lstStyle/>
          <a:p>
            <a:r>
              <a:rPr lang="en-US" b="1" dirty="0" smtClean="0">
                <a:solidFill>
                  <a:schemeClr val="bg1">
                    <a:lumMod val="50000"/>
                  </a:schemeClr>
                </a:solidFill>
              </a:rPr>
              <a:t>CMYKOG</a:t>
            </a:r>
            <a:endParaRPr lang="en-US" b="1" dirty="0">
              <a:solidFill>
                <a:schemeClr val="bg1">
                  <a:lumMod val="50000"/>
                </a:schemeClr>
              </a:solidFill>
            </a:endParaRPr>
          </a:p>
        </p:txBody>
      </p:sp>
      <p:grpSp>
        <p:nvGrpSpPr>
          <p:cNvPr id="66" name="Gruppieren 55"/>
          <p:cNvGrpSpPr/>
          <p:nvPr/>
        </p:nvGrpSpPr>
        <p:grpSpPr>
          <a:xfrm>
            <a:off x="3615565" y="4979672"/>
            <a:ext cx="1318244" cy="1451529"/>
            <a:chOff x="771051" y="1725339"/>
            <a:chExt cx="2143599" cy="2360334"/>
          </a:xfrm>
        </p:grpSpPr>
        <p:pic>
          <p:nvPicPr>
            <p:cNvPr id="67" name="Grafik 66" descr="Proofer.png"/>
            <p:cNvPicPr>
              <a:picLocks noChangeAspect="1"/>
            </p:cNvPicPr>
            <p:nvPr/>
          </p:nvPicPr>
          <p:blipFill>
            <a:blip r:embed="rId4" cstate="email"/>
            <a:stretch>
              <a:fillRect/>
            </a:stretch>
          </p:blipFill>
          <p:spPr>
            <a:xfrm>
              <a:off x="771051" y="1725339"/>
              <a:ext cx="2143599" cy="2360334"/>
            </a:xfrm>
            <a:prstGeom prst="rect">
              <a:avLst/>
            </a:prstGeom>
            <a:effectLst/>
          </p:spPr>
        </p:pic>
        <p:grpSp>
          <p:nvGrpSpPr>
            <p:cNvPr id="68" name="Gruppieren 14"/>
            <p:cNvGrpSpPr/>
            <p:nvPr/>
          </p:nvGrpSpPr>
          <p:grpSpPr>
            <a:xfrm>
              <a:off x="2019526" y="2682991"/>
              <a:ext cx="106978" cy="581408"/>
              <a:chOff x="7305675" y="2486025"/>
              <a:chExt cx="131444" cy="714375"/>
            </a:xfrm>
          </p:grpSpPr>
          <p:pic>
            <p:nvPicPr>
              <p:cNvPr id="78" name="Grafik 77" descr="Proofer.png"/>
              <p:cNvPicPr>
                <a:picLocks noChangeAspect="1"/>
              </p:cNvPicPr>
              <p:nvPr/>
            </p:nvPicPr>
            <p:blipFill>
              <a:blip r:embed="rId5" cstate="email"/>
              <a:srcRect/>
              <a:stretch>
                <a:fillRect/>
              </a:stretch>
            </p:blipFill>
            <p:spPr>
              <a:xfrm>
                <a:off x="7391400" y="2486025"/>
                <a:ext cx="45719" cy="685800"/>
              </a:xfrm>
              <a:prstGeom prst="rect">
                <a:avLst/>
              </a:prstGeom>
              <a:effectLst/>
            </p:spPr>
          </p:pic>
          <p:pic>
            <p:nvPicPr>
              <p:cNvPr id="79" name="Grafik 78" descr="Proofer.png"/>
              <p:cNvPicPr>
                <a:picLocks noChangeAspect="1"/>
              </p:cNvPicPr>
              <p:nvPr/>
            </p:nvPicPr>
            <p:blipFill>
              <a:blip r:embed="rId5" cstate="email"/>
              <a:srcRect/>
              <a:stretch>
                <a:fillRect/>
              </a:stretch>
            </p:blipFill>
            <p:spPr>
              <a:xfrm>
                <a:off x="7353300" y="2514600"/>
                <a:ext cx="45719" cy="685800"/>
              </a:xfrm>
              <a:prstGeom prst="rect">
                <a:avLst/>
              </a:prstGeom>
              <a:effectLst/>
            </p:spPr>
          </p:pic>
          <p:pic>
            <p:nvPicPr>
              <p:cNvPr id="80" name="Grafik 79" descr="Proofer.png"/>
              <p:cNvPicPr>
                <a:picLocks noChangeAspect="1"/>
              </p:cNvPicPr>
              <p:nvPr/>
            </p:nvPicPr>
            <p:blipFill>
              <a:blip r:embed="rId5" cstate="email"/>
              <a:srcRect/>
              <a:stretch>
                <a:fillRect/>
              </a:stretch>
            </p:blipFill>
            <p:spPr>
              <a:xfrm>
                <a:off x="7305675" y="2495550"/>
                <a:ext cx="45719" cy="685800"/>
              </a:xfrm>
              <a:prstGeom prst="rect">
                <a:avLst/>
              </a:prstGeom>
              <a:effectLst/>
            </p:spPr>
          </p:pic>
        </p:grpSp>
        <p:grpSp>
          <p:nvGrpSpPr>
            <p:cNvPr id="69" name="Gruppieren 16"/>
            <p:cNvGrpSpPr/>
            <p:nvPr/>
          </p:nvGrpSpPr>
          <p:grpSpPr>
            <a:xfrm>
              <a:off x="1717195" y="2706247"/>
              <a:ext cx="300780" cy="1015526"/>
              <a:chOff x="7305675" y="2486025"/>
              <a:chExt cx="131444" cy="714375"/>
            </a:xfrm>
          </p:grpSpPr>
          <p:pic>
            <p:nvPicPr>
              <p:cNvPr id="75" name="Grafik 74" descr="Proofer.png"/>
              <p:cNvPicPr>
                <a:picLocks noChangeAspect="1"/>
              </p:cNvPicPr>
              <p:nvPr/>
            </p:nvPicPr>
            <p:blipFill>
              <a:blip r:embed="rId6" cstate="email"/>
              <a:srcRect/>
              <a:stretch>
                <a:fillRect/>
              </a:stretch>
            </p:blipFill>
            <p:spPr>
              <a:xfrm>
                <a:off x="7391400" y="2486025"/>
                <a:ext cx="45719" cy="685800"/>
              </a:xfrm>
              <a:prstGeom prst="rect">
                <a:avLst/>
              </a:prstGeom>
              <a:effectLst/>
            </p:spPr>
          </p:pic>
          <p:pic>
            <p:nvPicPr>
              <p:cNvPr id="76" name="Grafik 75" descr="Proofer.png"/>
              <p:cNvPicPr>
                <a:picLocks noChangeAspect="1"/>
              </p:cNvPicPr>
              <p:nvPr/>
            </p:nvPicPr>
            <p:blipFill>
              <a:blip r:embed="rId6" cstate="email"/>
              <a:srcRect/>
              <a:stretch>
                <a:fillRect/>
              </a:stretch>
            </p:blipFill>
            <p:spPr>
              <a:xfrm>
                <a:off x="7353300" y="2514600"/>
                <a:ext cx="45719" cy="685800"/>
              </a:xfrm>
              <a:prstGeom prst="rect">
                <a:avLst/>
              </a:prstGeom>
              <a:effectLst/>
            </p:spPr>
          </p:pic>
          <p:pic>
            <p:nvPicPr>
              <p:cNvPr id="77" name="Grafik 76" descr="Proofer.png"/>
              <p:cNvPicPr>
                <a:picLocks noChangeAspect="1"/>
              </p:cNvPicPr>
              <p:nvPr/>
            </p:nvPicPr>
            <p:blipFill>
              <a:blip r:embed="rId6" cstate="email"/>
              <a:srcRect/>
              <a:stretch>
                <a:fillRect/>
              </a:stretch>
            </p:blipFill>
            <p:spPr>
              <a:xfrm>
                <a:off x="7305675" y="2495550"/>
                <a:ext cx="45719" cy="685800"/>
              </a:xfrm>
              <a:prstGeom prst="rect">
                <a:avLst/>
              </a:prstGeom>
              <a:effectLst/>
            </p:spPr>
          </p:pic>
        </p:grpSp>
        <p:sp>
          <p:nvSpPr>
            <p:cNvPr id="70" name="Freihandform 69"/>
            <p:cNvSpPr/>
            <p:nvPr/>
          </p:nvSpPr>
          <p:spPr>
            <a:xfrm>
              <a:off x="901285" y="3557041"/>
              <a:ext cx="288766" cy="226749"/>
            </a:xfrm>
            <a:custGeom>
              <a:avLst/>
              <a:gdLst>
                <a:gd name="connsiteX0" fmla="*/ 207169 w 354806"/>
                <a:gd name="connsiteY0" fmla="*/ 278606 h 278606"/>
                <a:gd name="connsiteX1" fmla="*/ 0 w 354806"/>
                <a:gd name="connsiteY1" fmla="*/ 204787 h 278606"/>
                <a:gd name="connsiteX2" fmla="*/ 35719 w 354806"/>
                <a:gd name="connsiteY2" fmla="*/ 192881 h 278606"/>
                <a:gd name="connsiteX3" fmla="*/ 66675 w 354806"/>
                <a:gd name="connsiteY3" fmla="*/ 176212 h 278606"/>
                <a:gd name="connsiteX4" fmla="*/ 100012 w 354806"/>
                <a:gd name="connsiteY4" fmla="*/ 166687 h 278606"/>
                <a:gd name="connsiteX5" fmla="*/ 114300 w 354806"/>
                <a:gd name="connsiteY5" fmla="*/ 152400 h 278606"/>
                <a:gd name="connsiteX6" fmla="*/ 159544 w 354806"/>
                <a:gd name="connsiteY6" fmla="*/ 128587 h 278606"/>
                <a:gd name="connsiteX7" fmla="*/ 180975 w 354806"/>
                <a:gd name="connsiteY7" fmla="*/ 107156 h 278606"/>
                <a:gd name="connsiteX8" fmla="*/ 204787 w 354806"/>
                <a:gd name="connsiteY8" fmla="*/ 83344 h 278606"/>
                <a:gd name="connsiteX9" fmla="*/ 219075 w 354806"/>
                <a:gd name="connsiteY9" fmla="*/ 61912 h 278606"/>
                <a:gd name="connsiteX10" fmla="*/ 235744 w 354806"/>
                <a:gd name="connsiteY10" fmla="*/ 40481 h 278606"/>
                <a:gd name="connsiteX11" fmla="*/ 247650 w 354806"/>
                <a:gd name="connsiteY11" fmla="*/ 26194 h 278606"/>
                <a:gd name="connsiteX12" fmla="*/ 261937 w 354806"/>
                <a:gd name="connsiteY12" fmla="*/ 11906 h 278606"/>
                <a:gd name="connsiteX13" fmla="*/ 273844 w 354806"/>
                <a:gd name="connsiteY13" fmla="*/ 0 h 278606"/>
                <a:gd name="connsiteX14" fmla="*/ 354806 w 354806"/>
                <a:gd name="connsiteY14" fmla="*/ 35719 h 278606"/>
                <a:gd name="connsiteX15" fmla="*/ 207169 w 354806"/>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806" h="278606">
                  <a:moveTo>
                    <a:pt x="207169" y="278606"/>
                  </a:moveTo>
                  <a:lnTo>
                    <a:pt x="0" y="204787"/>
                  </a:lnTo>
                  <a:lnTo>
                    <a:pt x="35719" y="192881"/>
                  </a:lnTo>
                  <a:lnTo>
                    <a:pt x="66675" y="176212"/>
                  </a:lnTo>
                  <a:lnTo>
                    <a:pt x="100012" y="166687"/>
                  </a:lnTo>
                  <a:lnTo>
                    <a:pt x="114300" y="152400"/>
                  </a:lnTo>
                  <a:lnTo>
                    <a:pt x="159544" y="128587"/>
                  </a:lnTo>
                  <a:lnTo>
                    <a:pt x="180975" y="107156"/>
                  </a:lnTo>
                  <a:lnTo>
                    <a:pt x="204787" y="83344"/>
                  </a:lnTo>
                  <a:lnTo>
                    <a:pt x="219075" y="61912"/>
                  </a:lnTo>
                  <a:lnTo>
                    <a:pt x="235744" y="40481"/>
                  </a:lnTo>
                  <a:lnTo>
                    <a:pt x="247650" y="26194"/>
                  </a:lnTo>
                  <a:lnTo>
                    <a:pt x="261937" y="11906"/>
                  </a:lnTo>
                  <a:lnTo>
                    <a:pt x="273844" y="0"/>
                  </a:lnTo>
                  <a:lnTo>
                    <a:pt x="354806" y="35719"/>
                  </a:lnTo>
                  <a:lnTo>
                    <a:pt x="207169" y="27860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1" name="Grafik 70" descr="Bild vom Bogen.jpg"/>
            <p:cNvPicPr>
              <a:picLocks noChangeAspect="1"/>
            </p:cNvPicPr>
            <p:nvPr/>
          </p:nvPicPr>
          <p:blipFill>
            <a:blip r:embed="rId7" cstate="email"/>
            <a:stretch>
              <a:fillRect/>
            </a:stretch>
          </p:blipFill>
          <p:spPr>
            <a:xfrm rot="6251439">
              <a:off x="797557" y="2769766"/>
              <a:ext cx="1433204" cy="1003510"/>
            </a:xfrm>
            <a:prstGeom prst="flowChartPunchedTape">
              <a:avLst/>
            </a:prstGeom>
            <a:ln w="6350">
              <a:solidFill>
                <a:schemeClr val="accent1"/>
              </a:solidFill>
            </a:ln>
          </p:spPr>
        </p:pic>
        <p:cxnSp>
          <p:nvCxnSpPr>
            <p:cNvPr id="73" name="Gerade Verbindung 72"/>
            <p:cNvCxnSpPr/>
            <p:nvPr/>
          </p:nvCxnSpPr>
          <p:spPr>
            <a:xfrm>
              <a:off x="1279207" y="2465938"/>
              <a:ext cx="808157" cy="209307"/>
            </a:xfrm>
            <a:prstGeom prst="line">
              <a:avLst/>
            </a:prstGeom>
            <a:ln>
              <a:solidFill>
                <a:schemeClr val="accent6">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a:off x="1279207" y="2465938"/>
              <a:ext cx="808157" cy="209307"/>
            </a:xfrm>
            <a:prstGeom prst="line">
              <a:avLst/>
            </a:prstGeom>
            <a:ln>
              <a:solidFill>
                <a:schemeClr val="accent6">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3" name="Fußzeilenplatzhalter 9"/>
          <p:cNvSpPr>
            <a:spLocks noGrp="1"/>
          </p:cNvSpPr>
          <p:nvPr>
            <p:ph type="ftr" sz="quarter" idx="4294967295"/>
          </p:nvPr>
        </p:nvSpPr>
        <p:spPr>
          <a:xfrm rot="16200000">
            <a:off x="6958031" y="2656539"/>
            <a:ext cx="3856956" cy="227966"/>
          </a:xfrm>
          <a:prstGeom prst="rect">
            <a:avLst/>
          </a:prstGeom>
        </p:spPr>
        <p:txBody>
          <a:bodyPr vert="horz" lIns="72000" tIns="36000" rIns="72000" bIns="36000" rtlCol="0" anchor="ctr"/>
          <a:lstStyle>
            <a:lvl1pPr algn="l" fontAlgn="auto">
              <a:spcBef>
                <a:spcPts val="0"/>
              </a:spcBef>
              <a:spcAft>
                <a:spcPts val="0"/>
              </a:spcAft>
              <a:defRPr sz="800" dirty="0" smtClean="0">
                <a:solidFill>
                  <a:srgbClr val="A8B1B6"/>
                </a:solidFill>
                <a:latin typeface="Arial" pitchFamily="34" charset="0"/>
                <a:cs typeface="Arial" pitchFamily="34" charset="0"/>
              </a:defRPr>
            </a:lvl1pPr>
          </a:lstStyle>
          <a:p>
            <a:pPr>
              <a:defRPr/>
            </a:pPr>
            <a:r>
              <a:rPr lang="de-DE" dirty="0" smtClean="0"/>
              <a:t>● PAT Prinect  ● D. Freyer, C. Völker ● November 2013</a:t>
            </a:r>
            <a:endParaRPr lang="de-DE" dirty="0"/>
          </a:p>
        </p:txBody>
      </p:sp>
    </p:spTree>
    <p:extLst>
      <p:ext uri="{BB962C8B-B14F-4D97-AF65-F5344CB8AC3E}">
        <p14:creationId xmlns:p14="http://schemas.microsoft.com/office/powerpoint/2010/main" val="269518917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Neue Merkmale des Prinect </a:t>
            </a:r>
            <a:r>
              <a:rPr lang="de-DE" dirty="0" smtClean="0"/>
              <a:t>Renderer</a:t>
            </a:r>
            <a:br>
              <a:rPr lang="de-DE" dirty="0" smtClean="0"/>
            </a:br>
            <a:r>
              <a:rPr lang="de-DE" dirty="0" smtClean="0"/>
              <a:t>Multi-Color Farbraum</a:t>
            </a:r>
            <a:endParaRPr lang="en-US" dirty="0"/>
          </a:p>
        </p:txBody>
      </p:sp>
      <p:sp>
        <p:nvSpPr>
          <p:cNvPr id="4" name="Foliennummernplatzhalter 3"/>
          <p:cNvSpPr>
            <a:spLocks noGrp="1"/>
          </p:cNvSpPr>
          <p:nvPr>
            <p:ph type="sldNum" sz="quarter" idx="11"/>
          </p:nvPr>
        </p:nvSpPr>
        <p:spPr/>
        <p:txBody>
          <a:bodyPr/>
          <a:lstStyle/>
          <a:p>
            <a:pPr>
              <a:defRPr/>
            </a:pPr>
            <a:fld id="{B035FD14-5EDB-4F2F-AE9E-2CB0E24AE5B8}" type="slidenum">
              <a:rPr lang="de-DE" smtClean="0"/>
              <a:pPr>
                <a:defRPr/>
              </a:pPr>
              <a:t>11</a:t>
            </a:fld>
            <a:endParaRPr lang="de-DE" dirty="0"/>
          </a:p>
        </p:txBody>
      </p:sp>
      <p:sp>
        <p:nvSpPr>
          <p:cNvPr id="5" name="Rechteck 4"/>
          <p:cNvSpPr/>
          <p:nvPr/>
        </p:nvSpPr>
        <p:spPr>
          <a:xfrm>
            <a:off x="733425" y="2533650"/>
            <a:ext cx="3257550" cy="3257550"/>
          </a:xfrm>
          <a:prstGeom prst="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1468365" y="2667000"/>
            <a:ext cx="1890261" cy="369332"/>
          </a:xfrm>
          <a:prstGeom prst="rect">
            <a:avLst/>
          </a:prstGeom>
          <a:noFill/>
        </p:spPr>
        <p:txBody>
          <a:bodyPr wrap="none" rtlCol="0">
            <a:spAutoFit/>
          </a:bodyPr>
          <a:lstStyle/>
          <a:p>
            <a:r>
              <a:rPr lang="en-US" b="1" dirty="0" smtClean="0">
                <a:solidFill>
                  <a:schemeClr val="bg1">
                    <a:lumMod val="50000"/>
                  </a:schemeClr>
                </a:solidFill>
              </a:rPr>
              <a:t>MetaDimension</a:t>
            </a:r>
            <a:endParaRPr lang="en-US" b="1" dirty="0">
              <a:solidFill>
                <a:schemeClr val="bg1">
                  <a:lumMod val="50000"/>
                </a:schemeClr>
              </a:solidFill>
            </a:endParaRPr>
          </a:p>
        </p:txBody>
      </p:sp>
      <p:sp>
        <p:nvSpPr>
          <p:cNvPr id="7" name="Rechteck 6"/>
          <p:cNvSpPr/>
          <p:nvPr/>
        </p:nvSpPr>
        <p:spPr>
          <a:xfrm>
            <a:off x="1047750" y="3114675"/>
            <a:ext cx="552450" cy="676275"/>
          </a:xfrm>
          <a:prstGeom prst="rect">
            <a:avLst/>
          </a:prstGeom>
          <a:solidFill>
            <a:schemeClr val="tx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p:nvSpPr>
        <p:spPr>
          <a:xfrm>
            <a:off x="1200150" y="3267075"/>
            <a:ext cx="552450" cy="676275"/>
          </a:xfrm>
          <a:prstGeom prst="rect">
            <a:avLst/>
          </a:prstGeom>
          <a:solidFill>
            <a:srgbClr val="FFFF0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1352550" y="3419475"/>
            <a:ext cx="552450" cy="676275"/>
          </a:xfrm>
          <a:prstGeom prst="rect">
            <a:avLst/>
          </a:prstGeom>
          <a:solidFill>
            <a:srgbClr val="FF00FF"/>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p:nvSpPr>
        <p:spPr>
          <a:xfrm>
            <a:off x="1504950" y="3571875"/>
            <a:ext cx="552450" cy="676275"/>
          </a:xfrm>
          <a:prstGeom prst="rect">
            <a:avLst/>
          </a:prstGeom>
          <a:solidFill>
            <a:srgbClr val="00B0F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p:cNvSpPr/>
          <p:nvPr/>
        </p:nvSpPr>
        <p:spPr>
          <a:xfrm>
            <a:off x="2743200" y="3181350"/>
            <a:ext cx="552450" cy="676275"/>
          </a:xfrm>
          <a:prstGeom prst="rect">
            <a:avLst/>
          </a:prstGeom>
          <a:solidFill>
            <a:srgbClr val="0066FF"/>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2895600" y="3333750"/>
            <a:ext cx="552450" cy="676275"/>
          </a:xfrm>
          <a:prstGeom prst="rect">
            <a:avLst/>
          </a:prstGeom>
          <a:solidFill>
            <a:srgbClr val="00B05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3048000" y="3486150"/>
            <a:ext cx="552450" cy="676275"/>
          </a:xfrm>
          <a:prstGeom prst="rect">
            <a:avLst/>
          </a:prstGeom>
          <a:solidFill>
            <a:srgbClr val="FF000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feld 13"/>
          <p:cNvSpPr txBox="1"/>
          <p:nvPr/>
        </p:nvSpPr>
        <p:spPr>
          <a:xfrm>
            <a:off x="1103090" y="4505325"/>
            <a:ext cx="864339" cy="369332"/>
          </a:xfrm>
          <a:prstGeom prst="rect">
            <a:avLst/>
          </a:prstGeom>
          <a:noFill/>
        </p:spPr>
        <p:txBody>
          <a:bodyPr wrap="none" rtlCol="0">
            <a:spAutoFit/>
          </a:bodyPr>
          <a:lstStyle/>
          <a:p>
            <a:r>
              <a:rPr lang="en-US" b="1" dirty="0" smtClean="0">
                <a:solidFill>
                  <a:schemeClr val="bg1">
                    <a:lumMod val="50000"/>
                  </a:schemeClr>
                </a:solidFill>
              </a:rPr>
              <a:t>CMYK</a:t>
            </a:r>
            <a:endParaRPr lang="en-US" b="1" dirty="0">
              <a:solidFill>
                <a:schemeClr val="bg1">
                  <a:lumMod val="50000"/>
                </a:schemeClr>
              </a:solidFill>
            </a:endParaRPr>
          </a:p>
        </p:txBody>
      </p:sp>
      <p:sp>
        <p:nvSpPr>
          <p:cNvPr id="15" name="Textfeld 14"/>
          <p:cNvSpPr txBox="1"/>
          <p:nvPr/>
        </p:nvSpPr>
        <p:spPr>
          <a:xfrm>
            <a:off x="2879874" y="4505325"/>
            <a:ext cx="697627" cy="369332"/>
          </a:xfrm>
          <a:prstGeom prst="rect">
            <a:avLst/>
          </a:prstGeom>
          <a:noFill/>
        </p:spPr>
        <p:txBody>
          <a:bodyPr wrap="none" rtlCol="0">
            <a:spAutoFit/>
          </a:bodyPr>
          <a:lstStyle/>
          <a:p>
            <a:r>
              <a:rPr lang="en-US" b="1" dirty="0" smtClean="0">
                <a:solidFill>
                  <a:schemeClr val="bg1">
                    <a:lumMod val="50000"/>
                  </a:schemeClr>
                </a:solidFill>
              </a:rPr>
              <a:t>RGB</a:t>
            </a:r>
            <a:endParaRPr lang="en-US" b="1" dirty="0">
              <a:solidFill>
                <a:schemeClr val="bg1">
                  <a:lumMod val="50000"/>
                </a:schemeClr>
              </a:solidFill>
            </a:endParaRPr>
          </a:p>
        </p:txBody>
      </p:sp>
      <p:sp>
        <p:nvSpPr>
          <p:cNvPr id="16" name="Textfeld 15"/>
          <p:cNvSpPr txBox="1"/>
          <p:nvPr/>
        </p:nvSpPr>
        <p:spPr>
          <a:xfrm>
            <a:off x="2175370" y="4489966"/>
            <a:ext cx="319318" cy="369332"/>
          </a:xfrm>
          <a:prstGeom prst="rect">
            <a:avLst/>
          </a:prstGeom>
          <a:noFill/>
        </p:spPr>
        <p:txBody>
          <a:bodyPr wrap="none" rtlCol="0">
            <a:spAutoFit/>
          </a:bodyPr>
          <a:lstStyle/>
          <a:p>
            <a:r>
              <a:rPr lang="en-US" dirty="0">
                <a:solidFill>
                  <a:schemeClr val="bg1">
                    <a:lumMod val="50000"/>
                  </a:schemeClr>
                </a:solidFill>
              </a:rPr>
              <a:t>+</a:t>
            </a:r>
          </a:p>
        </p:txBody>
      </p:sp>
      <p:sp>
        <p:nvSpPr>
          <p:cNvPr id="17" name="Textfeld 16"/>
          <p:cNvSpPr txBox="1"/>
          <p:nvPr/>
        </p:nvSpPr>
        <p:spPr>
          <a:xfrm>
            <a:off x="962025" y="4935796"/>
            <a:ext cx="1146468" cy="646331"/>
          </a:xfrm>
          <a:prstGeom prst="rect">
            <a:avLst/>
          </a:prstGeom>
          <a:noFill/>
        </p:spPr>
        <p:txBody>
          <a:bodyPr wrap="none" rtlCol="0">
            <a:spAutoFit/>
          </a:bodyPr>
          <a:lstStyle/>
          <a:p>
            <a:pPr algn="ctr"/>
            <a:r>
              <a:rPr lang="en-US" b="1" dirty="0" err="1" smtClean="0">
                <a:solidFill>
                  <a:schemeClr val="bg1">
                    <a:lumMod val="50000"/>
                  </a:schemeClr>
                </a:solidFill>
              </a:rPr>
              <a:t>Prozess</a:t>
            </a:r>
            <a:r>
              <a:rPr lang="en-US" b="1" dirty="0" smtClean="0">
                <a:solidFill>
                  <a:schemeClr val="bg1">
                    <a:lumMod val="50000"/>
                  </a:schemeClr>
                </a:solidFill>
              </a:rPr>
              <a:t>-</a:t>
            </a:r>
          </a:p>
          <a:p>
            <a:pPr algn="ctr"/>
            <a:r>
              <a:rPr lang="en-US" b="1" dirty="0" err="1" smtClean="0">
                <a:solidFill>
                  <a:schemeClr val="bg1">
                    <a:lumMod val="50000"/>
                  </a:schemeClr>
                </a:solidFill>
              </a:rPr>
              <a:t>farben</a:t>
            </a:r>
            <a:endParaRPr lang="en-US" b="1" dirty="0">
              <a:solidFill>
                <a:schemeClr val="bg1">
                  <a:lumMod val="50000"/>
                </a:schemeClr>
              </a:solidFill>
            </a:endParaRPr>
          </a:p>
        </p:txBody>
      </p:sp>
      <p:sp>
        <p:nvSpPr>
          <p:cNvPr id="18" name="Textfeld 17"/>
          <p:cNvSpPr txBox="1"/>
          <p:nvPr/>
        </p:nvSpPr>
        <p:spPr>
          <a:xfrm>
            <a:off x="2700337" y="4935796"/>
            <a:ext cx="1056700" cy="646331"/>
          </a:xfrm>
          <a:prstGeom prst="rect">
            <a:avLst/>
          </a:prstGeom>
          <a:noFill/>
        </p:spPr>
        <p:txBody>
          <a:bodyPr wrap="none" rtlCol="0">
            <a:spAutoFit/>
          </a:bodyPr>
          <a:lstStyle/>
          <a:p>
            <a:pPr algn="ctr"/>
            <a:r>
              <a:rPr lang="en-US" b="1" dirty="0" err="1" smtClean="0">
                <a:solidFill>
                  <a:schemeClr val="bg1">
                    <a:lumMod val="50000"/>
                  </a:schemeClr>
                </a:solidFill>
              </a:rPr>
              <a:t>Sonder</a:t>
            </a:r>
            <a:r>
              <a:rPr lang="en-US" b="1" dirty="0" smtClean="0">
                <a:solidFill>
                  <a:schemeClr val="bg1">
                    <a:lumMod val="50000"/>
                  </a:schemeClr>
                </a:solidFill>
              </a:rPr>
              <a:t>-</a:t>
            </a:r>
          </a:p>
          <a:p>
            <a:pPr algn="ctr"/>
            <a:r>
              <a:rPr lang="en-US" b="1" dirty="0" err="1" smtClean="0">
                <a:solidFill>
                  <a:schemeClr val="bg1">
                    <a:lumMod val="50000"/>
                  </a:schemeClr>
                </a:solidFill>
              </a:rPr>
              <a:t>farben</a:t>
            </a:r>
            <a:endParaRPr lang="en-US" b="1" dirty="0">
              <a:solidFill>
                <a:schemeClr val="bg1">
                  <a:lumMod val="50000"/>
                </a:schemeClr>
              </a:solidFill>
            </a:endParaRPr>
          </a:p>
        </p:txBody>
      </p:sp>
      <p:sp>
        <p:nvSpPr>
          <p:cNvPr id="19" name="Textfeld 18"/>
          <p:cNvSpPr txBox="1"/>
          <p:nvPr/>
        </p:nvSpPr>
        <p:spPr>
          <a:xfrm>
            <a:off x="2184895" y="5074295"/>
            <a:ext cx="319318" cy="369332"/>
          </a:xfrm>
          <a:prstGeom prst="rect">
            <a:avLst/>
          </a:prstGeom>
          <a:noFill/>
        </p:spPr>
        <p:txBody>
          <a:bodyPr wrap="none" rtlCol="0">
            <a:spAutoFit/>
          </a:bodyPr>
          <a:lstStyle/>
          <a:p>
            <a:r>
              <a:rPr lang="en-US" dirty="0">
                <a:solidFill>
                  <a:schemeClr val="bg1">
                    <a:lumMod val="50000"/>
                  </a:schemeClr>
                </a:solidFill>
              </a:rPr>
              <a:t>+</a:t>
            </a:r>
          </a:p>
        </p:txBody>
      </p:sp>
      <p:sp>
        <p:nvSpPr>
          <p:cNvPr id="20" name="Rechteck 19"/>
          <p:cNvSpPr/>
          <p:nvPr/>
        </p:nvSpPr>
        <p:spPr>
          <a:xfrm>
            <a:off x="4657725" y="2533650"/>
            <a:ext cx="3257550" cy="3257550"/>
          </a:xfrm>
          <a:prstGeom prst="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feld 20"/>
          <p:cNvSpPr txBox="1"/>
          <p:nvPr/>
        </p:nvSpPr>
        <p:spPr>
          <a:xfrm>
            <a:off x="5392665" y="2667000"/>
            <a:ext cx="2044149" cy="369332"/>
          </a:xfrm>
          <a:prstGeom prst="rect">
            <a:avLst/>
          </a:prstGeom>
          <a:noFill/>
        </p:spPr>
        <p:txBody>
          <a:bodyPr wrap="none" rtlCol="0">
            <a:spAutoFit/>
          </a:bodyPr>
          <a:lstStyle/>
          <a:p>
            <a:r>
              <a:rPr lang="en-US" b="1" dirty="0" smtClean="0">
                <a:solidFill>
                  <a:schemeClr val="bg1">
                    <a:lumMod val="50000"/>
                  </a:schemeClr>
                </a:solidFill>
              </a:rPr>
              <a:t>Prinect Renderer</a:t>
            </a:r>
            <a:endParaRPr lang="en-US" b="1" dirty="0">
              <a:solidFill>
                <a:schemeClr val="bg1">
                  <a:lumMod val="50000"/>
                </a:schemeClr>
              </a:solidFill>
            </a:endParaRPr>
          </a:p>
        </p:txBody>
      </p:sp>
      <p:sp>
        <p:nvSpPr>
          <p:cNvPr id="22" name="Rechteck 21"/>
          <p:cNvSpPr/>
          <p:nvPr/>
        </p:nvSpPr>
        <p:spPr>
          <a:xfrm>
            <a:off x="5743575" y="3114675"/>
            <a:ext cx="552450" cy="676275"/>
          </a:xfrm>
          <a:prstGeom prst="rect">
            <a:avLst/>
          </a:prstGeom>
          <a:solidFill>
            <a:schemeClr val="tx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hteck 22"/>
          <p:cNvSpPr/>
          <p:nvPr/>
        </p:nvSpPr>
        <p:spPr>
          <a:xfrm>
            <a:off x="5895975" y="3267075"/>
            <a:ext cx="552450" cy="676275"/>
          </a:xfrm>
          <a:prstGeom prst="rect">
            <a:avLst/>
          </a:prstGeom>
          <a:solidFill>
            <a:srgbClr val="FFFF0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hteck 23"/>
          <p:cNvSpPr/>
          <p:nvPr/>
        </p:nvSpPr>
        <p:spPr>
          <a:xfrm>
            <a:off x="6048375" y="3419475"/>
            <a:ext cx="552450" cy="676275"/>
          </a:xfrm>
          <a:prstGeom prst="rect">
            <a:avLst/>
          </a:prstGeom>
          <a:solidFill>
            <a:srgbClr val="FF00FF"/>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hteck 24"/>
          <p:cNvSpPr/>
          <p:nvPr/>
        </p:nvSpPr>
        <p:spPr>
          <a:xfrm>
            <a:off x="6200775" y="3571875"/>
            <a:ext cx="552450" cy="676275"/>
          </a:xfrm>
          <a:prstGeom prst="rect">
            <a:avLst/>
          </a:prstGeom>
          <a:solidFill>
            <a:srgbClr val="00B0F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hteck 25"/>
          <p:cNvSpPr/>
          <p:nvPr/>
        </p:nvSpPr>
        <p:spPr>
          <a:xfrm>
            <a:off x="6296025" y="3676649"/>
            <a:ext cx="552450" cy="676275"/>
          </a:xfrm>
          <a:prstGeom prst="rect">
            <a:avLst/>
          </a:prstGeom>
          <a:solidFill>
            <a:srgbClr val="0066FF"/>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hteck 26"/>
          <p:cNvSpPr/>
          <p:nvPr/>
        </p:nvSpPr>
        <p:spPr>
          <a:xfrm>
            <a:off x="6448425" y="3829049"/>
            <a:ext cx="552450" cy="676275"/>
          </a:xfrm>
          <a:prstGeom prst="rect">
            <a:avLst/>
          </a:prstGeom>
          <a:solidFill>
            <a:srgbClr val="00B05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hteck 27"/>
          <p:cNvSpPr/>
          <p:nvPr/>
        </p:nvSpPr>
        <p:spPr>
          <a:xfrm>
            <a:off x="6600825" y="3981449"/>
            <a:ext cx="552450" cy="676275"/>
          </a:xfrm>
          <a:prstGeom prst="rect">
            <a:avLst/>
          </a:prstGeom>
          <a:solidFill>
            <a:srgbClr val="FF000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feld 28"/>
          <p:cNvSpPr txBox="1"/>
          <p:nvPr/>
        </p:nvSpPr>
        <p:spPr>
          <a:xfrm>
            <a:off x="5618913" y="4772025"/>
            <a:ext cx="1377300" cy="369332"/>
          </a:xfrm>
          <a:prstGeom prst="rect">
            <a:avLst/>
          </a:prstGeom>
          <a:noFill/>
        </p:spPr>
        <p:txBody>
          <a:bodyPr wrap="none" rtlCol="0">
            <a:spAutoFit/>
          </a:bodyPr>
          <a:lstStyle/>
          <a:p>
            <a:r>
              <a:rPr lang="en-US" b="1" dirty="0" smtClean="0">
                <a:solidFill>
                  <a:schemeClr val="bg1">
                    <a:lumMod val="50000"/>
                  </a:schemeClr>
                </a:solidFill>
              </a:rPr>
              <a:t>CMYKRGB</a:t>
            </a:r>
            <a:endParaRPr lang="en-US" b="1" dirty="0">
              <a:solidFill>
                <a:schemeClr val="bg1">
                  <a:lumMod val="50000"/>
                </a:schemeClr>
              </a:solidFill>
            </a:endParaRPr>
          </a:p>
        </p:txBody>
      </p:sp>
      <p:sp>
        <p:nvSpPr>
          <p:cNvPr id="32" name="Textfeld 31"/>
          <p:cNvSpPr txBox="1"/>
          <p:nvPr/>
        </p:nvSpPr>
        <p:spPr>
          <a:xfrm>
            <a:off x="5420141" y="5202496"/>
            <a:ext cx="1774845" cy="369332"/>
          </a:xfrm>
          <a:prstGeom prst="rect">
            <a:avLst/>
          </a:prstGeom>
          <a:noFill/>
        </p:spPr>
        <p:txBody>
          <a:bodyPr wrap="none" rtlCol="0">
            <a:spAutoFit/>
          </a:bodyPr>
          <a:lstStyle/>
          <a:p>
            <a:pPr algn="ctr"/>
            <a:r>
              <a:rPr lang="en-US" b="1" dirty="0" err="1" smtClean="0">
                <a:solidFill>
                  <a:schemeClr val="bg1">
                    <a:lumMod val="50000"/>
                  </a:schemeClr>
                </a:solidFill>
              </a:rPr>
              <a:t>Prozessfarben</a:t>
            </a:r>
            <a:endParaRPr lang="en-US" b="1" dirty="0">
              <a:solidFill>
                <a:schemeClr val="bg1">
                  <a:lumMod val="50000"/>
                </a:schemeClr>
              </a:solidFill>
            </a:endParaRPr>
          </a:p>
        </p:txBody>
      </p:sp>
      <p:sp>
        <p:nvSpPr>
          <p:cNvPr id="37" name="Fußzeilenplatzhalter 9"/>
          <p:cNvSpPr>
            <a:spLocks noGrp="1"/>
          </p:cNvSpPr>
          <p:nvPr>
            <p:ph type="ftr" sz="quarter" idx="4294967295"/>
          </p:nvPr>
        </p:nvSpPr>
        <p:spPr>
          <a:xfrm rot="16200000">
            <a:off x="6958031" y="2656539"/>
            <a:ext cx="3856956" cy="227966"/>
          </a:xfrm>
          <a:prstGeom prst="rect">
            <a:avLst/>
          </a:prstGeom>
        </p:spPr>
        <p:txBody>
          <a:bodyPr vert="horz" lIns="72000" tIns="36000" rIns="72000" bIns="36000" rtlCol="0" anchor="ctr"/>
          <a:lstStyle>
            <a:lvl1pPr algn="l" fontAlgn="auto">
              <a:spcBef>
                <a:spcPts val="0"/>
              </a:spcBef>
              <a:spcAft>
                <a:spcPts val="0"/>
              </a:spcAft>
              <a:defRPr sz="800" dirty="0" smtClean="0">
                <a:solidFill>
                  <a:srgbClr val="A8B1B6"/>
                </a:solidFill>
                <a:latin typeface="Arial" pitchFamily="34" charset="0"/>
                <a:cs typeface="Arial" pitchFamily="34" charset="0"/>
              </a:defRPr>
            </a:lvl1pPr>
          </a:lstStyle>
          <a:p>
            <a:pPr>
              <a:defRPr/>
            </a:pPr>
            <a:r>
              <a:rPr lang="de-DE" dirty="0" smtClean="0"/>
              <a:t>● PAT Prinect  ● D. Freyer, C. Völker ● November 2013</a:t>
            </a:r>
            <a:endParaRPr lang="de-DE" dirty="0"/>
          </a:p>
        </p:txBody>
      </p:sp>
    </p:spTree>
    <p:extLst>
      <p:ext uri="{BB962C8B-B14F-4D97-AF65-F5344CB8AC3E}">
        <p14:creationId xmlns:p14="http://schemas.microsoft.com/office/powerpoint/2010/main" val="107821977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Neue Merkmale des Prinect </a:t>
            </a:r>
            <a:r>
              <a:rPr lang="de-DE" dirty="0" smtClean="0"/>
              <a:t>Renderer</a:t>
            </a:r>
            <a:br>
              <a:rPr lang="de-DE" dirty="0" smtClean="0"/>
            </a:br>
            <a:r>
              <a:rPr lang="de-DE" dirty="0" smtClean="0"/>
              <a:t>Flexible Konfiguration</a:t>
            </a:r>
            <a:endParaRPr lang="en-US" dirty="0"/>
          </a:p>
        </p:txBody>
      </p:sp>
      <p:sp>
        <p:nvSpPr>
          <p:cNvPr id="4" name="Foliennummernplatzhalter 3"/>
          <p:cNvSpPr>
            <a:spLocks noGrp="1"/>
          </p:cNvSpPr>
          <p:nvPr>
            <p:ph type="sldNum" sz="quarter" idx="11"/>
          </p:nvPr>
        </p:nvSpPr>
        <p:spPr/>
        <p:txBody>
          <a:bodyPr/>
          <a:lstStyle/>
          <a:p>
            <a:pPr>
              <a:defRPr/>
            </a:pPr>
            <a:fld id="{B035FD14-5EDB-4F2F-AE9E-2CB0E24AE5B8}" type="slidenum">
              <a:rPr lang="de-DE" smtClean="0"/>
              <a:pPr>
                <a:defRPr/>
              </a:pPr>
              <a:t>12</a:t>
            </a:fld>
            <a:endParaRPr lang="de-DE" dirty="0"/>
          </a:p>
        </p:txBody>
      </p:sp>
      <p:grpSp>
        <p:nvGrpSpPr>
          <p:cNvPr id="74" name="Gruppieren 73"/>
          <p:cNvGrpSpPr/>
          <p:nvPr/>
        </p:nvGrpSpPr>
        <p:grpSpPr>
          <a:xfrm>
            <a:off x="774462" y="2343572"/>
            <a:ext cx="3768962" cy="1224136"/>
            <a:chOff x="926862" y="2400722"/>
            <a:chExt cx="3768962" cy="1224136"/>
          </a:xfrm>
        </p:grpSpPr>
        <p:sp>
          <p:nvSpPr>
            <p:cNvPr id="20" name="Textfeld 19"/>
            <p:cNvSpPr txBox="1"/>
            <p:nvPr/>
          </p:nvSpPr>
          <p:spPr>
            <a:xfrm>
              <a:off x="1056042" y="2776581"/>
              <a:ext cx="798616" cy="461665"/>
            </a:xfrm>
            <a:prstGeom prst="rect">
              <a:avLst/>
            </a:prstGeom>
            <a:noFill/>
          </p:spPr>
          <p:txBody>
            <a:bodyPr wrap="none" rtlCol="0">
              <a:spAutoFit/>
            </a:bodyPr>
            <a:lstStyle/>
            <a:p>
              <a:pPr algn="ctr"/>
              <a:r>
                <a:rPr lang="de-DE" sz="1200" dirty="0" smtClean="0"/>
                <a:t>Prepress</a:t>
              </a:r>
            </a:p>
            <a:p>
              <a:pPr algn="ctr"/>
              <a:r>
                <a:rPr lang="de-DE" sz="1200" dirty="0" smtClean="0"/>
                <a:t>Manager</a:t>
              </a:r>
            </a:p>
          </p:txBody>
        </p:sp>
        <p:grpSp>
          <p:nvGrpSpPr>
            <p:cNvPr id="8" name="Gruppieren 7"/>
            <p:cNvGrpSpPr/>
            <p:nvPr/>
          </p:nvGrpSpPr>
          <p:grpSpPr>
            <a:xfrm>
              <a:off x="3774544" y="2615401"/>
              <a:ext cx="792088" cy="792088"/>
              <a:chOff x="6275198" y="691351"/>
              <a:chExt cx="792088" cy="792088"/>
            </a:xfrm>
          </p:grpSpPr>
          <p:sp>
            <p:nvSpPr>
              <p:cNvPr id="15" name="Rechteck 14"/>
              <p:cNvSpPr/>
              <p:nvPr/>
            </p:nvSpPr>
            <p:spPr>
              <a:xfrm>
                <a:off x="6275198" y="691351"/>
                <a:ext cx="79208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6310407" y="900901"/>
                <a:ext cx="721672" cy="461665"/>
              </a:xfrm>
              <a:prstGeom prst="rect">
                <a:avLst/>
              </a:prstGeom>
              <a:noFill/>
            </p:spPr>
            <p:txBody>
              <a:bodyPr wrap="none" rtlCol="0">
                <a:spAutoFit/>
              </a:bodyPr>
              <a:lstStyle/>
              <a:p>
                <a:pPr algn="ctr"/>
                <a:r>
                  <a:rPr lang="de-DE" sz="1200" dirty="0" smtClean="0"/>
                  <a:t>Prinect</a:t>
                </a:r>
              </a:p>
              <a:p>
                <a:pPr algn="ctr"/>
                <a:r>
                  <a:rPr lang="de-DE" sz="1200" dirty="0" smtClean="0"/>
                  <a:t>Shooter</a:t>
                </a:r>
                <a:endParaRPr lang="de-DE" sz="1200" dirty="0"/>
              </a:p>
            </p:txBody>
          </p:sp>
        </p:grpSp>
        <p:sp>
          <p:nvSpPr>
            <p:cNvPr id="9" name="Rechteck 8"/>
            <p:cNvSpPr/>
            <p:nvPr/>
          </p:nvSpPr>
          <p:spPr>
            <a:xfrm>
              <a:off x="1059350" y="2611413"/>
              <a:ext cx="792000" cy="7920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 name="Gruppieren 9"/>
            <p:cNvGrpSpPr/>
            <p:nvPr/>
          </p:nvGrpSpPr>
          <p:grpSpPr>
            <a:xfrm>
              <a:off x="1925198" y="2616746"/>
              <a:ext cx="907621" cy="792088"/>
              <a:chOff x="2675506" y="691351"/>
              <a:chExt cx="907621" cy="792088"/>
            </a:xfrm>
          </p:grpSpPr>
          <p:sp>
            <p:nvSpPr>
              <p:cNvPr id="13" name="Rechteck 12"/>
              <p:cNvSpPr/>
              <p:nvPr/>
            </p:nvSpPr>
            <p:spPr>
              <a:xfrm>
                <a:off x="2728832" y="691351"/>
                <a:ext cx="79208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2675506" y="780363"/>
                <a:ext cx="907621" cy="646331"/>
              </a:xfrm>
              <a:prstGeom prst="rect">
                <a:avLst/>
              </a:prstGeom>
              <a:noFill/>
            </p:spPr>
            <p:txBody>
              <a:bodyPr wrap="none" rtlCol="0">
                <a:spAutoFit/>
              </a:bodyPr>
              <a:lstStyle/>
              <a:p>
                <a:pPr algn="ctr"/>
                <a:r>
                  <a:rPr lang="de-DE" sz="1200" dirty="0" smtClean="0"/>
                  <a:t>Meta</a:t>
                </a:r>
              </a:p>
              <a:p>
                <a:pPr algn="ctr"/>
                <a:r>
                  <a:rPr lang="de-DE" sz="1200" dirty="0" smtClean="0"/>
                  <a:t>Dimension</a:t>
                </a:r>
              </a:p>
              <a:p>
                <a:pPr algn="ctr"/>
                <a:r>
                  <a:rPr lang="de-DE" sz="1200" dirty="0" smtClean="0"/>
                  <a:t>CtP</a:t>
                </a:r>
                <a:endParaRPr lang="de-DE" sz="1200" dirty="0"/>
              </a:p>
            </p:txBody>
          </p:sp>
        </p:grpSp>
        <p:sp>
          <p:nvSpPr>
            <p:cNvPr id="11" name="Rechteck 10"/>
            <p:cNvSpPr/>
            <p:nvPr/>
          </p:nvSpPr>
          <p:spPr>
            <a:xfrm>
              <a:off x="926862" y="2400722"/>
              <a:ext cx="3768962" cy="1224136"/>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2864349" y="2616746"/>
              <a:ext cx="79208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2811023" y="2705758"/>
              <a:ext cx="907621" cy="646331"/>
            </a:xfrm>
            <a:prstGeom prst="rect">
              <a:avLst/>
            </a:prstGeom>
            <a:noFill/>
          </p:spPr>
          <p:txBody>
            <a:bodyPr wrap="none" rtlCol="0">
              <a:spAutoFit/>
            </a:bodyPr>
            <a:lstStyle/>
            <a:p>
              <a:pPr algn="ctr"/>
              <a:r>
                <a:rPr lang="de-DE" sz="1200" dirty="0" smtClean="0"/>
                <a:t>Meta</a:t>
              </a:r>
            </a:p>
            <a:p>
              <a:pPr algn="ctr"/>
              <a:r>
                <a:rPr lang="de-DE" sz="1200" dirty="0" smtClean="0"/>
                <a:t>Dimension</a:t>
              </a:r>
            </a:p>
            <a:p>
              <a:pPr algn="ctr"/>
              <a:r>
                <a:rPr lang="de-DE" sz="1200" dirty="0" smtClean="0"/>
                <a:t>Proof</a:t>
              </a:r>
              <a:endParaRPr lang="de-DE" sz="1200" dirty="0"/>
            </a:p>
          </p:txBody>
        </p:sp>
      </p:grpSp>
      <p:grpSp>
        <p:nvGrpSpPr>
          <p:cNvPr id="71" name="Gruppieren 70"/>
          <p:cNvGrpSpPr/>
          <p:nvPr/>
        </p:nvGrpSpPr>
        <p:grpSpPr>
          <a:xfrm>
            <a:off x="5362575" y="2378755"/>
            <a:ext cx="2857499" cy="1224136"/>
            <a:chOff x="6057900" y="2416855"/>
            <a:chExt cx="2857499" cy="1224136"/>
          </a:xfrm>
        </p:grpSpPr>
        <p:sp>
          <p:nvSpPr>
            <p:cNvPr id="27" name="Textfeld 26"/>
            <p:cNvSpPr txBox="1"/>
            <p:nvPr/>
          </p:nvSpPr>
          <p:spPr>
            <a:xfrm>
              <a:off x="6224007" y="2710130"/>
              <a:ext cx="1600199" cy="646331"/>
            </a:xfrm>
            <a:prstGeom prst="rect">
              <a:avLst/>
            </a:prstGeom>
            <a:noFill/>
          </p:spPr>
          <p:txBody>
            <a:bodyPr wrap="square" rtlCol="0">
              <a:spAutoFit/>
            </a:bodyPr>
            <a:lstStyle/>
            <a:p>
              <a:pPr algn="ctr"/>
              <a:r>
                <a:rPr lang="de-DE" sz="1200" dirty="0" smtClean="0"/>
                <a:t>Prepress Manager mit</a:t>
              </a:r>
            </a:p>
            <a:p>
              <a:pPr algn="ctr"/>
              <a:r>
                <a:rPr lang="de-DE" sz="1200" dirty="0" smtClean="0"/>
                <a:t>Renderer CtP/Proof</a:t>
              </a:r>
              <a:endParaRPr lang="de-DE" sz="1200" dirty="0"/>
            </a:p>
          </p:txBody>
        </p:sp>
        <p:grpSp>
          <p:nvGrpSpPr>
            <p:cNvPr id="28" name="Gruppieren 27"/>
            <p:cNvGrpSpPr/>
            <p:nvPr/>
          </p:nvGrpSpPr>
          <p:grpSpPr>
            <a:xfrm>
              <a:off x="7994119" y="2631534"/>
              <a:ext cx="792088" cy="792088"/>
              <a:chOff x="6275198" y="691351"/>
              <a:chExt cx="792088" cy="792088"/>
            </a:xfrm>
          </p:grpSpPr>
          <p:sp>
            <p:nvSpPr>
              <p:cNvPr id="29" name="Rechteck 28"/>
              <p:cNvSpPr/>
              <p:nvPr/>
            </p:nvSpPr>
            <p:spPr>
              <a:xfrm>
                <a:off x="6275198" y="691351"/>
                <a:ext cx="79208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6310407" y="900901"/>
                <a:ext cx="721672" cy="461665"/>
              </a:xfrm>
              <a:prstGeom prst="rect">
                <a:avLst/>
              </a:prstGeom>
              <a:noFill/>
            </p:spPr>
            <p:txBody>
              <a:bodyPr wrap="none" rtlCol="0">
                <a:spAutoFit/>
              </a:bodyPr>
              <a:lstStyle/>
              <a:p>
                <a:pPr algn="ctr"/>
                <a:r>
                  <a:rPr lang="de-DE" sz="1200" dirty="0" smtClean="0"/>
                  <a:t>Prinect</a:t>
                </a:r>
              </a:p>
              <a:p>
                <a:pPr algn="ctr"/>
                <a:r>
                  <a:rPr lang="de-DE" sz="1200" dirty="0" smtClean="0"/>
                  <a:t>Shooter</a:t>
                </a:r>
                <a:endParaRPr lang="de-DE" sz="1200" dirty="0"/>
              </a:p>
            </p:txBody>
          </p:sp>
        </p:grpSp>
        <p:sp>
          <p:nvSpPr>
            <p:cNvPr id="31" name="Rechteck 30"/>
            <p:cNvSpPr/>
            <p:nvPr/>
          </p:nvSpPr>
          <p:spPr>
            <a:xfrm>
              <a:off x="6224588" y="2637295"/>
              <a:ext cx="1599037" cy="7920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p:cNvSpPr/>
            <p:nvPr/>
          </p:nvSpPr>
          <p:spPr>
            <a:xfrm>
              <a:off x="6057900" y="2416855"/>
              <a:ext cx="2857499" cy="1224136"/>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0" name="Gruppieren 59"/>
          <p:cNvGrpSpPr/>
          <p:nvPr/>
        </p:nvGrpSpPr>
        <p:grpSpPr>
          <a:xfrm>
            <a:off x="7250833" y="4250784"/>
            <a:ext cx="849913" cy="792088"/>
            <a:chOff x="6246287" y="691351"/>
            <a:chExt cx="849913" cy="792088"/>
          </a:xfrm>
        </p:grpSpPr>
        <p:sp>
          <p:nvSpPr>
            <p:cNvPr id="61" name="Rechteck 60"/>
            <p:cNvSpPr/>
            <p:nvPr/>
          </p:nvSpPr>
          <p:spPr>
            <a:xfrm>
              <a:off x="6275198" y="691351"/>
              <a:ext cx="79208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p:cNvSpPr txBox="1"/>
            <p:nvPr/>
          </p:nvSpPr>
          <p:spPr>
            <a:xfrm>
              <a:off x="6246287" y="900901"/>
              <a:ext cx="849913" cy="461665"/>
            </a:xfrm>
            <a:prstGeom prst="rect">
              <a:avLst/>
            </a:prstGeom>
            <a:noFill/>
          </p:spPr>
          <p:txBody>
            <a:bodyPr wrap="none" rtlCol="0">
              <a:spAutoFit/>
            </a:bodyPr>
            <a:lstStyle/>
            <a:p>
              <a:pPr algn="ctr"/>
              <a:r>
                <a:rPr lang="de-DE" sz="1200" dirty="0" smtClean="0"/>
                <a:t>Prinect</a:t>
              </a:r>
            </a:p>
            <a:p>
              <a:pPr algn="ctr"/>
              <a:r>
                <a:rPr lang="de-DE" sz="1200" dirty="0" smtClean="0"/>
                <a:t>Shooter 1</a:t>
              </a:r>
              <a:endParaRPr lang="de-DE" sz="1200" dirty="0"/>
            </a:p>
          </p:txBody>
        </p:sp>
      </p:grpSp>
      <p:grpSp>
        <p:nvGrpSpPr>
          <p:cNvPr id="65" name="Gruppieren 64"/>
          <p:cNvGrpSpPr/>
          <p:nvPr/>
        </p:nvGrpSpPr>
        <p:grpSpPr>
          <a:xfrm>
            <a:off x="7260358" y="5155659"/>
            <a:ext cx="849913" cy="792088"/>
            <a:chOff x="6246287" y="691351"/>
            <a:chExt cx="849913" cy="792088"/>
          </a:xfrm>
        </p:grpSpPr>
        <p:sp>
          <p:nvSpPr>
            <p:cNvPr id="66" name="Rechteck 65"/>
            <p:cNvSpPr/>
            <p:nvPr/>
          </p:nvSpPr>
          <p:spPr>
            <a:xfrm>
              <a:off x="6275198" y="691351"/>
              <a:ext cx="79208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Textfeld 66"/>
            <p:cNvSpPr txBox="1"/>
            <p:nvPr/>
          </p:nvSpPr>
          <p:spPr>
            <a:xfrm>
              <a:off x="6246287" y="900901"/>
              <a:ext cx="849913" cy="461665"/>
            </a:xfrm>
            <a:prstGeom prst="rect">
              <a:avLst/>
            </a:prstGeom>
            <a:noFill/>
          </p:spPr>
          <p:txBody>
            <a:bodyPr wrap="none" rtlCol="0">
              <a:spAutoFit/>
            </a:bodyPr>
            <a:lstStyle/>
            <a:p>
              <a:pPr algn="ctr"/>
              <a:r>
                <a:rPr lang="de-DE" sz="1200" dirty="0" smtClean="0"/>
                <a:t>Prinect</a:t>
              </a:r>
            </a:p>
            <a:p>
              <a:pPr algn="ctr"/>
              <a:r>
                <a:rPr lang="de-DE" sz="1200" dirty="0" smtClean="0"/>
                <a:t>Shooter 2</a:t>
              </a:r>
              <a:endParaRPr lang="de-DE" sz="1200" dirty="0"/>
            </a:p>
          </p:txBody>
        </p:sp>
      </p:grpSp>
      <p:sp>
        <p:nvSpPr>
          <p:cNvPr id="69" name="Rechteck 68"/>
          <p:cNvSpPr/>
          <p:nvPr/>
        </p:nvSpPr>
        <p:spPr>
          <a:xfrm>
            <a:off x="6366345" y="5150598"/>
            <a:ext cx="792000"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feld 69"/>
          <p:cNvSpPr txBox="1"/>
          <p:nvPr/>
        </p:nvSpPr>
        <p:spPr>
          <a:xfrm>
            <a:off x="6191250" y="5223477"/>
            <a:ext cx="1123950" cy="646331"/>
          </a:xfrm>
          <a:prstGeom prst="rect">
            <a:avLst/>
          </a:prstGeom>
          <a:noFill/>
        </p:spPr>
        <p:txBody>
          <a:bodyPr wrap="square" rtlCol="0">
            <a:spAutoFit/>
          </a:bodyPr>
          <a:lstStyle/>
          <a:p>
            <a:pPr algn="ctr"/>
            <a:r>
              <a:rPr lang="de-DE" sz="1200" dirty="0" smtClean="0"/>
              <a:t>Renderer</a:t>
            </a:r>
          </a:p>
          <a:p>
            <a:pPr algn="ctr"/>
            <a:r>
              <a:rPr lang="de-DE" sz="1200" dirty="0" smtClean="0"/>
              <a:t>CtP/Proof</a:t>
            </a:r>
          </a:p>
          <a:p>
            <a:pPr algn="ctr"/>
            <a:r>
              <a:rPr lang="de-DE" sz="1200" dirty="0" smtClean="0"/>
              <a:t>2</a:t>
            </a:r>
            <a:endParaRPr lang="de-DE" sz="1200" dirty="0"/>
          </a:p>
        </p:txBody>
      </p:sp>
      <p:grpSp>
        <p:nvGrpSpPr>
          <p:cNvPr id="75" name="Gruppieren 74"/>
          <p:cNvGrpSpPr/>
          <p:nvPr/>
        </p:nvGrpSpPr>
        <p:grpSpPr>
          <a:xfrm>
            <a:off x="774462" y="4058072"/>
            <a:ext cx="3759437" cy="2037928"/>
            <a:chOff x="926862" y="4115222"/>
            <a:chExt cx="3759437" cy="2037928"/>
          </a:xfrm>
        </p:grpSpPr>
        <p:grpSp>
          <p:nvGrpSpPr>
            <p:cNvPr id="41" name="Gruppieren 40"/>
            <p:cNvGrpSpPr/>
            <p:nvPr/>
          </p:nvGrpSpPr>
          <p:grpSpPr>
            <a:xfrm>
              <a:off x="3736108" y="4282276"/>
              <a:ext cx="849913" cy="792088"/>
              <a:chOff x="6246287" y="691351"/>
              <a:chExt cx="849913" cy="792088"/>
            </a:xfrm>
          </p:grpSpPr>
          <p:sp>
            <p:nvSpPr>
              <p:cNvPr id="42" name="Rechteck 41"/>
              <p:cNvSpPr/>
              <p:nvPr/>
            </p:nvSpPr>
            <p:spPr>
              <a:xfrm>
                <a:off x="6275198" y="691351"/>
                <a:ext cx="79208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6246287" y="900901"/>
                <a:ext cx="849913" cy="461665"/>
              </a:xfrm>
              <a:prstGeom prst="rect">
                <a:avLst/>
              </a:prstGeom>
              <a:noFill/>
            </p:spPr>
            <p:txBody>
              <a:bodyPr wrap="none" rtlCol="0">
                <a:spAutoFit/>
              </a:bodyPr>
              <a:lstStyle/>
              <a:p>
                <a:pPr algn="ctr"/>
                <a:r>
                  <a:rPr lang="de-DE" sz="1200" dirty="0" smtClean="0"/>
                  <a:t>Prinect</a:t>
                </a:r>
              </a:p>
              <a:p>
                <a:pPr algn="ctr"/>
                <a:r>
                  <a:rPr lang="de-DE" sz="1200" dirty="0" smtClean="0"/>
                  <a:t>Shooter 1</a:t>
                </a:r>
                <a:endParaRPr lang="de-DE" sz="1200" dirty="0"/>
              </a:p>
            </p:txBody>
          </p:sp>
        </p:grpSp>
        <p:grpSp>
          <p:nvGrpSpPr>
            <p:cNvPr id="45" name="Gruppieren 44"/>
            <p:cNvGrpSpPr/>
            <p:nvPr/>
          </p:nvGrpSpPr>
          <p:grpSpPr>
            <a:xfrm>
              <a:off x="1915673" y="4283621"/>
              <a:ext cx="907621" cy="792088"/>
              <a:chOff x="2675506" y="691351"/>
              <a:chExt cx="907621" cy="792088"/>
            </a:xfrm>
          </p:grpSpPr>
          <p:sp>
            <p:nvSpPr>
              <p:cNvPr id="46" name="Rechteck 45"/>
              <p:cNvSpPr/>
              <p:nvPr/>
            </p:nvSpPr>
            <p:spPr>
              <a:xfrm>
                <a:off x="2728832" y="691351"/>
                <a:ext cx="79208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2675506" y="780363"/>
                <a:ext cx="907621" cy="646331"/>
              </a:xfrm>
              <a:prstGeom prst="rect">
                <a:avLst/>
              </a:prstGeom>
              <a:noFill/>
            </p:spPr>
            <p:txBody>
              <a:bodyPr wrap="none" rtlCol="0">
                <a:spAutoFit/>
              </a:bodyPr>
              <a:lstStyle/>
              <a:p>
                <a:pPr algn="ctr"/>
                <a:r>
                  <a:rPr lang="de-DE" sz="1200" dirty="0" smtClean="0"/>
                  <a:t>Meta</a:t>
                </a:r>
              </a:p>
              <a:p>
                <a:pPr algn="ctr"/>
                <a:r>
                  <a:rPr lang="de-DE" sz="1200" dirty="0" smtClean="0"/>
                  <a:t>Dimension</a:t>
                </a:r>
              </a:p>
              <a:p>
                <a:pPr algn="ctr"/>
                <a:r>
                  <a:rPr lang="de-DE" sz="1200" dirty="0" smtClean="0"/>
                  <a:t>CtP 1</a:t>
                </a:r>
                <a:endParaRPr lang="de-DE" sz="1200" dirty="0"/>
              </a:p>
            </p:txBody>
          </p:sp>
        </p:grpSp>
        <p:sp>
          <p:nvSpPr>
            <p:cNvPr id="48" name="Rechteck 47"/>
            <p:cNvSpPr/>
            <p:nvPr/>
          </p:nvSpPr>
          <p:spPr>
            <a:xfrm>
              <a:off x="926862" y="4115222"/>
              <a:ext cx="3759437" cy="2037928"/>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p:cNvSpPr/>
            <p:nvPr/>
          </p:nvSpPr>
          <p:spPr>
            <a:xfrm>
              <a:off x="2854824" y="4283621"/>
              <a:ext cx="79208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p:cNvSpPr txBox="1"/>
            <p:nvPr/>
          </p:nvSpPr>
          <p:spPr>
            <a:xfrm>
              <a:off x="2801498" y="4372633"/>
              <a:ext cx="907621" cy="646331"/>
            </a:xfrm>
            <a:prstGeom prst="rect">
              <a:avLst/>
            </a:prstGeom>
            <a:noFill/>
          </p:spPr>
          <p:txBody>
            <a:bodyPr wrap="none" rtlCol="0">
              <a:spAutoFit/>
            </a:bodyPr>
            <a:lstStyle/>
            <a:p>
              <a:pPr algn="ctr"/>
              <a:r>
                <a:rPr lang="de-DE" sz="1200" dirty="0" smtClean="0"/>
                <a:t>Meta</a:t>
              </a:r>
            </a:p>
            <a:p>
              <a:pPr algn="ctr"/>
              <a:r>
                <a:rPr lang="de-DE" sz="1200" dirty="0" smtClean="0"/>
                <a:t>Dimension</a:t>
              </a:r>
            </a:p>
            <a:p>
              <a:pPr algn="ctr"/>
              <a:r>
                <a:rPr lang="de-DE" sz="1200" dirty="0" smtClean="0"/>
                <a:t>Proof 1</a:t>
              </a:r>
              <a:endParaRPr lang="de-DE" sz="1200" dirty="0"/>
            </a:p>
          </p:txBody>
        </p:sp>
        <p:grpSp>
          <p:nvGrpSpPr>
            <p:cNvPr id="51" name="Gruppieren 50"/>
            <p:cNvGrpSpPr/>
            <p:nvPr/>
          </p:nvGrpSpPr>
          <p:grpSpPr>
            <a:xfrm>
              <a:off x="1915673" y="5188496"/>
              <a:ext cx="907621" cy="792088"/>
              <a:chOff x="2675506" y="691351"/>
              <a:chExt cx="907621" cy="792088"/>
            </a:xfrm>
          </p:grpSpPr>
          <p:sp>
            <p:nvSpPr>
              <p:cNvPr id="52" name="Rechteck 51"/>
              <p:cNvSpPr/>
              <p:nvPr/>
            </p:nvSpPr>
            <p:spPr>
              <a:xfrm>
                <a:off x="2728832" y="691351"/>
                <a:ext cx="79208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Textfeld 52"/>
              <p:cNvSpPr txBox="1"/>
              <p:nvPr/>
            </p:nvSpPr>
            <p:spPr>
              <a:xfrm>
                <a:off x="2675506" y="780363"/>
                <a:ext cx="907621" cy="646331"/>
              </a:xfrm>
              <a:prstGeom prst="rect">
                <a:avLst/>
              </a:prstGeom>
              <a:noFill/>
            </p:spPr>
            <p:txBody>
              <a:bodyPr wrap="none" rtlCol="0">
                <a:spAutoFit/>
              </a:bodyPr>
              <a:lstStyle/>
              <a:p>
                <a:pPr algn="ctr"/>
                <a:r>
                  <a:rPr lang="de-DE" sz="1200" dirty="0" smtClean="0"/>
                  <a:t>Meta</a:t>
                </a:r>
              </a:p>
              <a:p>
                <a:pPr algn="ctr"/>
                <a:r>
                  <a:rPr lang="de-DE" sz="1200" dirty="0" smtClean="0"/>
                  <a:t>Dimension</a:t>
                </a:r>
              </a:p>
              <a:p>
                <a:pPr algn="ctr"/>
                <a:r>
                  <a:rPr lang="de-DE" sz="1200" dirty="0" smtClean="0"/>
                  <a:t>CtP 2</a:t>
                </a:r>
                <a:endParaRPr lang="de-DE" sz="1200" dirty="0"/>
              </a:p>
            </p:txBody>
          </p:sp>
        </p:grpSp>
        <p:sp>
          <p:nvSpPr>
            <p:cNvPr id="54" name="Rechteck 53"/>
            <p:cNvSpPr/>
            <p:nvPr/>
          </p:nvSpPr>
          <p:spPr>
            <a:xfrm>
              <a:off x="2854824" y="5188496"/>
              <a:ext cx="79208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Textfeld 54"/>
            <p:cNvSpPr txBox="1"/>
            <p:nvPr/>
          </p:nvSpPr>
          <p:spPr>
            <a:xfrm>
              <a:off x="2801498" y="5277508"/>
              <a:ext cx="907621" cy="646331"/>
            </a:xfrm>
            <a:prstGeom prst="rect">
              <a:avLst/>
            </a:prstGeom>
            <a:noFill/>
          </p:spPr>
          <p:txBody>
            <a:bodyPr wrap="none" rtlCol="0">
              <a:spAutoFit/>
            </a:bodyPr>
            <a:lstStyle/>
            <a:p>
              <a:pPr algn="ctr"/>
              <a:r>
                <a:rPr lang="de-DE" sz="1200" dirty="0" smtClean="0"/>
                <a:t>Meta</a:t>
              </a:r>
            </a:p>
            <a:p>
              <a:pPr algn="ctr"/>
              <a:r>
                <a:rPr lang="de-DE" sz="1200" dirty="0" smtClean="0"/>
                <a:t>Dimension</a:t>
              </a:r>
            </a:p>
            <a:p>
              <a:pPr algn="ctr"/>
              <a:r>
                <a:rPr lang="de-DE" sz="1200" dirty="0" smtClean="0"/>
                <a:t>Proof 2</a:t>
              </a:r>
              <a:endParaRPr lang="de-DE" sz="1200" dirty="0"/>
            </a:p>
          </p:txBody>
        </p:sp>
        <p:grpSp>
          <p:nvGrpSpPr>
            <p:cNvPr id="56" name="Gruppieren 55"/>
            <p:cNvGrpSpPr/>
            <p:nvPr/>
          </p:nvGrpSpPr>
          <p:grpSpPr>
            <a:xfrm>
              <a:off x="3745633" y="5196676"/>
              <a:ext cx="849913" cy="792088"/>
              <a:chOff x="6246287" y="691351"/>
              <a:chExt cx="849913" cy="792088"/>
            </a:xfrm>
          </p:grpSpPr>
          <p:sp>
            <p:nvSpPr>
              <p:cNvPr id="57" name="Rechteck 56"/>
              <p:cNvSpPr/>
              <p:nvPr/>
            </p:nvSpPr>
            <p:spPr>
              <a:xfrm>
                <a:off x="6275198" y="691351"/>
                <a:ext cx="79208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Textfeld 57"/>
              <p:cNvSpPr txBox="1"/>
              <p:nvPr/>
            </p:nvSpPr>
            <p:spPr>
              <a:xfrm>
                <a:off x="6246287" y="900901"/>
                <a:ext cx="849913" cy="461665"/>
              </a:xfrm>
              <a:prstGeom prst="rect">
                <a:avLst/>
              </a:prstGeom>
              <a:noFill/>
            </p:spPr>
            <p:txBody>
              <a:bodyPr wrap="none" rtlCol="0">
                <a:spAutoFit/>
              </a:bodyPr>
              <a:lstStyle/>
              <a:p>
                <a:pPr algn="ctr"/>
                <a:r>
                  <a:rPr lang="de-DE" sz="1200" dirty="0" smtClean="0"/>
                  <a:t>Prinect</a:t>
                </a:r>
              </a:p>
              <a:p>
                <a:pPr algn="ctr"/>
                <a:r>
                  <a:rPr lang="de-DE" sz="1200" dirty="0" smtClean="0"/>
                  <a:t>Shooter 2</a:t>
                </a:r>
                <a:endParaRPr lang="de-DE" sz="1200" dirty="0"/>
              </a:p>
            </p:txBody>
          </p:sp>
        </p:grpSp>
        <p:sp>
          <p:nvSpPr>
            <p:cNvPr id="72" name="Textfeld 71"/>
            <p:cNvSpPr txBox="1"/>
            <p:nvPr/>
          </p:nvSpPr>
          <p:spPr>
            <a:xfrm>
              <a:off x="1048712" y="4452270"/>
              <a:ext cx="798616" cy="461665"/>
            </a:xfrm>
            <a:prstGeom prst="rect">
              <a:avLst/>
            </a:prstGeom>
            <a:noFill/>
          </p:spPr>
          <p:txBody>
            <a:bodyPr wrap="none" rtlCol="0">
              <a:spAutoFit/>
            </a:bodyPr>
            <a:lstStyle/>
            <a:p>
              <a:pPr algn="ctr"/>
              <a:r>
                <a:rPr lang="de-DE" sz="1200" dirty="0" smtClean="0"/>
                <a:t>Prepress</a:t>
              </a:r>
            </a:p>
            <a:p>
              <a:pPr algn="ctr"/>
              <a:r>
                <a:rPr lang="de-DE" sz="1200" dirty="0" smtClean="0"/>
                <a:t>Manager</a:t>
              </a:r>
            </a:p>
          </p:txBody>
        </p:sp>
        <p:sp>
          <p:nvSpPr>
            <p:cNvPr id="73" name="Rechteck 72"/>
            <p:cNvSpPr/>
            <p:nvPr/>
          </p:nvSpPr>
          <p:spPr>
            <a:xfrm>
              <a:off x="1052020" y="4287102"/>
              <a:ext cx="792000" cy="7920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6" name="Textfeld 75"/>
          <p:cNvSpPr txBox="1"/>
          <p:nvPr/>
        </p:nvSpPr>
        <p:spPr>
          <a:xfrm>
            <a:off x="5538207" y="4310330"/>
            <a:ext cx="1600199" cy="646331"/>
          </a:xfrm>
          <a:prstGeom prst="rect">
            <a:avLst/>
          </a:prstGeom>
          <a:noFill/>
        </p:spPr>
        <p:txBody>
          <a:bodyPr wrap="square" rtlCol="0">
            <a:spAutoFit/>
          </a:bodyPr>
          <a:lstStyle/>
          <a:p>
            <a:pPr algn="ctr"/>
            <a:r>
              <a:rPr lang="de-DE" sz="1200" dirty="0" smtClean="0"/>
              <a:t>Prepress Manager mit</a:t>
            </a:r>
          </a:p>
          <a:p>
            <a:pPr algn="ctr"/>
            <a:r>
              <a:rPr lang="de-DE" sz="1200" dirty="0" smtClean="0"/>
              <a:t>Renderer CtP/Proof</a:t>
            </a:r>
            <a:endParaRPr lang="de-DE" sz="1200" dirty="0"/>
          </a:p>
        </p:txBody>
      </p:sp>
      <p:sp>
        <p:nvSpPr>
          <p:cNvPr id="77" name="Rechteck 76"/>
          <p:cNvSpPr/>
          <p:nvPr/>
        </p:nvSpPr>
        <p:spPr>
          <a:xfrm>
            <a:off x="5538788" y="4237495"/>
            <a:ext cx="1599037" cy="7920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p:cNvSpPr/>
          <p:nvPr/>
        </p:nvSpPr>
        <p:spPr>
          <a:xfrm>
            <a:off x="5369625" y="4061508"/>
            <a:ext cx="2857499" cy="2034491"/>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Fußzeilenplatzhalter 9"/>
          <p:cNvSpPr>
            <a:spLocks noGrp="1"/>
          </p:cNvSpPr>
          <p:nvPr>
            <p:ph type="ftr" sz="quarter" idx="4294967295"/>
          </p:nvPr>
        </p:nvSpPr>
        <p:spPr>
          <a:xfrm rot="16200000">
            <a:off x="6958031" y="2656539"/>
            <a:ext cx="3856956" cy="227966"/>
          </a:xfrm>
          <a:prstGeom prst="rect">
            <a:avLst/>
          </a:prstGeom>
        </p:spPr>
        <p:txBody>
          <a:bodyPr vert="horz" lIns="72000" tIns="36000" rIns="72000" bIns="36000" rtlCol="0" anchor="ctr"/>
          <a:lstStyle>
            <a:lvl1pPr algn="l" fontAlgn="auto">
              <a:spcBef>
                <a:spcPts val="0"/>
              </a:spcBef>
              <a:spcAft>
                <a:spcPts val="0"/>
              </a:spcAft>
              <a:defRPr sz="800" dirty="0" smtClean="0">
                <a:solidFill>
                  <a:srgbClr val="A8B1B6"/>
                </a:solidFill>
                <a:latin typeface="Arial" pitchFamily="34" charset="0"/>
                <a:cs typeface="Arial" pitchFamily="34" charset="0"/>
              </a:defRPr>
            </a:lvl1pPr>
          </a:lstStyle>
          <a:p>
            <a:pPr>
              <a:defRPr/>
            </a:pPr>
            <a:r>
              <a:rPr lang="de-DE" dirty="0" smtClean="0"/>
              <a:t>● PAT Prinect  ● D. Freyer, C. Völker ● November 2013</a:t>
            </a:r>
            <a:endParaRPr lang="de-DE" dirty="0"/>
          </a:p>
        </p:txBody>
      </p:sp>
    </p:spTree>
    <p:extLst>
      <p:ext uri="{BB962C8B-B14F-4D97-AF65-F5344CB8AC3E}">
        <p14:creationId xmlns:p14="http://schemas.microsoft.com/office/powerpoint/2010/main" val="373699383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Eingekerbter Richtungspfeil 130"/>
          <p:cNvSpPr>
            <a:spLocks noChangeAspect="1"/>
          </p:cNvSpPr>
          <p:nvPr/>
        </p:nvSpPr>
        <p:spPr>
          <a:xfrm>
            <a:off x="9171312" y="2548800"/>
            <a:ext cx="1748383" cy="1862138"/>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4" name="Fußzeilenplatzhalter 3"/>
          <p:cNvSpPr>
            <a:spLocks noGrp="1"/>
          </p:cNvSpPr>
          <p:nvPr>
            <p:ph type="ftr" sz="quarter" idx="10"/>
          </p:nvPr>
        </p:nvSpPr>
        <p:spPr>
          <a:prstGeom prst="rect">
            <a:avLst/>
          </a:prstGeom>
        </p:spPr>
        <p:txBody>
          <a:bodyPr/>
          <a:lstStyle/>
          <a:p>
            <a:pPr>
              <a:defRPr/>
            </a:pPr>
            <a:r>
              <a:rPr lang="de-DE" smtClean="0"/>
              <a:t>● PAT Prinect  ● D. Freyer, C. Völker ● November 2013</a:t>
            </a:r>
            <a:endParaRPr lang="de-DE"/>
          </a:p>
        </p:txBody>
      </p:sp>
      <p:sp>
        <p:nvSpPr>
          <p:cNvPr id="5" name="Foliennummernplatzhalter 4"/>
          <p:cNvSpPr>
            <a:spLocks noGrp="1"/>
          </p:cNvSpPr>
          <p:nvPr>
            <p:ph type="sldNum" sz="quarter" idx="11"/>
          </p:nvPr>
        </p:nvSpPr>
        <p:spPr/>
        <p:txBody>
          <a:bodyPr/>
          <a:lstStyle/>
          <a:p>
            <a:pPr>
              <a:defRPr/>
            </a:pPr>
            <a:fld id="{B035FD14-5EDB-4F2F-AE9E-2CB0E24AE5B8}" type="slidenum">
              <a:rPr lang="de-DE" smtClean="0"/>
              <a:pPr>
                <a:defRPr/>
              </a:pPr>
              <a:t>13</a:t>
            </a:fld>
            <a:endParaRPr lang="de-DE" dirty="0"/>
          </a:p>
        </p:txBody>
      </p:sp>
      <p:grpSp>
        <p:nvGrpSpPr>
          <p:cNvPr id="3" name="Gruppieren 2"/>
          <p:cNvGrpSpPr/>
          <p:nvPr/>
        </p:nvGrpSpPr>
        <p:grpSpPr>
          <a:xfrm>
            <a:off x="151200" y="2384884"/>
            <a:ext cx="8678475" cy="2192666"/>
            <a:chOff x="151200" y="2384884"/>
            <a:chExt cx="8678475" cy="2192666"/>
          </a:xfrm>
        </p:grpSpPr>
        <p:sp>
          <p:nvSpPr>
            <p:cNvPr id="140" name="Eingekerbter Richtungspfeil 139"/>
            <p:cNvSpPr/>
            <p:nvPr/>
          </p:nvSpPr>
          <p:spPr>
            <a:xfrm>
              <a:off x="151200" y="238680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8" name="Eingekerbter Richtungspfeil 7"/>
            <p:cNvSpPr/>
            <p:nvPr/>
          </p:nvSpPr>
          <p:spPr>
            <a:xfrm>
              <a:off x="2800543" y="2384884"/>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9" name="Eingekerbter Richtungspfeil 8"/>
            <p:cNvSpPr/>
            <p:nvPr/>
          </p:nvSpPr>
          <p:spPr>
            <a:xfrm>
              <a:off x="5448685" y="2384884"/>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0" name="Eingekerbter Richtungspfeil 9"/>
            <p:cNvSpPr/>
            <p:nvPr/>
          </p:nvSpPr>
          <p:spPr>
            <a:xfrm>
              <a:off x="1476472" y="238680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1" name="Eingekerbter Richtungspfeil 10"/>
            <p:cNvSpPr/>
            <p:nvPr/>
          </p:nvSpPr>
          <p:spPr>
            <a:xfrm>
              <a:off x="4124614" y="2384884"/>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2" name="Eingekerbter Richtungspfeil 11"/>
            <p:cNvSpPr/>
            <p:nvPr/>
          </p:nvSpPr>
          <p:spPr>
            <a:xfrm>
              <a:off x="6772754" y="2384884"/>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41" name="Eingekerbter Richtungspfeil 140"/>
            <p:cNvSpPr/>
            <p:nvPr/>
          </p:nvSpPr>
          <p:spPr>
            <a:xfrm>
              <a:off x="151200" y="238680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42" name="Eingekerbter Richtungspfeil 141"/>
            <p:cNvSpPr/>
            <p:nvPr/>
          </p:nvSpPr>
          <p:spPr>
            <a:xfrm>
              <a:off x="1476000" y="238680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14" name="Grafik 13" descr="Adobe-PDF-Document-icon.png"/>
            <p:cNvPicPr>
              <a:picLocks noChangeAspect="1"/>
            </p:cNvPicPr>
            <p:nvPr/>
          </p:nvPicPr>
          <p:blipFill>
            <a:blip r:embed="rId3" cstate="email"/>
            <a:stretch>
              <a:fillRect/>
            </a:stretch>
          </p:blipFill>
          <p:spPr>
            <a:xfrm>
              <a:off x="1101600" y="3142643"/>
              <a:ext cx="622425" cy="622425"/>
            </a:xfrm>
            <a:prstGeom prst="rect">
              <a:avLst/>
            </a:prstGeom>
            <a:ln>
              <a:noFill/>
            </a:ln>
            <a:effectLst>
              <a:outerShdw blurRad="190500" algn="tl" rotWithShape="0">
                <a:srgbClr val="000000">
                  <a:alpha val="70000"/>
                </a:srgbClr>
              </a:outerShdw>
            </a:effectLst>
          </p:spPr>
        </p:pic>
        <p:pic>
          <p:nvPicPr>
            <p:cNvPr id="15" name="Grafik 14" descr="Adobe-PDF-Document-icon.png"/>
            <p:cNvPicPr>
              <a:picLocks noChangeAspect="1"/>
            </p:cNvPicPr>
            <p:nvPr/>
          </p:nvPicPr>
          <p:blipFill>
            <a:blip r:embed="rId3" cstate="email"/>
            <a:stretch>
              <a:fillRect/>
            </a:stretch>
          </p:blipFill>
          <p:spPr>
            <a:xfrm>
              <a:off x="2463675" y="3142643"/>
              <a:ext cx="622425" cy="622425"/>
            </a:xfrm>
            <a:prstGeom prst="rect">
              <a:avLst/>
            </a:prstGeom>
            <a:ln>
              <a:noFill/>
            </a:ln>
            <a:effectLst>
              <a:outerShdw blurRad="190500" algn="tl" rotWithShape="0">
                <a:srgbClr val="000000">
                  <a:alpha val="70000"/>
                </a:srgbClr>
              </a:outerShdw>
            </a:effectLst>
          </p:spPr>
        </p:pic>
        <p:sp>
          <p:nvSpPr>
            <p:cNvPr id="143" name="Eingekerbter Richtungspfeil 142"/>
            <p:cNvSpPr/>
            <p:nvPr/>
          </p:nvSpPr>
          <p:spPr>
            <a:xfrm>
              <a:off x="2800800" y="238680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16" name="Grafik 15" descr="Bild vom Bogen.jpg"/>
            <p:cNvPicPr>
              <a:picLocks noChangeAspect="1"/>
            </p:cNvPicPr>
            <p:nvPr/>
          </p:nvPicPr>
          <p:blipFill>
            <a:blip r:embed="rId4" cstate="email"/>
            <a:stretch>
              <a:fillRect/>
            </a:stretch>
          </p:blipFill>
          <p:spPr>
            <a:xfrm>
              <a:off x="3605212" y="3082444"/>
              <a:ext cx="1004887" cy="703608"/>
            </a:xfrm>
            <a:prstGeom prst="rect">
              <a:avLst/>
            </a:prstGeom>
            <a:ln>
              <a:noFill/>
            </a:ln>
            <a:effectLst>
              <a:outerShdw blurRad="190500" algn="tl" rotWithShape="0">
                <a:srgbClr val="000000">
                  <a:alpha val="70000"/>
                </a:srgbClr>
              </a:outerShdw>
            </a:effectLst>
          </p:spPr>
        </p:pic>
        <p:sp>
          <p:nvSpPr>
            <p:cNvPr id="23" name="Textfeld 22"/>
            <p:cNvSpPr txBox="1"/>
            <p:nvPr/>
          </p:nvSpPr>
          <p:spPr>
            <a:xfrm>
              <a:off x="3184657" y="4112378"/>
              <a:ext cx="1088760" cy="307777"/>
            </a:xfrm>
            <a:prstGeom prst="rect">
              <a:avLst/>
            </a:prstGeom>
            <a:noFill/>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Imposition</a:t>
              </a:r>
              <a:endParaRPr lang="en-US" sz="1400">
                <a:solidFill>
                  <a:schemeClr val="accent1"/>
                </a:solidFill>
                <a:effectLst>
                  <a:outerShdw blurRad="50800" dist="38100" dir="5400000" algn="t" rotWithShape="0">
                    <a:schemeClr val="bg1">
                      <a:alpha val="40000"/>
                    </a:schemeClr>
                  </a:outerShdw>
                </a:effectLst>
              </a:endParaRPr>
            </a:p>
          </p:txBody>
        </p:sp>
        <p:sp>
          <p:nvSpPr>
            <p:cNvPr id="21" name="Textfeld 20"/>
            <p:cNvSpPr txBox="1"/>
            <p:nvPr/>
          </p:nvSpPr>
          <p:spPr>
            <a:xfrm>
              <a:off x="638161" y="4112378"/>
              <a:ext cx="790602" cy="307777"/>
            </a:xfrm>
            <a:prstGeom prst="rect">
              <a:avLst/>
            </a:prstGeom>
            <a:noFill/>
          </p:spPr>
          <p:txBody>
            <a:bodyPr wrap="none" rtlCol="0">
              <a:spAutoFit/>
            </a:bodyPr>
            <a:lstStyle/>
            <a:p>
              <a:pPr algn="ctr"/>
              <a:r>
                <a:rPr lang="en-US" sz="1400" b="1" dirty="0" smtClean="0">
                  <a:solidFill>
                    <a:schemeClr val="accent1"/>
                  </a:solidFill>
                  <a:effectLst>
                    <a:outerShdw blurRad="50800" dist="38100" dir="5400000" algn="t" rotWithShape="0">
                      <a:schemeClr val="bg1">
                        <a:alpha val="40000"/>
                      </a:schemeClr>
                    </a:outerShdw>
                  </a:effectLst>
                </a:rPr>
                <a:t>Qualify</a:t>
              </a:r>
              <a:endParaRPr lang="en-US" sz="1400" dirty="0">
                <a:solidFill>
                  <a:schemeClr val="accent1"/>
                </a:solidFill>
                <a:effectLst>
                  <a:outerShdw blurRad="50800" dist="38100" dir="5400000" algn="t" rotWithShape="0">
                    <a:schemeClr val="bg1">
                      <a:alpha val="40000"/>
                    </a:schemeClr>
                  </a:outerShdw>
                </a:effectLst>
              </a:endParaRPr>
            </a:p>
          </p:txBody>
        </p:sp>
        <p:sp>
          <p:nvSpPr>
            <p:cNvPr id="22" name="Textfeld 21"/>
            <p:cNvSpPr txBox="1"/>
            <p:nvPr/>
          </p:nvSpPr>
          <p:spPr>
            <a:xfrm>
              <a:off x="1968978" y="4112378"/>
              <a:ext cx="853119" cy="307777"/>
            </a:xfrm>
            <a:prstGeom prst="rect">
              <a:avLst/>
            </a:prstGeom>
            <a:noFill/>
            <a:ln>
              <a:noFill/>
            </a:ln>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Prepare</a:t>
              </a:r>
              <a:endParaRPr lang="en-US" sz="1400">
                <a:solidFill>
                  <a:schemeClr val="accent1"/>
                </a:solidFill>
                <a:effectLst>
                  <a:outerShdw blurRad="50800" dist="38100" dir="5400000" algn="t" rotWithShape="0">
                    <a:schemeClr val="bg1">
                      <a:alpha val="40000"/>
                    </a:schemeClr>
                  </a:outerShdw>
                </a:effectLst>
              </a:endParaRPr>
            </a:p>
          </p:txBody>
        </p:sp>
        <p:sp>
          <p:nvSpPr>
            <p:cNvPr id="144" name="Eingekerbter Richtungspfeil 143"/>
            <p:cNvSpPr/>
            <p:nvPr/>
          </p:nvSpPr>
          <p:spPr>
            <a:xfrm>
              <a:off x="4125600" y="238680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13" name="Grafik 12" descr="Proofer.png"/>
            <p:cNvPicPr>
              <a:picLocks noChangeAspect="1"/>
            </p:cNvPicPr>
            <p:nvPr/>
          </p:nvPicPr>
          <p:blipFill>
            <a:blip r:embed="rId5" cstate="email"/>
            <a:stretch>
              <a:fillRect/>
            </a:stretch>
          </p:blipFill>
          <p:spPr>
            <a:xfrm>
              <a:off x="4963064" y="3092909"/>
              <a:ext cx="757774" cy="695325"/>
            </a:xfrm>
            <a:prstGeom prst="rect">
              <a:avLst/>
            </a:prstGeom>
            <a:ln>
              <a:noFill/>
            </a:ln>
            <a:effectLst>
              <a:outerShdw blurRad="190500" algn="tl" rotWithShape="0">
                <a:srgbClr val="000000">
                  <a:alpha val="70000"/>
                </a:srgbClr>
              </a:outerShdw>
            </a:effectLst>
          </p:spPr>
        </p:pic>
        <p:sp>
          <p:nvSpPr>
            <p:cNvPr id="24" name="Textfeld 23"/>
            <p:cNvSpPr txBox="1"/>
            <p:nvPr/>
          </p:nvSpPr>
          <p:spPr>
            <a:xfrm>
              <a:off x="4592790" y="4112378"/>
              <a:ext cx="920445" cy="307777"/>
            </a:xfrm>
            <a:prstGeom prst="rect">
              <a:avLst/>
            </a:prstGeom>
            <a:noFill/>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Proofing</a:t>
              </a:r>
              <a:endParaRPr lang="en-US" sz="1400">
                <a:solidFill>
                  <a:schemeClr val="accent1"/>
                </a:solidFill>
                <a:effectLst>
                  <a:outerShdw blurRad="50800" dist="38100" dir="5400000" algn="t" rotWithShape="0">
                    <a:schemeClr val="bg1">
                      <a:alpha val="40000"/>
                    </a:schemeClr>
                  </a:outerShdw>
                </a:effectLst>
              </a:endParaRPr>
            </a:p>
          </p:txBody>
        </p:sp>
        <p:sp>
          <p:nvSpPr>
            <p:cNvPr id="147" name="Eingekerbter Richtungspfeil 146"/>
            <p:cNvSpPr/>
            <p:nvPr/>
          </p:nvSpPr>
          <p:spPr>
            <a:xfrm>
              <a:off x="5450400" y="238680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53" name="Eingekerbter Richtungspfeil 152"/>
            <p:cNvSpPr/>
            <p:nvPr/>
          </p:nvSpPr>
          <p:spPr>
            <a:xfrm>
              <a:off x="6771600" y="238680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17" name="Grafik 16" descr="Bild vom Bogen.jpg"/>
            <p:cNvPicPr>
              <a:picLocks noChangeAspect="1"/>
            </p:cNvPicPr>
            <p:nvPr/>
          </p:nvPicPr>
          <p:blipFill>
            <a:blip r:embed="rId4" cstate="email"/>
            <a:stretch>
              <a:fillRect/>
            </a:stretch>
          </p:blipFill>
          <p:spPr>
            <a:xfrm>
              <a:off x="6186487" y="3082444"/>
              <a:ext cx="1004887" cy="703608"/>
            </a:xfrm>
            <a:prstGeom prst="rect">
              <a:avLst/>
            </a:prstGeom>
            <a:ln>
              <a:noFill/>
            </a:ln>
            <a:effectLst>
              <a:outerShdw blurRad="190500" algn="tl" rotWithShape="0">
                <a:srgbClr val="000000">
                  <a:alpha val="70000"/>
                </a:srgbClr>
              </a:outerShdw>
            </a:effectLst>
          </p:spPr>
        </p:pic>
        <p:pic>
          <p:nvPicPr>
            <p:cNvPr id="18" name="Picture 27" descr="http://s3.amazonaws.com/cmyktastic/assets/90/raster.rosette_clear_centered.png"/>
            <p:cNvPicPr>
              <a:picLocks noChangeAspect="1" noChangeArrowheads="1"/>
            </p:cNvPicPr>
            <p:nvPr/>
          </p:nvPicPr>
          <p:blipFill>
            <a:blip r:embed="rId6" cstate="email"/>
            <a:srcRect/>
            <a:stretch>
              <a:fillRect/>
            </a:stretch>
          </p:blipFill>
          <p:spPr bwMode="auto">
            <a:xfrm>
              <a:off x="6489700" y="3578683"/>
              <a:ext cx="485775" cy="485775"/>
            </a:xfrm>
            <a:prstGeom prst="rect">
              <a:avLst/>
            </a:prstGeom>
            <a:ln>
              <a:noFill/>
            </a:ln>
            <a:effectLst>
              <a:outerShdw blurRad="190500" algn="tl" rotWithShape="0">
                <a:srgbClr val="000000">
                  <a:alpha val="70000"/>
                </a:srgbClr>
              </a:outerShdw>
            </a:effectLst>
          </p:spPr>
        </p:pic>
        <p:grpSp>
          <p:nvGrpSpPr>
            <p:cNvPr id="19" name="Gruppieren 374"/>
            <p:cNvGrpSpPr/>
            <p:nvPr/>
          </p:nvGrpSpPr>
          <p:grpSpPr>
            <a:xfrm>
              <a:off x="7598458" y="3233379"/>
              <a:ext cx="1019175" cy="345281"/>
              <a:chOff x="8005693" y="1983582"/>
              <a:chExt cx="1019175" cy="345281"/>
            </a:xfrm>
            <a:effectLst>
              <a:outerShdw blurRad="63500" sx="102000" sy="102000" algn="ctr" rotWithShape="0">
                <a:prstClr val="black">
                  <a:alpha val="40000"/>
                </a:prstClr>
              </a:outerShdw>
            </a:effectLst>
          </p:grpSpPr>
          <p:sp>
            <p:nvSpPr>
              <p:cNvPr id="27" name="Rechteck 26"/>
              <p:cNvSpPr/>
              <p:nvPr/>
            </p:nvSpPr>
            <p:spPr>
              <a:xfrm>
                <a:off x="8005693" y="1983582"/>
                <a:ext cx="1019175" cy="345281"/>
              </a:xfrm>
              <a:prstGeom prst="rect">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8" name="Gruppieren 363"/>
              <p:cNvGrpSpPr/>
              <p:nvPr/>
            </p:nvGrpSpPr>
            <p:grpSpPr>
              <a:xfrm>
                <a:off x="8027702" y="2234134"/>
                <a:ext cx="977599" cy="30115"/>
                <a:chOff x="2215070" y="1928956"/>
                <a:chExt cx="4143375" cy="82800"/>
              </a:xfrm>
            </p:grpSpPr>
            <p:sp>
              <p:nvSpPr>
                <p:cNvPr id="102" name="Rechteck 101"/>
                <p:cNvSpPr/>
                <p:nvPr/>
              </p:nvSpPr>
              <p:spPr>
                <a:xfrm>
                  <a:off x="22150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Rechteck 102"/>
                <p:cNvSpPr/>
                <p:nvPr/>
              </p:nvSpPr>
              <p:spPr>
                <a:xfrm>
                  <a:off x="24055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Rechteck 103"/>
                <p:cNvSpPr/>
                <p:nvPr/>
              </p:nvSpPr>
              <p:spPr>
                <a:xfrm>
                  <a:off x="2586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Rechteck 104"/>
                <p:cNvSpPr/>
                <p:nvPr/>
              </p:nvSpPr>
              <p:spPr>
                <a:xfrm>
                  <a:off x="2777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Rechteck 105"/>
                <p:cNvSpPr/>
                <p:nvPr/>
              </p:nvSpPr>
              <p:spPr>
                <a:xfrm>
                  <a:off x="2967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Rechteck 106"/>
                <p:cNvSpPr/>
                <p:nvPr/>
              </p:nvSpPr>
              <p:spPr>
                <a:xfrm>
                  <a:off x="3158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Rechteck 107"/>
                <p:cNvSpPr/>
                <p:nvPr/>
              </p:nvSpPr>
              <p:spPr>
                <a:xfrm>
                  <a:off x="333902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Rechteck 108"/>
                <p:cNvSpPr/>
                <p:nvPr/>
              </p:nvSpPr>
              <p:spPr>
                <a:xfrm>
                  <a:off x="352952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Rechteck 109"/>
                <p:cNvSpPr/>
                <p:nvPr/>
              </p:nvSpPr>
              <p:spPr>
                <a:xfrm>
                  <a:off x="372002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Rechteck 110"/>
                <p:cNvSpPr/>
                <p:nvPr/>
              </p:nvSpPr>
              <p:spPr>
                <a:xfrm>
                  <a:off x="3910520" y="1950556"/>
                  <a:ext cx="190500" cy="61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Rechteck 111"/>
                <p:cNvSpPr/>
                <p:nvPr/>
              </p:nvSpPr>
              <p:spPr>
                <a:xfrm>
                  <a:off x="409149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Rechteck 112"/>
                <p:cNvSpPr/>
                <p:nvPr/>
              </p:nvSpPr>
              <p:spPr>
                <a:xfrm>
                  <a:off x="4281995" y="1986556"/>
                  <a:ext cx="190500" cy="25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Rechteck 113"/>
                <p:cNvSpPr/>
                <p:nvPr/>
              </p:nvSpPr>
              <p:spPr>
                <a:xfrm>
                  <a:off x="447249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Rechteck 114"/>
                <p:cNvSpPr/>
                <p:nvPr/>
              </p:nvSpPr>
              <p:spPr>
                <a:xfrm>
                  <a:off x="4662995"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Rechteck 115"/>
                <p:cNvSpPr/>
                <p:nvPr/>
              </p:nvSpPr>
              <p:spPr>
                <a:xfrm>
                  <a:off x="4843970"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Rechteck 116"/>
                <p:cNvSpPr/>
                <p:nvPr/>
              </p:nvSpPr>
              <p:spPr>
                <a:xfrm>
                  <a:off x="503447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Rechteck 117"/>
                <p:cNvSpPr/>
                <p:nvPr/>
              </p:nvSpPr>
              <p:spPr>
                <a:xfrm>
                  <a:off x="52249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Rechteck 118"/>
                <p:cNvSpPr/>
                <p:nvPr/>
              </p:nvSpPr>
              <p:spPr>
                <a:xfrm>
                  <a:off x="541547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Rechteck 119"/>
                <p:cNvSpPr/>
                <p:nvPr/>
              </p:nvSpPr>
              <p:spPr>
                <a:xfrm>
                  <a:off x="55964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Rechteck 120"/>
                <p:cNvSpPr/>
                <p:nvPr/>
              </p:nvSpPr>
              <p:spPr>
                <a:xfrm>
                  <a:off x="57869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2" name="Rechteck 121"/>
                <p:cNvSpPr/>
                <p:nvPr/>
              </p:nvSpPr>
              <p:spPr>
                <a:xfrm>
                  <a:off x="597744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3" name="Rechteck 122"/>
                <p:cNvSpPr/>
                <p:nvPr/>
              </p:nvSpPr>
              <p:spPr>
                <a:xfrm>
                  <a:off x="6167945" y="2008156"/>
                  <a:ext cx="190500" cy="3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9" name="Gruppieren 364"/>
              <p:cNvGrpSpPr/>
              <p:nvPr/>
            </p:nvGrpSpPr>
            <p:grpSpPr>
              <a:xfrm>
                <a:off x="8027702" y="2177550"/>
                <a:ext cx="977599" cy="30115"/>
                <a:chOff x="2215070" y="1773381"/>
                <a:chExt cx="4143375" cy="82800"/>
              </a:xfrm>
            </p:grpSpPr>
            <p:sp>
              <p:nvSpPr>
                <p:cNvPr id="80" name="Rechteck 79"/>
                <p:cNvSpPr/>
                <p:nvPr/>
              </p:nvSpPr>
              <p:spPr>
                <a:xfrm>
                  <a:off x="22150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Rechteck 80"/>
                <p:cNvSpPr/>
                <p:nvPr/>
              </p:nvSpPr>
              <p:spPr>
                <a:xfrm>
                  <a:off x="24055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Rechteck 81"/>
                <p:cNvSpPr/>
                <p:nvPr/>
              </p:nvSpPr>
              <p:spPr>
                <a:xfrm>
                  <a:off x="25865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p:cNvSpPr/>
                <p:nvPr/>
              </p:nvSpPr>
              <p:spPr>
                <a:xfrm>
                  <a:off x="2777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hteck 83"/>
                <p:cNvSpPr/>
                <p:nvPr/>
              </p:nvSpPr>
              <p:spPr>
                <a:xfrm>
                  <a:off x="29675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p:cNvSpPr/>
                <p:nvPr/>
              </p:nvSpPr>
              <p:spPr>
                <a:xfrm>
                  <a:off x="3158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Rechteck 85"/>
                <p:cNvSpPr/>
                <p:nvPr/>
              </p:nvSpPr>
              <p:spPr>
                <a:xfrm>
                  <a:off x="333902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Rechteck 86"/>
                <p:cNvSpPr/>
                <p:nvPr/>
              </p:nvSpPr>
              <p:spPr>
                <a:xfrm>
                  <a:off x="3529520"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Rechteck 87"/>
                <p:cNvSpPr/>
                <p:nvPr/>
              </p:nvSpPr>
              <p:spPr>
                <a:xfrm>
                  <a:off x="37200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Rechteck 88"/>
                <p:cNvSpPr/>
                <p:nvPr/>
              </p:nvSpPr>
              <p:spPr>
                <a:xfrm>
                  <a:off x="39105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Rechteck 89"/>
                <p:cNvSpPr/>
                <p:nvPr/>
              </p:nvSpPr>
              <p:spPr>
                <a:xfrm>
                  <a:off x="4091495"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Rechteck 90"/>
                <p:cNvSpPr/>
                <p:nvPr/>
              </p:nvSpPr>
              <p:spPr>
                <a:xfrm>
                  <a:off x="4281995" y="1830981"/>
                  <a:ext cx="190500" cy="25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Rechteck 91"/>
                <p:cNvSpPr/>
                <p:nvPr/>
              </p:nvSpPr>
              <p:spPr>
                <a:xfrm>
                  <a:off x="4472495" y="1784181"/>
                  <a:ext cx="190500" cy="72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Rechteck 92"/>
                <p:cNvSpPr/>
                <p:nvPr/>
              </p:nvSpPr>
              <p:spPr>
                <a:xfrm>
                  <a:off x="4662995"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Rechteck 93"/>
                <p:cNvSpPr/>
                <p:nvPr/>
              </p:nvSpPr>
              <p:spPr>
                <a:xfrm>
                  <a:off x="4843970"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Rechteck 94"/>
                <p:cNvSpPr/>
                <p:nvPr/>
              </p:nvSpPr>
              <p:spPr>
                <a:xfrm>
                  <a:off x="5034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Rechteck 95"/>
                <p:cNvSpPr/>
                <p:nvPr/>
              </p:nvSpPr>
              <p:spPr>
                <a:xfrm>
                  <a:off x="52249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Rechteck 96"/>
                <p:cNvSpPr/>
                <p:nvPr/>
              </p:nvSpPr>
              <p:spPr>
                <a:xfrm>
                  <a:off x="5415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Rechteck 97"/>
                <p:cNvSpPr/>
                <p:nvPr/>
              </p:nvSpPr>
              <p:spPr>
                <a:xfrm>
                  <a:off x="55964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Rechteck 98"/>
                <p:cNvSpPr/>
                <p:nvPr/>
              </p:nvSpPr>
              <p:spPr>
                <a:xfrm>
                  <a:off x="57869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Rechteck 99"/>
                <p:cNvSpPr/>
                <p:nvPr/>
              </p:nvSpPr>
              <p:spPr>
                <a:xfrm>
                  <a:off x="5977445" y="1838181"/>
                  <a:ext cx="190500" cy="18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Rechteck 100"/>
                <p:cNvSpPr/>
                <p:nvPr/>
              </p:nvSpPr>
              <p:spPr>
                <a:xfrm>
                  <a:off x="6167945" y="1852581"/>
                  <a:ext cx="190500" cy="36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0" name="Gruppieren 401"/>
              <p:cNvGrpSpPr/>
              <p:nvPr/>
            </p:nvGrpSpPr>
            <p:grpSpPr>
              <a:xfrm>
                <a:off x="8027702" y="2120966"/>
                <a:ext cx="977599" cy="30115"/>
                <a:chOff x="2215070" y="1617806"/>
                <a:chExt cx="4143375" cy="82800"/>
              </a:xfrm>
            </p:grpSpPr>
            <p:sp>
              <p:nvSpPr>
                <p:cNvPr id="58" name="Rechteck 57"/>
                <p:cNvSpPr/>
                <p:nvPr/>
              </p:nvSpPr>
              <p:spPr>
                <a:xfrm>
                  <a:off x="22150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p:cNvSpPr/>
                <p:nvPr/>
              </p:nvSpPr>
              <p:spPr>
                <a:xfrm>
                  <a:off x="24055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p:cNvSpPr/>
                <p:nvPr/>
              </p:nvSpPr>
              <p:spPr>
                <a:xfrm>
                  <a:off x="258654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p:cNvSpPr/>
                <p:nvPr/>
              </p:nvSpPr>
              <p:spPr>
                <a:xfrm>
                  <a:off x="2777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p:cNvSpPr/>
                <p:nvPr/>
              </p:nvSpPr>
              <p:spPr>
                <a:xfrm>
                  <a:off x="29675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p:cNvSpPr/>
                <p:nvPr/>
              </p:nvSpPr>
              <p:spPr>
                <a:xfrm>
                  <a:off x="3158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p:cNvSpPr/>
                <p:nvPr/>
              </p:nvSpPr>
              <p:spPr>
                <a:xfrm>
                  <a:off x="333902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p:cNvSpPr/>
                <p:nvPr/>
              </p:nvSpPr>
              <p:spPr>
                <a:xfrm>
                  <a:off x="3529520" y="1653806"/>
                  <a:ext cx="190500" cy="46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p:cNvSpPr/>
                <p:nvPr/>
              </p:nvSpPr>
              <p:spPr>
                <a:xfrm>
                  <a:off x="37200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p:cNvSpPr/>
                <p:nvPr/>
              </p:nvSpPr>
              <p:spPr>
                <a:xfrm>
                  <a:off x="39105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p:cNvSpPr/>
                <p:nvPr/>
              </p:nvSpPr>
              <p:spPr>
                <a:xfrm>
                  <a:off x="409149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p:cNvSpPr/>
                <p:nvPr/>
              </p:nvSpPr>
              <p:spPr>
                <a:xfrm>
                  <a:off x="4281995" y="1675406"/>
                  <a:ext cx="190500" cy="25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eck 69"/>
                <p:cNvSpPr/>
                <p:nvPr/>
              </p:nvSpPr>
              <p:spPr>
                <a:xfrm>
                  <a:off x="447249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p:cNvSpPr/>
                <p:nvPr/>
              </p:nvSpPr>
              <p:spPr>
                <a:xfrm>
                  <a:off x="4662995" y="1639406"/>
                  <a:ext cx="190500" cy="61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p:cNvSpPr/>
                <p:nvPr/>
              </p:nvSpPr>
              <p:spPr>
                <a:xfrm>
                  <a:off x="4843970"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p:cNvSpPr/>
                <p:nvPr/>
              </p:nvSpPr>
              <p:spPr>
                <a:xfrm>
                  <a:off x="5034470" y="1679006"/>
                  <a:ext cx="190500" cy="216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p:cNvSpPr/>
                <p:nvPr/>
              </p:nvSpPr>
              <p:spPr>
                <a:xfrm>
                  <a:off x="52249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p:cNvSpPr/>
                <p:nvPr/>
              </p:nvSpPr>
              <p:spPr>
                <a:xfrm>
                  <a:off x="541547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p:cNvSpPr/>
                <p:nvPr/>
              </p:nvSpPr>
              <p:spPr>
                <a:xfrm>
                  <a:off x="5596445" y="1617806"/>
                  <a:ext cx="190500" cy="82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p:cNvSpPr/>
                <p:nvPr/>
              </p:nvSpPr>
              <p:spPr>
                <a:xfrm>
                  <a:off x="5786945" y="1621406"/>
                  <a:ext cx="190500" cy="79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p:cNvSpPr/>
                <p:nvPr/>
              </p:nvSpPr>
              <p:spPr>
                <a:xfrm>
                  <a:off x="5977445" y="1686206"/>
                  <a:ext cx="190500" cy="144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p:cNvSpPr/>
                <p:nvPr/>
              </p:nvSpPr>
              <p:spPr>
                <a:xfrm>
                  <a:off x="616794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65"/>
              <p:cNvGrpSpPr/>
              <p:nvPr/>
            </p:nvGrpSpPr>
            <p:grpSpPr>
              <a:xfrm>
                <a:off x="8027702" y="2064382"/>
                <a:ext cx="977599" cy="19640"/>
                <a:chOff x="2215070" y="1462231"/>
                <a:chExt cx="4143375" cy="54000"/>
              </a:xfrm>
            </p:grpSpPr>
            <p:sp>
              <p:nvSpPr>
                <p:cNvPr id="36" name="Rechteck 35"/>
                <p:cNvSpPr/>
                <p:nvPr/>
              </p:nvSpPr>
              <p:spPr>
                <a:xfrm>
                  <a:off x="22150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24055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a:xfrm>
                  <a:off x="2586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p:cNvSpPr/>
                <p:nvPr/>
              </p:nvSpPr>
              <p:spPr>
                <a:xfrm>
                  <a:off x="2777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p:cNvSpPr/>
                <p:nvPr/>
              </p:nvSpPr>
              <p:spPr>
                <a:xfrm>
                  <a:off x="2967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p:nvSpPr>
              <p:spPr>
                <a:xfrm>
                  <a:off x="3158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p:nvSpPr>
              <p:spPr>
                <a:xfrm>
                  <a:off x="333902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35295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37200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p:cNvSpPr/>
                <p:nvPr/>
              </p:nvSpPr>
              <p:spPr>
                <a:xfrm>
                  <a:off x="391052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p:cNvSpPr/>
                <p:nvPr/>
              </p:nvSpPr>
              <p:spPr>
                <a:xfrm>
                  <a:off x="409149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p:cNvSpPr/>
                <p:nvPr/>
              </p:nvSpPr>
              <p:spPr>
                <a:xfrm>
                  <a:off x="4281995" y="1505431"/>
                  <a:ext cx="190500" cy="1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p:cNvSpPr/>
                <p:nvPr/>
              </p:nvSpPr>
              <p:spPr>
                <a:xfrm>
                  <a:off x="447249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p:cNvSpPr/>
                <p:nvPr/>
              </p:nvSpPr>
              <p:spPr>
                <a:xfrm>
                  <a:off x="4662995" y="1462231"/>
                  <a:ext cx="1905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484397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p:cNvSpPr/>
                <p:nvPr/>
              </p:nvSpPr>
              <p:spPr>
                <a:xfrm>
                  <a:off x="50344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p:cNvSpPr/>
                <p:nvPr/>
              </p:nvSpPr>
              <p:spPr>
                <a:xfrm>
                  <a:off x="52249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p:cNvSpPr/>
                <p:nvPr/>
              </p:nvSpPr>
              <p:spPr>
                <a:xfrm>
                  <a:off x="541547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p:cNvSpPr/>
                <p:nvPr/>
              </p:nvSpPr>
              <p:spPr>
                <a:xfrm>
                  <a:off x="559644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p:cNvSpPr/>
                <p:nvPr/>
              </p:nvSpPr>
              <p:spPr>
                <a:xfrm>
                  <a:off x="57869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p:cNvSpPr/>
                <p:nvPr/>
              </p:nvSpPr>
              <p:spPr>
                <a:xfrm>
                  <a:off x="597744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p:cNvSpPr/>
                <p:nvPr/>
              </p:nvSpPr>
              <p:spPr>
                <a:xfrm>
                  <a:off x="6167945" y="1512631"/>
                  <a:ext cx="190500" cy="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32" name="Gerade Verbindung 31"/>
              <p:cNvCxnSpPr/>
              <p:nvPr/>
            </p:nvCxnSpPr>
            <p:spPr>
              <a:xfrm>
                <a:off x="8027698" y="2266404"/>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a:off x="8027698" y="2207499"/>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a:off x="8027698" y="2150331"/>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8027698" y="2082770"/>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20" name="Grafik 19" descr="Speedmaster XL 75-6-LX.png"/>
            <p:cNvPicPr>
              <a:picLocks noChangeAspect="1"/>
            </p:cNvPicPr>
            <p:nvPr/>
          </p:nvPicPr>
          <p:blipFill>
            <a:blip r:embed="rId7" cstate="email"/>
            <a:stretch>
              <a:fillRect/>
            </a:stretch>
          </p:blipFill>
          <p:spPr>
            <a:xfrm>
              <a:off x="7334250" y="3555105"/>
              <a:ext cx="1371600" cy="497094"/>
            </a:xfrm>
            <a:prstGeom prst="rect">
              <a:avLst/>
            </a:prstGeom>
            <a:ln>
              <a:noFill/>
            </a:ln>
            <a:effectLst>
              <a:outerShdw blurRad="190500" algn="tl" rotWithShape="0">
                <a:srgbClr val="000000">
                  <a:alpha val="70000"/>
                </a:srgbClr>
              </a:outerShdw>
            </a:effectLst>
          </p:spPr>
        </p:pic>
        <p:sp>
          <p:nvSpPr>
            <p:cNvPr id="25" name="Textfeld 24"/>
            <p:cNvSpPr txBox="1"/>
            <p:nvPr/>
          </p:nvSpPr>
          <p:spPr>
            <a:xfrm>
              <a:off x="6841538" y="4041068"/>
              <a:ext cx="1406154" cy="523220"/>
            </a:xfrm>
            <a:prstGeom prst="rect">
              <a:avLst/>
            </a:prstGeom>
            <a:noFill/>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Farb- </a:t>
              </a:r>
              <a:endParaRPr lang="en-US" sz="1400" b="1" dirty="0" smtClean="0">
                <a:solidFill>
                  <a:schemeClr val="accent1"/>
                </a:solidFill>
                <a:effectLst>
                  <a:outerShdw blurRad="50800" dist="38100" dir="5400000" algn="t" rotWithShape="0">
                    <a:schemeClr val="bg1">
                      <a:alpha val="40000"/>
                    </a:schemeClr>
                  </a:outerShdw>
                </a:effectLst>
              </a:endParaRPr>
            </a:p>
            <a:p>
              <a:pPr algn="ctr"/>
              <a:r>
                <a:rPr lang="en-US" sz="1400" b="1" smtClean="0">
                  <a:solidFill>
                    <a:schemeClr val="accent1"/>
                  </a:solidFill>
                  <a:effectLst>
                    <a:outerShdw blurRad="50800" dist="38100" dir="5400000" algn="t" rotWithShape="0">
                      <a:schemeClr val="bg1">
                        <a:alpha val="40000"/>
                      </a:schemeClr>
                    </a:outerShdw>
                  </a:effectLst>
                </a:rPr>
                <a:t>voreinstellung</a:t>
              </a:r>
              <a:endParaRPr lang="en-US" sz="1400" b="1" dirty="0" smtClean="0">
                <a:solidFill>
                  <a:schemeClr val="accent1"/>
                </a:solidFill>
                <a:effectLst>
                  <a:outerShdw blurRad="50800" dist="38100" dir="5400000" algn="t" rotWithShape="0">
                    <a:schemeClr val="bg1">
                      <a:alpha val="40000"/>
                    </a:schemeClr>
                  </a:outerShdw>
                </a:effectLst>
              </a:endParaRPr>
            </a:p>
          </p:txBody>
        </p:sp>
        <p:sp>
          <p:nvSpPr>
            <p:cNvPr id="26" name="Textfeld 25"/>
            <p:cNvSpPr txBox="1"/>
            <p:nvPr/>
          </p:nvSpPr>
          <p:spPr>
            <a:xfrm>
              <a:off x="5813650" y="4121903"/>
              <a:ext cx="1069525" cy="307777"/>
            </a:xfrm>
            <a:prstGeom prst="rect">
              <a:avLst/>
            </a:prstGeom>
            <a:noFill/>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Rendering</a:t>
              </a:r>
              <a:endParaRPr lang="en-US" sz="1400">
                <a:solidFill>
                  <a:schemeClr val="accent1"/>
                </a:solidFill>
                <a:effectLst>
                  <a:outerShdw blurRad="50800" dist="38100" dir="5400000" algn="t" rotWithShape="0">
                    <a:schemeClr val="bg1">
                      <a:alpha val="40000"/>
                    </a:schemeClr>
                  </a:outerShdw>
                </a:effectLst>
              </a:endParaRPr>
            </a:p>
          </p:txBody>
        </p:sp>
      </p:grpSp>
    </p:spTree>
    <p:extLst>
      <p:ext uri="{BB962C8B-B14F-4D97-AF65-F5344CB8AC3E}">
        <p14:creationId xmlns:p14="http://schemas.microsoft.com/office/powerpoint/2010/main" val="42378650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3000" fill="hold"/>
                                        <p:tgtEl>
                                          <p:spTgt spid="3"/>
                                        </p:tgtEl>
                                      </p:cBhvr>
                                      <p:by x="85000" y="85000"/>
                                    </p:animScale>
                                  </p:childTnLst>
                                </p:cTn>
                              </p:par>
                              <p:par>
                                <p:cTn id="7" presetID="35" presetClass="path" presetSubtype="0" accel="50000" decel="50000" fill="hold" nodeType="withEffect">
                                  <p:stCondLst>
                                    <p:cond delay="0"/>
                                  </p:stCondLst>
                                  <p:childTnLst>
                                    <p:animMotion origin="layout" path="M 5E-6 -4.81481E-6 L -0.07084 -4.81481E-6 " pathEditMode="relative" rAng="0" ptsTypes="AA">
                                      <p:cBhvr>
                                        <p:cTn id="8" dur="2000" fill="hold"/>
                                        <p:tgtEl>
                                          <p:spTgt spid="3"/>
                                        </p:tgtEl>
                                        <p:attrNameLst>
                                          <p:attrName>ppt_x</p:attrName>
                                          <p:attrName>ppt_y</p:attrName>
                                        </p:attrNameLst>
                                      </p:cBhvr>
                                      <p:rCtr x="-3542" y="0"/>
                                    </p:animMotion>
                                  </p:childTnLst>
                                </p:cTn>
                              </p:par>
                            </p:childTnLst>
                          </p:cTn>
                        </p:par>
                        <p:par>
                          <p:cTn id="9" fill="hold">
                            <p:stCondLst>
                              <p:cond delay="3000"/>
                            </p:stCondLst>
                            <p:childTnLst>
                              <p:par>
                                <p:cTn id="10" presetID="1" presetClass="entr" presetSubtype="0" fill="hold" grpId="0" nodeType="afterEffect">
                                  <p:stCondLst>
                                    <p:cond delay="1000"/>
                                  </p:stCondLst>
                                  <p:childTnLst>
                                    <p:set>
                                      <p:cBhvr>
                                        <p:cTn id="11" dur="1" fill="hold">
                                          <p:stCondLst>
                                            <p:cond delay="0"/>
                                          </p:stCondLst>
                                        </p:cTn>
                                        <p:tgtEl>
                                          <p:spTgt spid="131"/>
                                        </p:tgtEl>
                                        <p:attrNameLst>
                                          <p:attrName>style.visibility</p:attrName>
                                        </p:attrNameLst>
                                      </p:cBhvr>
                                      <p:to>
                                        <p:strVal val="visible"/>
                                      </p:to>
                                    </p:set>
                                  </p:childTnLst>
                                </p:cTn>
                              </p:par>
                            </p:childTnLst>
                          </p:cTn>
                        </p:par>
                        <p:par>
                          <p:cTn id="12" fill="hold">
                            <p:stCondLst>
                              <p:cond delay="4000"/>
                            </p:stCondLst>
                            <p:childTnLst>
                              <p:par>
                                <p:cTn id="13" presetID="35" presetClass="path" presetSubtype="0" accel="50000" decel="50000" fill="hold" grpId="1" nodeType="afterEffect">
                                  <p:stCondLst>
                                    <p:cond delay="0"/>
                                  </p:stCondLst>
                                  <p:childTnLst>
                                    <p:animMotion origin="layout" path="M -1.11111E-6 -4.81481E-6 L -0.24896 -4.81481E-6 " pathEditMode="relative" rAng="0" ptsTypes="AA">
                                      <p:cBhvr>
                                        <p:cTn id="14" dur="2000" fill="hold"/>
                                        <p:tgtEl>
                                          <p:spTgt spid="131"/>
                                        </p:tgtEl>
                                        <p:attrNameLst>
                                          <p:attrName>ppt_x</p:attrName>
                                          <p:attrName>ppt_y</p:attrName>
                                        </p:attrNameLst>
                                      </p:cBhvr>
                                      <p:rCtr x="-1244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Eingekerbter Richtungspfeil 138"/>
          <p:cNvSpPr/>
          <p:nvPr/>
        </p:nvSpPr>
        <p:spPr>
          <a:xfrm>
            <a:off x="5788069" y="2546809"/>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63" name="Eingekerbter Richtungspfeil 162"/>
          <p:cNvSpPr/>
          <p:nvPr/>
        </p:nvSpPr>
        <p:spPr>
          <a:xfrm>
            <a:off x="578708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31" name="Eingekerbter Richtungspfeil 130"/>
          <p:cNvSpPr>
            <a:spLocks noChangeAspect="1"/>
          </p:cNvSpPr>
          <p:nvPr/>
        </p:nvSpPr>
        <p:spPr>
          <a:xfrm>
            <a:off x="6895425" y="2548800"/>
            <a:ext cx="1748383" cy="1862138"/>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grpSp>
        <p:nvGrpSpPr>
          <p:cNvPr id="7" name="Gruppieren 6"/>
          <p:cNvGrpSpPr/>
          <p:nvPr/>
        </p:nvGrpSpPr>
        <p:grpSpPr>
          <a:xfrm>
            <a:off x="5031308" y="2548800"/>
            <a:ext cx="3611075" cy="1862725"/>
            <a:chOff x="5031308" y="2548800"/>
            <a:chExt cx="3611075" cy="1862725"/>
          </a:xfrm>
        </p:grpSpPr>
        <p:grpSp>
          <p:nvGrpSpPr>
            <p:cNvPr id="3" name="Gruppieren 2"/>
            <p:cNvGrpSpPr/>
            <p:nvPr/>
          </p:nvGrpSpPr>
          <p:grpSpPr>
            <a:xfrm>
              <a:off x="5031308" y="2548800"/>
              <a:ext cx="2474463" cy="1862725"/>
              <a:chOff x="4231208" y="5022000"/>
              <a:chExt cx="2474463" cy="1862725"/>
            </a:xfrm>
          </p:grpSpPr>
          <p:sp>
            <p:nvSpPr>
              <p:cNvPr id="153" name="Eingekerbter Richtungspfeil 152"/>
              <p:cNvSpPr/>
              <p:nvPr/>
            </p:nvSpPr>
            <p:spPr>
              <a:xfrm>
                <a:off x="4957288" y="5022588"/>
                <a:ext cx="1748383" cy="1862137"/>
              </a:xfrm>
              <a:prstGeom prst="chevron">
                <a:avLst>
                  <a:gd name="adj" fmla="val 35551"/>
                </a:avLst>
              </a:prstGeom>
              <a:solidFill>
                <a:schemeClr val="bg1">
                  <a:lumMod val="6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268" name="Eingekerbter Richtungspfeil 267"/>
              <p:cNvSpPr/>
              <p:nvPr/>
            </p:nvSpPr>
            <p:spPr>
              <a:xfrm>
                <a:off x="4231208" y="5022000"/>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grpSp>
        <p:sp>
          <p:nvSpPr>
            <p:cNvPr id="145" name="Eingekerbter Richtungspfeil 144"/>
            <p:cNvSpPr>
              <a:spLocks noChangeAspect="1"/>
            </p:cNvSpPr>
            <p:nvPr/>
          </p:nvSpPr>
          <p:spPr>
            <a:xfrm>
              <a:off x="6894000" y="2548800"/>
              <a:ext cx="1748383" cy="1862138"/>
            </a:xfrm>
            <a:prstGeom prst="chevron">
              <a:avLst>
                <a:gd name="adj" fmla="val 35551"/>
              </a:avLst>
            </a:prstGeom>
            <a:solidFill>
              <a:schemeClr val="bg1">
                <a:lumMod val="6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grpSp>
      <p:sp>
        <p:nvSpPr>
          <p:cNvPr id="147" name="Textfeld 146"/>
          <p:cNvSpPr txBox="1"/>
          <p:nvPr/>
        </p:nvSpPr>
        <p:spPr>
          <a:xfrm>
            <a:off x="6480000" y="4687200"/>
            <a:ext cx="2163546" cy="307777"/>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400" b="1" dirty="0" smtClean="0">
                <a:solidFill>
                  <a:schemeClr val="bg1"/>
                </a:solidFill>
                <a:effectLst>
                  <a:outerShdw blurRad="63500" sx="102000" sy="102000" algn="ctr" rotWithShape="0">
                    <a:prstClr val="black">
                      <a:alpha val="40000"/>
                    </a:prstClr>
                  </a:outerShdw>
                </a:effectLst>
              </a:rPr>
              <a:t>Pressroom  Manager</a:t>
            </a:r>
            <a:endParaRPr lang="en-US" sz="1400" dirty="0">
              <a:solidFill>
                <a:schemeClr val="bg1"/>
              </a:solidFill>
              <a:effectLst>
                <a:outerShdw blurRad="63500" sx="102000" sy="102000" algn="ctr" rotWithShape="0">
                  <a:prstClr val="black">
                    <a:alpha val="40000"/>
                  </a:prstClr>
                </a:outerShdw>
              </a:effectLst>
            </a:endParaRPr>
          </a:p>
        </p:txBody>
      </p:sp>
      <p:sp>
        <p:nvSpPr>
          <p:cNvPr id="4" name="Fußzeilenplatzhalter 3"/>
          <p:cNvSpPr>
            <a:spLocks noGrp="1"/>
          </p:cNvSpPr>
          <p:nvPr>
            <p:ph type="ftr" sz="quarter" idx="10"/>
          </p:nvPr>
        </p:nvSpPr>
        <p:spPr>
          <a:prstGeom prst="rect">
            <a:avLst/>
          </a:prstGeom>
        </p:spPr>
        <p:txBody>
          <a:bodyPr/>
          <a:lstStyle/>
          <a:p>
            <a:pPr>
              <a:defRPr/>
            </a:pPr>
            <a:r>
              <a:rPr lang="de-DE" smtClean="0"/>
              <a:t>● PAT Prinect  ● D. Freyer, C. Völker ● November 2013</a:t>
            </a:r>
            <a:endParaRPr lang="de-DE"/>
          </a:p>
        </p:txBody>
      </p:sp>
      <p:sp>
        <p:nvSpPr>
          <p:cNvPr id="5" name="Foliennummernplatzhalter 4"/>
          <p:cNvSpPr>
            <a:spLocks noGrp="1"/>
          </p:cNvSpPr>
          <p:nvPr>
            <p:ph type="sldNum" sz="quarter" idx="11"/>
          </p:nvPr>
        </p:nvSpPr>
        <p:spPr/>
        <p:txBody>
          <a:bodyPr/>
          <a:lstStyle/>
          <a:p>
            <a:pPr>
              <a:defRPr/>
            </a:pPr>
            <a:fld id="{B035FD14-5EDB-4F2F-AE9E-2CB0E24AE5B8}" type="slidenum">
              <a:rPr lang="de-DE" smtClean="0"/>
              <a:pPr>
                <a:defRPr/>
              </a:pPr>
              <a:t>14</a:t>
            </a:fld>
            <a:endParaRPr lang="de-DE" dirty="0"/>
          </a:p>
        </p:txBody>
      </p:sp>
      <p:grpSp>
        <p:nvGrpSpPr>
          <p:cNvPr id="166" name="Gruppieren 374"/>
          <p:cNvGrpSpPr/>
          <p:nvPr/>
        </p:nvGrpSpPr>
        <p:grpSpPr>
          <a:xfrm>
            <a:off x="6385143" y="3153730"/>
            <a:ext cx="866299" cy="293489"/>
            <a:chOff x="8005693" y="1983582"/>
            <a:chExt cx="1019175" cy="345281"/>
          </a:xfrm>
          <a:effectLst>
            <a:outerShdw blurRad="63500" sx="102000" sy="102000" algn="ctr" rotWithShape="0">
              <a:prstClr val="black">
                <a:alpha val="40000"/>
              </a:prstClr>
            </a:outerShdw>
          </a:effectLst>
        </p:grpSpPr>
        <p:sp>
          <p:nvSpPr>
            <p:cNvPr id="170" name="Rechteck 169"/>
            <p:cNvSpPr/>
            <p:nvPr/>
          </p:nvSpPr>
          <p:spPr>
            <a:xfrm>
              <a:off x="8005693" y="1983582"/>
              <a:ext cx="1019175" cy="345281"/>
            </a:xfrm>
            <a:prstGeom prst="rect">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71" name="Gruppieren 363"/>
            <p:cNvGrpSpPr/>
            <p:nvPr/>
          </p:nvGrpSpPr>
          <p:grpSpPr>
            <a:xfrm>
              <a:off x="8027702" y="2234134"/>
              <a:ext cx="977599" cy="30115"/>
              <a:chOff x="2215070" y="1928956"/>
              <a:chExt cx="4143375" cy="82800"/>
            </a:xfrm>
          </p:grpSpPr>
          <p:sp>
            <p:nvSpPr>
              <p:cNvPr id="245" name="Rechteck 244"/>
              <p:cNvSpPr/>
              <p:nvPr/>
            </p:nvSpPr>
            <p:spPr>
              <a:xfrm>
                <a:off x="22150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6" name="Rechteck 245"/>
              <p:cNvSpPr/>
              <p:nvPr/>
            </p:nvSpPr>
            <p:spPr>
              <a:xfrm>
                <a:off x="24055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7" name="Rechteck 246"/>
              <p:cNvSpPr/>
              <p:nvPr/>
            </p:nvSpPr>
            <p:spPr>
              <a:xfrm>
                <a:off x="2586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8" name="Rechteck 247"/>
              <p:cNvSpPr/>
              <p:nvPr/>
            </p:nvSpPr>
            <p:spPr>
              <a:xfrm>
                <a:off x="2777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9" name="Rechteck 248"/>
              <p:cNvSpPr/>
              <p:nvPr/>
            </p:nvSpPr>
            <p:spPr>
              <a:xfrm>
                <a:off x="2967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0" name="Rechteck 249"/>
              <p:cNvSpPr/>
              <p:nvPr/>
            </p:nvSpPr>
            <p:spPr>
              <a:xfrm>
                <a:off x="3158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1" name="Rechteck 250"/>
              <p:cNvSpPr/>
              <p:nvPr/>
            </p:nvSpPr>
            <p:spPr>
              <a:xfrm>
                <a:off x="333902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2" name="Rechteck 251"/>
              <p:cNvSpPr/>
              <p:nvPr/>
            </p:nvSpPr>
            <p:spPr>
              <a:xfrm>
                <a:off x="352952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3" name="Rechteck 252"/>
              <p:cNvSpPr/>
              <p:nvPr/>
            </p:nvSpPr>
            <p:spPr>
              <a:xfrm>
                <a:off x="372002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4" name="Rechteck 253"/>
              <p:cNvSpPr/>
              <p:nvPr/>
            </p:nvSpPr>
            <p:spPr>
              <a:xfrm>
                <a:off x="3910520" y="1950556"/>
                <a:ext cx="190500" cy="61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5" name="Rechteck 254"/>
              <p:cNvSpPr/>
              <p:nvPr/>
            </p:nvSpPr>
            <p:spPr>
              <a:xfrm>
                <a:off x="409149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6" name="Rechteck 255"/>
              <p:cNvSpPr/>
              <p:nvPr/>
            </p:nvSpPr>
            <p:spPr>
              <a:xfrm>
                <a:off x="4281995" y="1986556"/>
                <a:ext cx="190500" cy="25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7" name="Rechteck 256"/>
              <p:cNvSpPr/>
              <p:nvPr/>
            </p:nvSpPr>
            <p:spPr>
              <a:xfrm>
                <a:off x="447249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8" name="Rechteck 257"/>
              <p:cNvSpPr/>
              <p:nvPr/>
            </p:nvSpPr>
            <p:spPr>
              <a:xfrm>
                <a:off x="4662995"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9" name="Rechteck 258"/>
              <p:cNvSpPr/>
              <p:nvPr/>
            </p:nvSpPr>
            <p:spPr>
              <a:xfrm>
                <a:off x="4843970"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0" name="Rechteck 259"/>
              <p:cNvSpPr/>
              <p:nvPr/>
            </p:nvSpPr>
            <p:spPr>
              <a:xfrm>
                <a:off x="503447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1" name="Rechteck 260"/>
              <p:cNvSpPr/>
              <p:nvPr/>
            </p:nvSpPr>
            <p:spPr>
              <a:xfrm>
                <a:off x="52249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2" name="Rechteck 261"/>
              <p:cNvSpPr/>
              <p:nvPr/>
            </p:nvSpPr>
            <p:spPr>
              <a:xfrm>
                <a:off x="541547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3" name="Rechteck 262"/>
              <p:cNvSpPr/>
              <p:nvPr/>
            </p:nvSpPr>
            <p:spPr>
              <a:xfrm>
                <a:off x="55964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4" name="Rechteck 263"/>
              <p:cNvSpPr/>
              <p:nvPr/>
            </p:nvSpPr>
            <p:spPr>
              <a:xfrm>
                <a:off x="57869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5" name="Rechteck 264"/>
              <p:cNvSpPr/>
              <p:nvPr/>
            </p:nvSpPr>
            <p:spPr>
              <a:xfrm>
                <a:off x="597744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6" name="Rechteck 265"/>
              <p:cNvSpPr/>
              <p:nvPr/>
            </p:nvSpPr>
            <p:spPr>
              <a:xfrm>
                <a:off x="6167945" y="2008156"/>
                <a:ext cx="190500" cy="3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72" name="Gruppieren 364"/>
            <p:cNvGrpSpPr/>
            <p:nvPr/>
          </p:nvGrpSpPr>
          <p:grpSpPr>
            <a:xfrm>
              <a:off x="8027702" y="2177550"/>
              <a:ext cx="977599" cy="30115"/>
              <a:chOff x="2215070" y="1773381"/>
              <a:chExt cx="4143375" cy="82800"/>
            </a:xfrm>
          </p:grpSpPr>
          <p:sp>
            <p:nvSpPr>
              <p:cNvPr id="223" name="Rechteck 222"/>
              <p:cNvSpPr/>
              <p:nvPr/>
            </p:nvSpPr>
            <p:spPr>
              <a:xfrm>
                <a:off x="22150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4" name="Rechteck 223"/>
              <p:cNvSpPr/>
              <p:nvPr/>
            </p:nvSpPr>
            <p:spPr>
              <a:xfrm>
                <a:off x="24055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5" name="Rechteck 224"/>
              <p:cNvSpPr/>
              <p:nvPr/>
            </p:nvSpPr>
            <p:spPr>
              <a:xfrm>
                <a:off x="25865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6" name="Rechteck 225"/>
              <p:cNvSpPr/>
              <p:nvPr/>
            </p:nvSpPr>
            <p:spPr>
              <a:xfrm>
                <a:off x="2777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7" name="Rechteck 226"/>
              <p:cNvSpPr/>
              <p:nvPr/>
            </p:nvSpPr>
            <p:spPr>
              <a:xfrm>
                <a:off x="29675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8" name="Rechteck 227"/>
              <p:cNvSpPr/>
              <p:nvPr/>
            </p:nvSpPr>
            <p:spPr>
              <a:xfrm>
                <a:off x="3158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9" name="Rechteck 228"/>
              <p:cNvSpPr/>
              <p:nvPr/>
            </p:nvSpPr>
            <p:spPr>
              <a:xfrm>
                <a:off x="333902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0" name="Rechteck 229"/>
              <p:cNvSpPr/>
              <p:nvPr/>
            </p:nvSpPr>
            <p:spPr>
              <a:xfrm>
                <a:off x="3529520"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1" name="Rechteck 230"/>
              <p:cNvSpPr/>
              <p:nvPr/>
            </p:nvSpPr>
            <p:spPr>
              <a:xfrm>
                <a:off x="37200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2" name="Rechteck 231"/>
              <p:cNvSpPr/>
              <p:nvPr/>
            </p:nvSpPr>
            <p:spPr>
              <a:xfrm>
                <a:off x="39105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3" name="Rechteck 232"/>
              <p:cNvSpPr/>
              <p:nvPr/>
            </p:nvSpPr>
            <p:spPr>
              <a:xfrm>
                <a:off x="4091495"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4" name="Rechteck 233"/>
              <p:cNvSpPr/>
              <p:nvPr/>
            </p:nvSpPr>
            <p:spPr>
              <a:xfrm>
                <a:off x="4281995" y="1830981"/>
                <a:ext cx="190500" cy="25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5" name="Rechteck 234"/>
              <p:cNvSpPr/>
              <p:nvPr/>
            </p:nvSpPr>
            <p:spPr>
              <a:xfrm>
                <a:off x="4472495" y="1784181"/>
                <a:ext cx="190500" cy="72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6" name="Rechteck 235"/>
              <p:cNvSpPr/>
              <p:nvPr/>
            </p:nvSpPr>
            <p:spPr>
              <a:xfrm>
                <a:off x="4662995"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7" name="Rechteck 236"/>
              <p:cNvSpPr/>
              <p:nvPr/>
            </p:nvSpPr>
            <p:spPr>
              <a:xfrm>
                <a:off x="4843970"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8" name="Rechteck 237"/>
              <p:cNvSpPr/>
              <p:nvPr/>
            </p:nvSpPr>
            <p:spPr>
              <a:xfrm>
                <a:off x="5034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9" name="Rechteck 238"/>
              <p:cNvSpPr/>
              <p:nvPr/>
            </p:nvSpPr>
            <p:spPr>
              <a:xfrm>
                <a:off x="52249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0" name="Rechteck 239"/>
              <p:cNvSpPr/>
              <p:nvPr/>
            </p:nvSpPr>
            <p:spPr>
              <a:xfrm>
                <a:off x="5415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1" name="Rechteck 240"/>
              <p:cNvSpPr/>
              <p:nvPr/>
            </p:nvSpPr>
            <p:spPr>
              <a:xfrm>
                <a:off x="55964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2" name="Rechteck 241"/>
              <p:cNvSpPr/>
              <p:nvPr/>
            </p:nvSpPr>
            <p:spPr>
              <a:xfrm>
                <a:off x="57869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3" name="Rechteck 242"/>
              <p:cNvSpPr/>
              <p:nvPr/>
            </p:nvSpPr>
            <p:spPr>
              <a:xfrm>
                <a:off x="5977445" y="1838181"/>
                <a:ext cx="190500" cy="18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4" name="Rechteck 243"/>
              <p:cNvSpPr/>
              <p:nvPr/>
            </p:nvSpPr>
            <p:spPr>
              <a:xfrm>
                <a:off x="6167945" y="1852581"/>
                <a:ext cx="190500" cy="36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73" name="Gruppieren 401"/>
            <p:cNvGrpSpPr/>
            <p:nvPr/>
          </p:nvGrpSpPr>
          <p:grpSpPr>
            <a:xfrm>
              <a:off x="8027702" y="2120966"/>
              <a:ext cx="977599" cy="30115"/>
              <a:chOff x="2215070" y="1617806"/>
              <a:chExt cx="4143375" cy="82800"/>
            </a:xfrm>
          </p:grpSpPr>
          <p:sp>
            <p:nvSpPr>
              <p:cNvPr id="201" name="Rechteck 200"/>
              <p:cNvSpPr/>
              <p:nvPr/>
            </p:nvSpPr>
            <p:spPr>
              <a:xfrm>
                <a:off x="22150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Rechteck 201"/>
              <p:cNvSpPr/>
              <p:nvPr/>
            </p:nvSpPr>
            <p:spPr>
              <a:xfrm>
                <a:off x="24055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Rechteck 202"/>
              <p:cNvSpPr/>
              <p:nvPr/>
            </p:nvSpPr>
            <p:spPr>
              <a:xfrm>
                <a:off x="258654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Rechteck 203"/>
              <p:cNvSpPr/>
              <p:nvPr/>
            </p:nvSpPr>
            <p:spPr>
              <a:xfrm>
                <a:off x="2777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5" name="Rechteck 204"/>
              <p:cNvSpPr/>
              <p:nvPr/>
            </p:nvSpPr>
            <p:spPr>
              <a:xfrm>
                <a:off x="29675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6" name="Rechteck 205"/>
              <p:cNvSpPr/>
              <p:nvPr/>
            </p:nvSpPr>
            <p:spPr>
              <a:xfrm>
                <a:off x="3158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7" name="Rechteck 206"/>
              <p:cNvSpPr/>
              <p:nvPr/>
            </p:nvSpPr>
            <p:spPr>
              <a:xfrm>
                <a:off x="333902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8" name="Rechteck 207"/>
              <p:cNvSpPr/>
              <p:nvPr/>
            </p:nvSpPr>
            <p:spPr>
              <a:xfrm>
                <a:off x="3529520" y="1653806"/>
                <a:ext cx="190500" cy="46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9" name="Rechteck 208"/>
              <p:cNvSpPr/>
              <p:nvPr/>
            </p:nvSpPr>
            <p:spPr>
              <a:xfrm>
                <a:off x="37200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0" name="Rechteck 209"/>
              <p:cNvSpPr/>
              <p:nvPr/>
            </p:nvSpPr>
            <p:spPr>
              <a:xfrm>
                <a:off x="39105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1" name="Rechteck 210"/>
              <p:cNvSpPr/>
              <p:nvPr/>
            </p:nvSpPr>
            <p:spPr>
              <a:xfrm>
                <a:off x="409149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2" name="Rechteck 211"/>
              <p:cNvSpPr/>
              <p:nvPr/>
            </p:nvSpPr>
            <p:spPr>
              <a:xfrm>
                <a:off x="4281995" y="1675406"/>
                <a:ext cx="190500" cy="25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3" name="Rechteck 212"/>
              <p:cNvSpPr/>
              <p:nvPr/>
            </p:nvSpPr>
            <p:spPr>
              <a:xfrm>
                <a:off x="447249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4" name="Rechteck 213"/>
              <p:cNvSpPr/>
              <p:nvPr/>
            </p:nvSpPr>
            <p:spPr>
              <a:xfrm>
                <a:off x="4662995" y="1639406"/>
                <a:ext cx="190500" cy="61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 name="Rechteck 214"/>
              <p:cNvSpPr/>
              <p:nvPr/>
            </p:nvSpPr>
            <p:spPr>
              <a:xfrm>
                <a:off x="4843970"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6" name="Rechteck 215"/>
              <p:cNvSpPr/>
              <p:nvPr/>
            </p:nvSpPr>
            <p:spPr>
              <a:xfrm>
                <a:off x="5034470" y="1679006"/>
                <a:ext cx="190500" cy="216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Rechteck 216"/>
              <p:cNvSpPr/>
              <p:nvPr/>
            </p:nvSpPr>
            <p:spPr>
              <a:xfrm>
                <a:off x="52249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Rechteck 217"/>
              <p:cNvSpPr/>
              <p:nvPr/>
            </p:nvSpPr>
            <p:spPr>
              <a:xfrm>
                <a:off x="541547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Rechteck 218"/>
              <p:cNvSpPr/>
              <p:nvPr/>
            </p:nvSpPr>
            <p:spPr>
              <a:xfrm>
                <a:off x="5596445" y="1617806"/>
                <a:ext cx="190500" cy="82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0" name="Rechteck 219"/>
              <p:cNvSpPr/>
              <p:nvPr/>
            </p:nvSpPr>
            <p:spPr>
              <a:xfrm>
                <a:off x="5786945" y="1621406"/>
                <a:ext cx="190500" cy="79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Rechteck 220"/>
              <p:cNvSpPr/>
              <p:nvPr/>
            </p:nvSpPr>
            <p:spPr>
              <a:xfrm>
                <a:off x="5977445" y="1686206"/>
                <a:ext cx="190500" cy="144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2" name="Rechteck 221"/>
              <p:cNvSpPr/>
              <p:nvPr/>
            </p:nvSpPr>
            <p:spPr>
              <a:xfrm>
                <a:off x="616794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74" name="Gruppieren 365"/>
            <p:cNvGrpSpPr/>
            <p:nvPr/>
          </p:nvGrpSpPr>
          <p:grpSpPr>
            <a:xfrm>
              <a:off x="8027702" y="2064382"/>
              <a:ext cx="977599" cy="19640"/>
              <a:chOff x="2215070" y="1462231"/>
              <a:chExt cx="4143375" cy="54000"/>
            </a:xfrm>
          </p:grpSpPr>
          <p:sp>
            <p:nvSpPr>
              <p:cNvPr id="179" name="Rechteck 178"/>
              <p:cNvSpPr/>
              <p:nvPr/>
            </p:nvSpPr>
            <p:spPr>
              <a:xfrm>
                <a:off x="22150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0" name="Rechteck 179"/>
              <p:cNvSpPr/>
              <p:nvPr/>
            </p:nvSpPr>
            <p:spPr>
              <a:xfrm>
                <a:off x="24055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1" name="Rechteck 180"/>
              <p:cNvSpPr/>
              <p:nvPr/>
            </p:nvSpPr>
            <p:spPr>
              <a:xfrm>
                <a:off x="2586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2" name="Rechteck 181"/>
              <p:cNvSpPr/>
              <p:nvPr/>
            </p:nvSpPr>
            <p:spPr>
              <a:xfrm>
                <a:off x="2777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3" name="Rechteck 182"/>
              <p:cNvSpPr/>
              <p:nvPr/>
            </p:nvSpPr>
            <p:spPr>
              <a:xfrm>
                <a:off x="2967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4" name="Rechteck 183"/>
              <p:cNvSpPr/>
              <p:nvPr/>
            </p:nvSpPr>
            <p:spPr>
              <a:xfrm>
                <a:off x="3158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5" name="Rechteck 184"/>
              <p:cNvSpPr/>
              <p:nvPr/>
            </p:nvSpPr>
            <p:spPr>
              <a:xfrm>
                <a:off x="333902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6" name="Rechteck 185"/>
              <p:cNvSpPr/>
              <p:nvPr/>
            </p:nvSpPr>
            <p:spPr>
              <a:xfrm>
                <a:off x="35295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7" name="Rechteck 186"/>
              <p:cNvSpPr/>
              <p:nvPr/>
            </p:nvSpPr>
            <p:spPr>
              <a:xfrm>
                <a:off x="37200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8" name="Rechteck 187"/>
              <p:cNvSpPr/>
              <p:nvPr/>
            </p:nvSpPr>
            <p:spPr>
              <a:xfrm>
                <a:off x="391052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9" name="Rechteck 188"/>
              <p:cNvSpPr/>
              <p:nvPr/>
            </p:nvSpPr>
            <p:spPr>
              <a:xfrm>
                <a:off x="409149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0" name="Rechteck 189"/>
              <p:cNvSpPr/>
              <p:nvPr/>
            </p:nvSpPr>
            <p:spPr>
              <a:xfrm>
                <a:off x="4281995" y="1505431"/>
                <a:ext cx="190500" cy="1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1" name="Rechteck 190"/>
              <p:cNvSpPr/>
              <p:nvPr/>
            </p:nvSpPr>
            <p:spPr>
              <a:xfrm>
                <a:off x="447249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2" name="Rechteck 191"/>
              <p:cNvSpPr/>
              <p:nvPr/>
            </p:nvSpPr>
            <p:spPr>
              <a:xfrm>
                <a:off x="4662995" y="1462231"/>
                <a:ext cx="1905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3" name="Rechteck 192"/>
              <p:cNvSpPr/>
              <p:nvPr/>
            </p:nvSpPr>
            <p:spPr>
              <a:xfrm>
                <a:off x="484397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4" name="Rechteck 193"/>
              <p:cNvSpPr/>
              <p:nvPr/>
            </p:nvSpPr>
            <p:spPr>
              <a:xfrm>
                <a:off x="50344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5" name="Rechteck 194"/>
              <p:cNvSpPr/>
              <p:nvPr/>
            </p:nvSpPr>
            <p:spPr>
              <a:xfrm>
                <a:off x="52249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6" name="Rechteck 195"/>
              <p:cNvSpPr/>
              <p:nvPr/>
            </p:nvSpPr>
            <p:spPr>
              <a:xfrm>
                <a:off x="541547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7" name="Rechteck 196"/>
              <p:cNvSpPr/>
              <p:nvPr/>
            </p:nvSpPr>
            <p:spPr>
              <a:xfrm>
                <a:off x="559644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8" name="Rechteck 197"/>
              <p:cNvSpPr/>
              <p:nvPr/>
            </p:nvSpPr>
            <p:spPr>
              <a:xfrm>
                <a:off x="57869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9" name="Rechteck 198"/>
              <p:cNvSpPr/>
              <p:nvPr/>
            </p:nvSpPr>
            <p:spPr>
              <a:xfrm>
                <a:off x="597744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Rechteck 199"/>
              <p:cNvSpPr/>
              <p:nvPr/>
            </p:nvSpPr>
            <p:spPr>
              <a:xfrm>
                <a:off x="6167945" y="1512631"/>
                <a:ext cx="190500" cy="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75" name="Gerade Verbindung 174"/>
            <p:cNvCxnSpPr/>
            <p:nvPr/>
          </p:nvCxnSpPr>
          <p:spPr>
            <a:xfrm>
              <a:off x="8027698" y="2266404"/>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6" name="Gerade Verbindung 175"/>
            <p:cNvCxnSpPr/>
            <p:nvPr/>
          </p:nvCxnSpPr>
          <p:spPr>
            <a:xfrm>
              <a:off x="8027698" y="2207499"/>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7" name="Gerade Verbindung 176"/>
            <p:cNvCxnSpPr/>
            <p:nvPr/>
          </p:nvCxnSpPr>
          <p:spPr>
            <a:xfrm>
              <a:off x="8027698" y="2150331"/>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8" name="Gerade Verbindung 177"/>
            <p:cNvCxnSpPr/>
            <p:nvPr/>
          </p:nvCxnSpPr>
          <p:spPr>
            <a:xfrm>
              <a:off x="8027698" y="2082770"/>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68" name="Textfeld 167"/>
          <p:cNvSpPr txBox="1"/>
          <p:nvPr/>
        </p:nvSpPr>
        <p:spPr>
          <a:xfrm>
            <a:off x="5847673" y="3954565"/>
            <a:ext cx="1192955" cy="446276"/>
          </a:xfrm>
          <a:prstGeom prst="rect">
            <a:avLst/>
          </a:prstGeom>
          <a:noFill/>
        </p:spPr>
        <p:txBody>
          <a:bodyPr wrap="none" rtlCol="0">
            <a:spAutoFit/>
          </a:bodyPr>
          <a:lstStyle/>
          <a:p>
            <a:pPr algn="ctr"/>
            <a:r>
              <a:rPr lang="en-US" sz="1150" b="1" smtClean="0">
                <a:solidFill>
                  <a:schemeClr val="accent1"/>
                </a:solidFill>
                <a:effectLst>
                  <a:outerShdw blurRad="50800" dist="38100" dir="5400000" algn="t" rotWithShape="0">
                    <a:schemeClr val="bg1">
                      <a:alpha val="40000"/>
                    </a:schemeClr>
                  </a:outerShdw>
                </a:effectLst>
              </a:rPr>
              <a:t>Farb- </a:t>
            </a:r>
            <a:endParaRPr lang="en-US" sz="1150" b="1" dirty="0" smtClean="0">
              <a:solidFill>
                <a:schemeClr val="accent1"/>
              </a:solidFill>
              <a:effectLst>
                <a:outerShdw blurRad="50800" dist="38100" dir="5400000" algn="t" rotWithShape="0">
                  <a:schemeClr val="bg1">
                    <a:alpha val="40000"/>
                  </a:schemeClr>
                </a:outerShdw>
              </a:effectLst>
            </a:endParaRPr>
          </a:p>
          <a:p>
            <a:pPr algn="ctr"/>
            <a:r>
              <a:rPr lang="en-US" sz="1150" b="1" smtClean="0">
                <a:solidFill>
                  <a:schemeClr val="accent1"/>
                </a:solidFill>
                <a:effectLst>
                  <a:outerShdw blurRad="50800" dist="38100" dir="5400000" algn="t" rotWithShape="0">
                    <a:schemeClr val="bg1">
                      <a:alpha val="40000"/>
                    </a:schemeClr>
                  </a:outerShdw>
                </a:effectLst>
              </a:rPr>
              <a:t>voreinstellung</a:t>
            </a:r>
            <a:endParaRPr lang="en-US" sz="1150" b="1" dirty="0" smtClean="0">
              <a:solidFill>
                <a:schemeClr val="accent1"/>
              </a:solidFill>
              <a:effectLst>
                <a:outerShdw blurRad="50800" dist="38100" dir="5400000" algn="t" rotWithShape="0">
                  <a:schemeClr val="bg1">
                    <a:alpha val="40000"/>
                  </a:schemeClr>
                </a:outerShdw>
              </a:effectLst>
            </a:endParaRPr>
          </a:p>
        </p:txBody>
      </p:sp>
      <p:pic>
        <p:nvPicPr>
          <p:cNvPr id="267" name="Grafik 266" descr="Ulrike_Auftrag_Geoeffnet_2.bmp"/>
          <p:cNvPicPr>
            <a:picLocks noChangeAspect="1"/>
          </p:cNvPicPr>
          <p:nvPr/>
        </p:nvPicPr>
        <p:blipFill rotWithShape="1">
          <a:blip r:embed="rId3" cstate="print"/>
          <a:srcRect t="3303"/>
          <a:stretch/>
        </p:blipFill>
        <p:spPr>
          <a:xfrm>
            <a:off x="7535471" y="3154587"/>
            <a:ext cx="824619" cy="601693"/>
          </a:xfrm>
          <a:prstGeom prst="rect">
            <a:avLst/>
          </a:prstGeom>
          <a:ln>
            <a:solidFill>
              <a:srgbClr val="004B8D"/>
            </a:solidFill>
          </a:ln>
          <a:effectLst>
            <a:outerShdw blurRad="50800" dist="38100" dir="2700000" algn="tl" rotWithShape="0">
              <a:prstClr val="black">
                <a:alpha val="40000"/>
              </a:prstClr>
            </a:outerShdw>
          </a:effectLst>
        </p:spPr>
      </p:pic>
      <p:pic>
        <p:nvPicPr>
          <p:cNvPr id="167" name="Grafik 166" descr="Speedmaster XL 75-6-LX.png"/>
          <p:cNvPicPr>
            <a:picLocks noChangeAspect="1"/>
          </p:cNvPicPr>
          <p:nvPr/>
        </p:nvPicPr>
        <p:blipFill>
          <a:blip r:embed="rId4" cstate="email"/>
          <a:stretch>
            <a:fillRect/>
          </a:stretch>
        </p:blipFill>
        <p:spPr>
          <a:xfrm>
            <a:off x="6265341" y="3270997"/>
            <a:ext cx="1912234" cy="693030"/>
          </a:xfrm>
          <a:prstGeom prst="rect">
            <a:avLst/>
          </a:prstGeom>
          <a:ln>
            <a:noFill/>
          </a:ln>
          <a:effectLst>
            <a:outerShdw blurRad="190500" algn="tl" rotWithShape="0">
              <a:srgbClr val="000000">
                <a:alpha val="70000"/>
              </a:srgbClr>
            </a:outerShdw>
          </a:effectLst>
        </p:spPr>
      </p:pic>
      <p:sp>
        <p:nvSpPr>
          <p:cNvPr id="269" name="Textfeld 268"/>
          <p:cNvSpPr txBox="1"/>
          <p:nvPr/>
        </p:nvSpPr>
        <p:spPr>
          <a:xfrm>
            <a:off x="6971622" y="3945040"/>
            <a:ext cx="1192955" cy="446276"/>
          </a:xfrm>
          <a:prstGeom prst="rect">
            <a:avLst/>
          </a:prstGeom>
          <a:noFill/>
        </p:spPr>
        <p:txBody>
          <a:bodyPr wrap="none" rtlCol="0">
            <a:spAutoFit/>
          </a:bodyPr>
          <a:lstStyle/>
          <a:p>
            <a:pPr algn="ctr"/>
            <a:r>
              <a:rPr lang="en-US" sz="1150" b="1" smtClean="0">
                <a:solidFill>
                  <a:schemeClr val="accent1"/>
                </a:solidFill>
                <a:effectLst>
                  <a:outerShdw blurRad="50800" dist="38100" dir="5400000" algn="t" rotWithShape="0">
                    <a:schemeClr val="bg1">
                      <a:alpha val="40000"/>
                    </a:schemeClr>
                  </a:outerShdw>
                </a:effectLst>
              </a:rPr>
              <a:t>Maschinen-</a:t>
            </a:r>
            <a:r>
              <a:rPr lang="en-US" sz="1150" b="1" smtClean="0">
                <a:solidFill>
                  <a:schemeClr val="accent1"/>
                </a:solidFill>
                <a:effectLst>
                  <a:outerShdw blurRad="50800" dist="38100" dir="5400000" algn="t" rotWithShape="0">
                    <a:schemeClr val="bg1">
                      <a:alpha val="40000"/>
                    </a:schemeClr>
                  </a:outerShdw>
                </a:effectLst>
              </a:rPr>
              <a:t> </a:t>
            </a:r>
            <a:endParaRPr lang="en-US" sz="1150" b="1" dirty="0" smtClean="0">
              <a:solidFill>
                <a:schemeClr val="accent1"/>
              </a:solidFill>
              <a:effectLst>
                <a:outerShdw blurRad="50800" dist="38100" dir="5400000" algn="t" rotWithShape="0">
                  <a:schemeClr val="bg1">
                    <a:alpha val="40000"/>
                  </a:schemeClr>
                </a:outerShdw>
              </a:effectLst>
            </a:endParaRPr>
          </a:p>
          <a:p>
            <a:pPr algn="ctr"/>
            <a:r>
              <a:rPr lang="en-US" sz="1150" b="1" smtClean="0">
                <a:solidFill>
                  <a:schemeClr val="accent1"/>
                </a:solidFill>
                <a:effectLst>
                  <a:outerShdw blurRad="50800" dist="38100" dir="5400000" algn="t" rotWithShape="0">
                    <a:schemeClr val="bg1">
                      <a:alpha val="40000"/>
                    </a:schemeClr>
                  </a:outerShdw>
                </a:effectLst>
              </a:rPr>
              <a:t>voreinstellung</a:t>
            </a:r>
            <a:endParaRPr lang="en-US" sz="1150" b="1" dirty="0" smtClean="0">
              <a:solidFill>
                <a:schemeClr val="accent1"/>
              </a:solidFill>
              <a:effectLst>
                <a:outerShdw blurRad="50800" dist="38100" dir="5400000" algn="t" rotWithShape="0">
                  <a:schemeClr val="bg1">
                    <a:alpha val="40000"/>
                  </a:schemeClr>
                </a:outerShdw>
              </a:effectLst>
            </a:endParaRPr>
          </a:p>
        </p:txBody>
      </p:sp>
      <p:sp>
        <p:nvSpPr>
          <p:cNvPr id="271" name="Textfeld 270"/>
          <p:cNvSpPr txBox="1"/>
          <p:nvPr/>
        </p:nvSpPr>
        <p:spPr>
          <a:xfrm>
            <a:off x="204721" y="4688224"/>
            <a:ext cx="6273629" cy="307777"/>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400" b="1" dirty="0" smtClean="0">
                <a:solidFill>
                  <a:schemeClr val="bg1"/>
                </a:solidFill>
                <a:effectLst>
                  <a:outerShdw blurRad="63500" sx="102000" sy="102000" algn="ctr" rotWithShape="0">
                    <a:prstClr val="black">
                      <a:alpha val="40000"/>
                    </a:prstClr>
                  </a:outerShdw>
                </a:effectLst>
              </a:rPr>
              <a:t>Prepress Manager</a:t>
            </a:r>
            <a:endParaRPr lang="en-US" sz="1400" dirty="0">
              <a:solidFill>
                <a:schemeClr val="bg1"/>
              </a:solidFill>
              <a:effectLst>
                <a:outerShdw blurRad="63500" sx="102000" sy="102000" algn="ctr" rotWithShape="0">
                  <a:prstClr val="black">
                    <a:alpha val="40000"/>
                  </a:prstClr>
                </a:outerShdw>
              </a:effectLst>
            </a:endParaRPr>
          </a:p>
        </p:txBody>
      </p:sp>
      <p:sp>
        <p:nvSpPr>
          <p:cNvPr id="134" name="Eingekerbter Richtungspfeil 133"/>
          <p:cNvSpPr/>
          <p:nvPr/>
        </p:nvSpPr>
        <p:spPr>
          <a:xfrm>
            <a:off x="15974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35" name="Eingekerbter Richtungspfeil 134"/>
          <p:cNvSpPr/>
          <p:nvPr/>
        </p:nvSpPr>
        <p:spPr>
          <a:xfrm>
            <a:off x="2411690" y="2546809"/>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36" name="Eingekerbter Richtungspfeil 135"/>
          <p:cNvSpPr/>
          <p:nvPr/>
        </p:nvSpPr>
        <p:spPr>
          <a:xfrm>
            <a:off x="4662611" y="2546809"/>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37" name="Eingekerbter Richtungspfeil 136"/>
          <p:cNvSpPr/>
          <p:nvPr/>
        </p:nvSpPr>
        <p:spPr>
          <a:xfrm>
            <a:off x="1286229"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38" name="Eingekerbter Richtungspfeil 137"/>
          <p:cNvSpPr/>
          <p:nvPr/>
        </p:nvSpPr>
        <p:spPr>
          <a:xfrm>
            <a:off x="3537150" y="2546809"/>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49" name="Eingekerbter Richtungspfeil 148"/>
          <p:cNvSpPr/>
          <p:nvPr/>
        </p:nvSpPr>
        <p:spPr>
          <a:xfrm>
            <a:off x="15974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50" name="Eingekerbter Richtungspfeil 149"/>
          <p:cNvSpPr/>
          <p:nvPr/>
        </p:nvSpPr>
        <p:spPr>
          <a:xfrm>
            <a:off x="128582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151" name="Grafik 150" descr="Adobe-PDF-Document-icon.png"/>
          <p:cNvPicPr>
            <a:picLocks noChangeAspect="1"/>
          </p:cNvPicPr>
          <p:nvPr/>
        </p:nvPicPr>
        <p:blipFill>
          <a:blip r:embed="rId5" cstate="email"/>
          <a:stretch>
            <a:fillRect/>
          </a:stretch>
        </p:blipFill>
        <p:spPr>
          <a:xfrm>
            <a:off x="967588" y="3190904"/>
            <a:ext cx="529061" cy="529061"/>
          </a:xfrm>
          <a:prstGeom prst="rect">
            <a:avLst/>
          </a:prstGeom>
          <a:ln>
            <a:noFill/>
          </a:ln>
          <a:effectLst>
            <a:outerShdw blurRad="190500" algn="tl" rotWithShape="0">
              <a:srgbClr val="000000">
                <a:alpha val="70000"/>
              </a:srgbClr>
            </a:outerShdw>
          </a:effectLst>
        </p:spPr>
      </p:pic>
      <p:pic>
        <p:nvPicPr>
          <p:cNvPr id="152" name="Grafik 151" descr="Adobe-PDF-Document-icon.png"/>
          <p:cNvPicPr>
            <a:picLocks noChangeAspect="1"/>
          </p:cNvPicPr>
          <p:nvPr/>
        </p:nvPicPr>
        <p:blipFill>
          <a:blip r:embed="rId5" cstate="email"/>
          <a:stretch>
            <a:fillRect/>
          </a:stretch>
        </p:blipFill>
        <p:spPr>
          <a:xfrm>
            <a:off x="2125352" y="3190904"/>
            <a:ext cx="529061" cy="529061"/>
          </a:xfrm>
          <a:prstGeom prst="rect">
            <a:avLst/>
          </a:prstGeom>
          <a:ln>
            <a:noFill/>
          </a:ln>
          <a:effectLst>
            <a:outerShdw blurRad="190500" algn="tl" rotWithShape="0">
              <a:srgbClr val="000000">
                <a:alpha val="70000"/>
              </a:srgbClr>
            </a:outerShdw>
          </a:effectLst>
        </p:spPr>
      </p:pic>
      <p:sp>
        <p:nvSpPr>
          <p:cNvPr id="154" name="Eingekerbter Richtungspfeil 153"/>
          <p:cNvSpPr/>
          <p:nvPr/>
        </p:nvSpPr>
        <p:spPr>
          <a:xfrm>
            <a:off x="241190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155" name="Grafik 154" descr="Bild vom Bogen.jpg"/>
          <p:cNvPicPr>
            <a:picLocks noChangeAspect="1"/>
          </p:cNvPicPr>
          <p:nvPr/>
        </p:nvPicPr>
        <p:blipFill>
          <a:blip r:embed="rId6" cstate="email"/>
          <a:stretch>
            <a:fillRect/>
          </a:stretch>
        </p:blipFill>
        <p:spPr>
          <a:xfrm>
            <a:off x="3095658" y="3139735"/>
            <a:ext cx="854154" cy="598067"/>
          </a:xfrm>
          <a:prstGeom prst="rect">
            <a:avLst/>
          </a:prstGeom>
          <a:ln>
            <a:noFill/>
          </a:ln>
          <a:effectLst>
            <a:outerShdw blurRad="190500" algn="tl" rotWithShape="0">
              <a:srgbClr val="000000">
                <a:alpha val="70000"/>
              </a:srgbClr>
            </a:outerShdw>
          </a:effectLst>
        </p:spPr>
      </p:pic>
      <p:sp>
        <p:nvSpPr>
          <p:cNvPr id="156" name="Textfeld 155"/>
          <p:cNvSpPr txBox="1"/>
          <p:nvPr/>
        </p:nvSpPr>
        <p:spPr>
          <a:xfrm>
            <a:off x="2735078" y="4015179"/>
            <a:ext cx="931665" cy="269304"/>
          </a:xfrm>
          <a:prstGeom prst="rect">
            <a:avLst/>
          </a:prstGeom>
          <a:noFill/>
        </p:spPr>
        <p:txBody>
          <a:bodyPr wrap="none" rtlCol="0">
            <a:spAutoFit/>
          </a:bodyPr>
          <a:lstStyle/>
          <a:p>
            <a:pPr algn="ctr"/>
            <a:r>
              <a:rPr lang="en-US" sz="1150" b="1" dirty="0" smtClean="0">
                <a:solidFill>
                  <a:schemeClr val="accent1"/>
                </a:solidFill>
                <a:effectLst>
                  <a:outerShdw blurRad="50800" dist="38100" dir="5400000" algn="t" rotWithShape="0">
                    <a:schemeClr val="bg1">
                      <a:alpha val="40000"/>
                    </a:schemeClr>
                  </a:outerShdw>
                </a:effectLst>
              </a:rPr>
              <a:t>Imposition</a:t>
            </a:r>
            <a:endParaRPr lang="en-US" sz="1150" dirty="0">
              <a:solidFill>
                <a:schemeClr val="accent1"/>
              </a:solidFill>
              <a:effectLst>
                <a:outerShdw blurRad="50800" dist="38100" dir="5400000" algn="t" rotWithShape="0">
                  <a:schemeClr val="bg1">
                    <a:alpha val="40000"/>
                  </a:schemeClr>
                </a:outerShdw>
              </a:effectLst>
            </a:endParaRPr>
          </a:p>
        </p:txBody>
      </p:sp>
      <p:sp>
        <p:nvSpPr>
          <p:cNvPr id="157" name="Textfeld 156"/>
          <p:cNvSpPr txBox="1"/>
          <p:nvPr/>
        </p:nvSpPr>
        <p:spPr>
          <a:xfrm>
            <a:off x="566468" y="4015179"/>
            <a:ext cx="686406" cy="269304"/>
          </a:xfrm>
          <a:prstGeom prst="rect">
            <a:avLst/>
          </a:prstGeom>
          <a:noFill/>
        </p:spPr>
        <p:txBody>
          <a:bodyPr wrap="none" rtlCol="0">
            <a:spAutoFit/>
          </a:bodyPr>
          <a:lstStyle/>
          <a:p>
            <a:pPr algn="ctr"/>
            <a:r>
              <a:rPr lang="en-US" sz="1150" b="1" dirty="0" smtClean="0">
                <a:solidFill>
                  <a:schemeClr val="accent1"/>
                </a:solidFill>
                <a:effectLst>
                  <a:outerShdw blurRad="50800" dist="38100" dir="5400000" algn="t" rotWithShape="0">
                    <a:schemeClr val="bg1">
                      <a:alpha val="40000"/>
                    </a:schemeClr>
                  </a:outerShdw>
                </a:effectLst>
              </a:rPr>
              <a:t>Qualify</a:t>
            </a:r>
            <a:endParaRPr lang="en-US" sz="1150" dirty="0">
              <a:solidFill>
                <a:schemeClr val="accent1"/>
              </a:solidFill>
              <a:effectLst>
                <a:outerShdw blurRad="50800" dist="38100" dir="5400000" algn="t" rotWithShape="0">
                  <a:schemeClr val="bg1">
                    <a:alpha val="40000"/>
                  </a:schemeClr>
                </a:outerShdw>
              </a:effectLst>
            </a:endParaRPr>
          </a:p>
        </p:txBody>
      </p:sp>
      <p:sp>
        <p:nvSpPr>
          <p:cNvPr id="158" name="Textfeld 157"/>
          <p:cNvSpPr txBox="1"/>
          <p:nvPr/>
        </p:nvSpPr>
        <p:spPr>
          <a:xfrm>
            <a:off x="1700988" y="4015179"/>
            <a:ext cx="732894" cy="269304"/>
          </a:xfrm>
          <a:prstGeom prst="rect">
            <a:avLst/>
          </a:prstGeom>
          <a:noFill/>
          <a:ln>
            <a:noFill/>
          </a:ln>
        </p:spPr>
        <p:txBody>
          <a:bodyPr wrap="none" rtlCol="0">
            <a:spAutoFit/>
          </a:bodyPr>
          <a:lstStyle/>
          <a:p>
            <a:pPr algn="ctr"/>
            <a:r>
              <a:rPr lang="en-US" sz="1150" b="1" smtClean="0">
                <a:solidFill>
                  <a:schemeClr val="accent1"/>
                </a:solidFill>
                <a:effectLst>
                  <a:outerShdw blurRad="50800" dist="38100" dir="5400000" algn="t" rotWithShape="0">
                    <a:schemeClr val="bg1">
                      <a:alpha val="40000"/>
                    </a:schemeClr>
                  </a:outerShdw>
                </a:effectLst>
              </a:rPr>
              <a:t>Prepare</a:t>
            </a:r>
            <a:endParaRPr lang="en-US" sz="1150">
              <a:solidFill>
                <a:schemeClr val="accent1"/>
              </a:solidFill>
              <a:effectLst>
                <a:outerShdw blurRad="50800" dist="38100" dir="5400000" algn="t" rotWithShape="0">
                  <a:schemeClr val="bg1">
                    <a:alpha val="40000"/>
                  </a:schemeClr>
                </a:outerShdw>
              </a:effectLst>
            </a:endParaRPr>
          </a:p>
        </p:txBody>
      </p:sp>
      <p:sp>
        <p:nvSpPr>
          <p:cNvPr id="159" name="Eingekerbter Richtungspfeil 158"/>
          <p:cNvSpPr/>
          <p:nvPr/>
        </p:nvSpPr>
        <p:spPr>
          <a:xfrm>
            <a:off x="353798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160" name="Grafik 159" descr="Proofer.png"/>
          <p:cNvPicPr>
            <a:picLocks noChangeAspect="1"/>
          </p:cNvPicPr>
          <p:nvPr/>
        </p:nvPicPr>
        <p:blipFill>
          <a:blip r:embed="rId7" cstate="email"/>
          <a:stretch>
            <a:fillRect/>
          </a:stretch>
        </p:blipFill>
        <p:spPr>
          <a:xfrm>
            <a:off x="4249833" y="3148630"/>
            <a:ext cx="644108" cy="591026"/>
          </a:xfrm>
          <a:prstGeom prst="rect">
            <a:avLst/>
          </a:prstGeom>
          <a:ln>
            <a:noFill/>
          </a:ln>
          <a:effectLst>
            <a:outerShdw blurRad="190500" algn="tl" rotWithShape="0">
              <a:srgbClr val="000000">
                <a:alpha val="70000"/>
              </a:srgbClr>
            </a:outerShdw>
          </a:effectLst>
        </p:spPr>
      </p:pic>
      <p:sp>
        <p:nvSpPr>
          <p:cNvPr id="161" name="Textfeld 160"/>
          <p:cNvSpPr txBox="1"/>
          <p:nvPr/>
        </p:nvSpPr>
        <p:spPr>
          <a:xfrm>
            <a:off x="3930988" y="4015179"/>
            <a:ext cx="790601" cy="269304"/>
          </a:xfrm>
          <a:prstGeom prst="rect">
            <a:avLst/>
          </a:prstGeom>
          <a:noFill/>
        </p:spPr>
        <p:txBody>
          <a:bodyPr wrap="none" rtlCol="0">
            <a:spAutoFit/>
          </a:bodyPr>
          <a:lstStyle/>
          <a:p>
            <a:pPr algn="ctr"/>
            <a:r>
              <a:rPr lang="en-US" sz="1150" b="1" smtClean="0">
                <a:solidFill>
                  <a:schemeClr val="accent1"/>
                </a:solidFill>
                <a:effectLst>
                  <a:outerShdw blurRad="50800" dist="38100" dir="5400000" algn="t" rotWithShape="0">
                    <a:schemeClr val="bg1">
                      <a:alpha val="40000"/>
                    </a:schemeClr>
                  </a:outerShdw>
                </a:effectLst>
              </a:rPr>
              <a:t>Proofing</a:t>
            </a:r>
            <a:endParaRPr lang="en-US" sz="1150">
              <a:solidFill>
                <a:schemeClr val="accent1"/>
              </a:solidFill>
              <a:effectLst>
                <a:outerShdw blurRad="50800" dist="38100" dir="5400000" algn="t" rotWithShape="0">
                  <a:schemeClr val="bg1">
                    <a:alpha val="40000"/>
                  </a:schemeClr>
                </a:outerShdw>
              </a:effectLst>
            </a:endParaRPr>
          </a:p>
        </p:txBody>
      </p:sp>
      <p:sp>
        <p:nvSpPr>
          <p:cNvPr id="162" name="Eingekerbter Richtungspfeil 161"/>
          <p:cNvSpPr/>
          <p:nvPr/>
        </p:nvSpPr>
        <p:spPr>
          <a:xfrm>
            <a:off x="466406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164" name="Grafik 163" descr="Bild vom Bogen.jpg"/>
          <p:cNvPicPr>
            <a:picLocks noChangeAspect="1"/>
          </p:cNvPicPr>
          <p:nvPr/>
        </p:nvPicPr>
        <p:blipFill>
          <a:blip r:embed="rId6" cstate="email"/>
          <a:stretch>
            <a:fillRect/>
          </a:stretch>
        </p:blipFill>
        <p:spPr>
          <a:xfrm>
            <a:off x="5289742" y="3139735"/>
            <a:ext cx="854154" cy="598067"/>
          </a:xfrm>
          <a:prstGeom prst="rect">
            <a:avLst/>
          </a:prstGeom>
          <a:ln>
            <a:noFill/>
          </a:ln>
          <a:effectLst>
            <a:outerShdw blurRad="190500" algn="tl" rotWithShape="0">
              <a:srgbClr val="000000">
                <a:alpha val="70000"/>
              </a:srgbClr>
            </a:outerShdw>
          </a:effectLst>
        </p:spPr>
      </p:pic>
      <p:pic>
        <p:nvPicPr>
          <p:cNvPr id="165" name="Picture 27" descr="http://s3.amazonaws.com/cmyktastic/assets/90/raster.rosette_clear_centered.png"/>
          <p:cNvPicPr>
            <a:picLocks noChangeAspect="1" noChangeArrowheads="1"/>
          </p:cNvPicPr>
          <p:nvPr/>
        </p:nvPicPr>
        <p:blipFill>
          <a:blip r:embed="rId8" cstate="email"/>
          <a:srcRect/>
          <a:stretch>
            <a:fillRect/>
          </a:stretch>
        </p:blipFill>
        <p:spPr bwMode="auto">
          <a:xfrm>
            <a:off x="5547473" y="3561538"/>
            <a:ext cx="412909" cy="412909"/>
          </a:xfrm>
          <a:prstGeom prst="rect">
            <a:avLst/>
          </a:prstGeom>
          <a:ln>
            <a:noFill/>
          </a:ln>
          <a:effectLst>
            <a:outerShdw blurRad="190500" algn="tl" rotWithShape="0">
              <a:srgbClr val="000000">
                <a:alpha val="70000"/>
              </a:srgbClr>
            </a:outerShdw>
          </a:effectLst>
        </p:spPr>
      </p:pic>
      <p:sp>
        <p:nvSpPr>
          <p:cNvPr id="169" name="Textfeld 168"/>
          <p:cNvSpPr txBox="1"/>
          <p:nvPr/>
        </p:nvSpPr>
        <p:spPr>
          <a:xfrm>
            <a:off x="4971165" y="4023275"/>
            <a:ext cx="912429" cy="269304"/>
          </a:xfrm>
          <a:prstGeom prst="rect">
            <a:avLst/>
          </a:prstGeom>
          <a:noFill/>
        </p:spPr>
        <p:txBody>
          <a:bodyPr wrap="none" rtlCol="0">
            <a:spAutoFit/>
          </a:bodyPr>
          <a:lstStyle/>
          <a:p>
            <a:pPr algn="ctr"/>
            <a:r>
              <a:rPr lang="en-US" sz="1150" b="1" smtClean="0">
                <a:solidFill>
                  <a:schemeClr val="accent1"/>
                </a:solidFill>
                <a:effectLst>
                  <a:outerShdw blurRad="50800" dist="38100" dir="5400000" algn="t" rotWithShape="0">
                    <a:schemeClr val="bg1">
                      <a:alpha val="40000"/>
                    </a:schemeClr>
                  </a:outerShdw>
                </a:effectLst>
              </a:rPr>
              <a:t>Rendering</a:t>
            </a:r>
            <a:endParaRPr lang="en-US" sz="1150">
              <a:solidFill>
                <a:schemeClr val="accent1"/>
              </a:solidFill>
              <a:effectLst>
                <a:outerShdw blurRad="50800" dist="38100" dir="5400000" algn="t" rotWithShape="0">
                  <a:schemeClr val="bg1">
                    <a:alpha val="40000"/>
                  </a:schemeClr>
                </a:outerShdw>
              </a:effectLst>
            </a:endParaRPr>
          </a:p>
        </p:txBody>
      </p:sp>
      <p:sp>
        <p:nvSpPr>
          <p:cNvPr id="144" name="Textfeld 143"/>
          <p:cNvSpPr txBox="1"/>
          <p:nvPr/>
        </p:nvSpPr>
        <p:spPr>
          <a:xfrm>
            <a:off x="204721" y="6419850"/>
            <a:ext cx="3419526" cy="246221"/>
          </a:xfrm>
          <a:prstGeom prst="rect">
            <a:avLst/>
          </a:prstGeom>
          <a:noFill/>
        </p:spPr>
        <p:txBody>
          <a:bodyPr wrap="none" rtlCol="0">
            <a:spAutoFit/>
          </a:bodyPr>
          <a:lstStyle/>
          <a:p>
            <a:r>
              <a:rPr lang="en-US" sz="1000" dirty="0" smtClean="0"/>
              <a:t>“Prepress Manager” = Prepress Manager + Signa Station</a:t>
            </a:r>
            <a:endParaRPr lang="en-US" sz="1000" dirty="0"/>
          </a:p>
        </p:txBody>
      </p:sp>
    </p:spTree>
    <p:extLst>
      <p:ext uri="{BB962C8B-B14F-4D97-AF65-F5344CB8AC3E}">
        <p14:creationId xmlns:p14="http://schemas.microsoft.com/office/powerpoint/2010/main" val="19986261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wipe(left)">
                                      <p:cBhvr>
                                        <p:cTn id="7" dur="2000"/>
                                        <p:tgtEl>
                                          <p:spTgt spid="271"/>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47"/>
                                        </p:tgtEl>
                                        <p:attrNameLst>
                                          <p:attrName>style.visibility</p:attrName>
                                        </p:attrNameLst>
                                      </p:cBhvr>
                                      <p:to>
                                        <p:strVal val="visible"/>
                                      </p:to>
                                    </p:set>
                                    <p:animEffect transition="in" filter="wipe(right)">
                                      <p:cBhvr>
                                        <p:cTn id="15" dur="2000"/>
                                        <p:tgtEl>
                                          <p:spTgt spid="147"/>
                                        </p:tgtEl>
                                      </p:cBhvr>
                                    </p:animEffect>
                                  </p:childTnLst>
                                </p:cTn>
                              </p:par>
                              <p:par>
                                <p:cTn id="16" presetID="22" presetClass="entr" presetSubtype="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2000"/>
                                        <p:tgtEl>
                                          <p:spTgt spid="7"/>
                                        </p:tgtEl>
                                      </p:cBhvr>
                                    </p:animEffect>
                                  </p:childTnLst>
                                </p:cTn>
                              </p:par>
                            </p:childTnLst>
                          </p:cTn>
                        </p:par>
                        <p:par>
                          <p:cTn id="19" fill="hold">
                            <p:stCondLst>
                              <p:cond delay="2000"/>
                            </p:stCondLst>
                            <p:childTnLst>
                              <p:par>
                                <p:cTn id="20" presetID="9" presetClass="emph" presetSubtype="0" nodeType="afterEffect">
                                  <p:stCondLst>
                                    <p:cond delay="2000"/>
                                  </p:stCondLst>
                                  <p:childTnLst>
                                    <p:set>
                                      <p:cBhvr rctx="PPT">
                                        <p:cTn id="21" dur="indefinite"/>
                                        <p:tgtEl>
                                          <p:spTgt spid="7"/>
                                        </p:tgtEl>
                                        <p:attrNameLst>
                                          <p:attrName>style.opacity</p:attrName>
                                        </p:attrNameLst>
                                      </p:cBhvr>
                                      <p:to>
                                        <p:strVal val="0.25"/>
                                      </p:to>
                                    </p:set>
                                    <p:animEffect filter="image" prLst="opacity: 0.25">
                                      <p:cBhvr rctx="IE">
                                        <p:cTn id="22"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271" grpId="0" animBg="1"/>
      <p:bldP spid="1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descr="Ulrike_Auftrag_Geoeffnet_2.bmp"/>
          <p:cNvPicPr>
            <a:picLocks noChangeAspect="1"/>
          </p:cNvPicPr>
          <p:nvPr/>
        </p:nvPicPr>
        <p:blipFill rotWithShape="1">
          <a:blip r:embed="rId3" cstate="print"/>
          <a:srcRect t="3303"/>
          <a:stretch/>
        </p:blipFill>
        <p:spPr>
          <a:xfrm>
            <a:off x="827584" y="1939499"/>
            <a:ext cx="4212468" cy="3073677"/>
          </a:xfrm>
          <a:prstGeom prst="rect">
            <a:avLst/>
          </a:prstGeom>
          <a:ln>
            <a:solidFill>
              <a:srgbClr val="004B8D"/>
            </a:solidFill>
          </a:ln>
          <a:effectLst>
            <a:outerShdw blurRad="50800" dist="38100" dir="2700000" algn="tl" rotWithShape="0">
              <a:prstClr val="black">
                <a:alpha val="40000"/>
              </a:prstClr>
            </a:outerShdw>
          </a:effectLst>
        </p:spPr>
      </p:pic>
      <p:sp>
        <p:nvSpPr>
          <p:cNvPr id="2" name="Titel 1"/>
          <p:cNvSpPr>
            <a:spLocks noGrp="1"/>
          </p:cNvSpPr>
          <p:nvPr>
            <p:ph type="title"/>
          </p:nvPr>
        </p:nvSpPr>
        <p:spPr/>
        <p:txBody>
          <a:bodyPr/>
          <a:lstStyle/>
          <a:p>
            <a:r>
              <a:rPr lang="de-DE" smtClean="0"/>
              <a:t>Farbverbrauchsberechnung mit Prinect Pressroom Manager</a:t>
            </a:r>
            <a:endParaRPr lang="de-DE" dirty="0"/>
          </a:p>
        </p:txBody>
      </p:sp>
      <p:sp>
        <p:nvSpPr>
          <p:cNvPr id="4" name="Fußzeilenplatzhalter 3"/>
          <p:cNvSpPr>
            <a:spLocks noGrp="1"/>
          </p:cNvSpPr>
          <p:nvPr>
            <p:ph type="ftr" sz="quarter" idx="10"/>
          </p:nvPr>
        </p:nvSpPr>
        <p:spPr/>
        <p:txBody>
          <a:bodyPr/>
          <a:lstStyle/>
          <a:p>
            <a:pPr>
              <a:defRPr/>
            </a:pPr>
            <a:r>
              <a:rPr lang="de-DE" smtClean="0"/>
              <a:t>● PAT Prinect  ● D. Freyer, C. Völker ● November 2013</a:t>
            </a:r>
            <a:endParaRPr lang="de-DE"/>
          </a:p>
        </p:txBody>
      </p:sp>
      <p:sp>
        <p:nvSpPr>
          <p:cNvPr id="5" name="Foliennummernplatzhalter 4"/>
          <p:cNvSpPr>
            <a:spLocks noGrp="1"/>
          </p:cNvSpPr>
          <p:nvPr>
            <p:ph type="sldNum" sz="quarter" idx="11"/>
          </p:nvPr>
        </p:nvSpPr>
        <p:spPr/>
        <p:txBody>
          <a:bodyPr/>
          <a:lstStyle/>
          <a:p>
            <a:pPr>
              <a:defRPr/>
            </a:pPr>
            <a:fld id="{B035FD14-5EDB-4F2F-AE9E-2CB0E24AE5B8}" type="slidenum">
              <a:rPr lang="de-DE" smtClean="0"/>
              <a:pPr>
                <a:defRPr/>
              </a:pPr>
              <a:t>15</a:t>
            </a:fld>
            <a:endParaRPr lang="de-DE" dirty="0"/>
          </a:p>
        </p:txBody>
      </p:sp>
      <p:pic>
        <p:nvPicPr>
          <p:cNvPr id="6" name="Grafik 5" descr="Ulrike_Auftrag_Geoeffnet_2.bmp"/>
          <p:cNvPicPr>
            <a:picLocks noChangeAspect="1"/>
          </p:cNvPicPr>
          <p:nvPr/>
        </p:nvPicPr>
        <p:blipFill rotWithShape="1">
          <a:blip r:embed="rId3" cstate="print"/>
          <a:srcRect t="3303"/>
          <a:stretch/>
        </p:blipFill>
        <p:spPr>
          <a:xfrm>
            <a:off x="575556" y="1520788"/>
            <a:ext cx="4212468" cy="3073677"/>
          </a:xfrm>
          <a:prstGeom prst="rect">
            <a:avLst/>
          </a:prstGeom>
          <a:ln>
            <a:solidFill>
              <a:srgbClr val="004B8D"/>
            </a:solidFill>
          </a:ln>
          <a:effectLst>
            <a:outerShdw blurRad="50800" dist="38100" dir="2700000" algn="tl" rotWithShape="0">
              <a:prstClr val="black">
                <a:alpha val="40000"/>
              </a:prstClr>
            </a:outerShdw>
          </a:effec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414" t="1365" r="9167" b="50973"/>
          <a:stretch>
            <a:fillRect/>
          </a:stretch>
        </p:blipFill>
        <p:spPr bwMode="auto">
          <a:xfrm>
            <a:off x="4534353" y="2204864"/>
            <a:ext cx="4179204" cy="3204356"/>
          </a:xfrm>
          <a:prstGeom prst="rect">
            <a:avLst/>
          </a:prstGeom>
          <a:noFill/>
          <a:ln w="3175">
            <a:solidFill>
              <a:srgbClr val="004B8D"/>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Inhaltsplatzhalter 2"/>
          <p:cNvSpPr txBox="1">
            <a:spLocks/>
          </p:cNvSpPr>
          <p:nvPr/>
        </p:nvSpPr>
        <p:spPr bwMode="auto">
          <a:xfrm>
            <a:off x="579656" y="5612431"/>
            <a:ext cx="5000456" cy="876909"/>
          </a:xfrm>
          <a:prstGeom prst="rect">
            <a:avLst/>
          </a:prstGeom>
          <a:solidFill>
            <a:srgbClr val="004B8D"/>
          </a:solidFill>
          <a:ln w="9525">
            <a:noFill/>
            <a:miter lim="800000"/>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lvl1pPr marL="265113" indent="-233363" algn="l" rtl="0" fontAlgn="base">
              <a:lnSpc>
                <a:spcPts val="2400"/>
              </a:lnSpc>
              <a:spcBef>
                <a:spcPts val="125"/>
              </a:spcBef>
              <a:spcAft>
                <a:spcPts val="400"/>
              </a:spcAft>
              <a:buFont typeface="Arial" charset="0"/>
              <a:buChar char="•"/>
              <a:defRPr sz="2000" kern="1200">
                <a:solidFill>
                  <a:schemeClr val="lt1"/>
                </a:solidFill>
                <a:latin typeface="+mn-lt"/>
                <a:ea typeface="+mn-ea"/>
                <a:cs typeface="+mn-cs"/>
              </a:defRPr>
            </a:lvl1pPr>
            <a:lvl2pPr marL="712788"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2pPr>
            <a:lvl3pPr marL="1162050"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3pPr>
            <a:lvl4pPr marL="1619250"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4pPr>
            <a:lvl5pPr marL="2058988"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285750" lvl="1" indent="-285750">
              <a:buFont typeface="Wingdings" pitchFamily="2" charset="2"/>
              <a:buChar char="Ø"/>
            </a:pPr>
            <a:r>
              <a:rPr lang="de-DE">
                <a:solidFill>
                  <a:schemeClr val="bg1"/>
                </a:solidFill>
              </a:rPr>
              <a:t>Bereitstellen der richtigen Menge an Farbe</a:t>
            </a:r>
          </a:p>
        </p:txBody>
      </p:sp>
      <p:sp>
        <p:nvSpPr>
          <p:cNvPr id="11" name="Abgerundetes Rechteck 10"/>
          <p:cNvSpPr/>
          <p:nvPr/>
        </p:nvSpPr>
        <p:spPr>
          <a:xfrm>
            <a:off x="1511660" y="4185084"/>
            <a:ext cx="3022693"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bgerundetes Rechteck 11"/>
          <p:cNvSpPr/>
          <p:nvPr/>
        </p:nvSpPr>
        <p:spPr>
          <a:xfrm rot="5400000">
            <a:off x="4860031" y="4257095"/>
            <a:ext cx="1584177"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7704348" y="3597459"/>
            <a:ext cx="1116124" cy="756084"/>
          </a:xfrm>
          <a:prstGeom prst="rect">
            <a:avLst/>
          </a:prstGeom>
          <a:solidFill>
            <a:schemeClr val="accent1">
              <a:lumMod val="20000"/>
              <a:lumOff val="8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400" smtClean="0"/>
              <a:t>Gesamt-farbauftrag</a:t>
            </a:r>
            <a:endParaRPr lang="de-DE" sz="1400"/>
          </a:p>
        </p:txBody>
      </p:sp>
      <p:sp>
        <p:nvSpPr>
          <p:cNvPr id="16" name="Abgerundetes Rechteck 15"/>
          <p:cNvSpPr/>
          <p:nvPr/>
        </p:nvSpPr>
        <p:spPr>
          <a:xfrm rot="5400000">
            <a:off x="5364088" y="4257091"/>
            <a:ext cx="1584177" cy="432048"/>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Abgerundetes Rechteck 16"/>
          <p:cNvSpPr/>
          <p:nvPr/>
        </p:nvSpPr>
        <p:spPr>
          <a:xfrm rot="5400000">
            <a:off x="6447502" y="2352177"/>
            <a:ext cx="137153" cy="6483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Abgerundetes Rechteck 17"/>
          <p:cNvSpPr/>
          <p:nvPr/>
        </p:nvSpPr>
        <p:spPr>
          <a:xfrm rot="5400000">
            <a:off x="6454752" y="2482079"/>
            <a:ext cx="122653" cy="648344"/>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 Verbindung 20"/>
          <p:cNvCxnSpPr/>
          <p:nvPr/>
        </p:nvCxnSpPr>
        <p:spPr>
          <a:xfrm flipH="1">
            <a:off x="5652119" y="2676349"/>
            <a:ext cx="863959" cy="1130693"/>
          </a:xfrm>
          <a:prstGeom prst="line">
            <a:avLst/>
          </a:prstGeom>
          <a:ln w="28575">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5868144" y="3226531"/>
            <a:ext cx="288032" cy="27447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b="1">
                <a:solidFill>
                  <a:schemeClr val="bg1"/>
                </a:solidFill>
              </a:rPr>
              <a:t>x</a:t>
            </a:r>
          </a:p>
        </p:txBody>
      </p:sp>
      <p:cxnSp>
        <p:nvCxnSpPr>
          <p:cNvPr id="22" name="Gerade Verbindung 21"/>
          <p:cNvCxnSpPr/>
          <p:nvPr/>
        </p:nvCxnSpPr>
        <p:spPr>
          <a:xfrm flipH="1">
            <a:off x="6191906" y="2828749"/>
            <a:ext cx="476573" cy="978293"/>
          </a:xfrm>
          <a:prstGeom prst="line">
            <a:avLst/>
          </a:prstGeom>
          <a:ln w="28575">
            <a:solidFill>
              <a:schemeClr val="accent5">
                <a:lumMod val="50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Ellipse 22"/>
          <p:cNvSpPr/>
          <p:nvPr/>
        </p:nvSpPr>
        <p:spPr>
          <a:xfrm>
            <a:off x="6268647" y="3249197"/>
            <a:ext cx="288032" cy="274477"/>
          </a:xfrm>
          <a:prstGeom prst="ellipse">
            <a:avLst/>
          </a:prstGeom>
          <a:ln>
            <a:solidFill>
              <a:schemeClr val="accent5">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de-DE" b="1">
                <a:solidFill>
                  <a:schemeClr val="bg1"/>
                </a:solidFill>
              </a:rPr>
              <a:t>x</a:t>
            </a:r>
          </a:p>
        </p:txBody>
      </p:sp>
      <p:sp>
        <p:nvSpPr>
          <p:cNvPr id="25" name="Abgerundetes Rechteck 24"/>
          <p:cNvSpPr/>
          <p:nvPr/>
        </p:nvSpPr>
        <p:spPr>
          <a:xfrm rot="5400000">
            <a:off x="5836598" y="4257096"/>
            <a:ext cx="1584177" cy="432048"/>
          </a:xfrm>
          <a:prstGeom prst="roundRect">
            <a:avLst/>
          </a:prstGeom>
          <a:noFill/>
          <a:ln>
            <a:solidFill>
              <a:srgbClr val="F571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p:cNvSpPr/>
          <p:nvPr/>
        </p:nvSpPr>
        <p:spPr>
          <a:xfrm rot="5400000">
            <a:off x="6336195" y="4257093"/>
            <a:ext cx="1584177" cy="432048"/>
          </a:xfrm>
          <a:prstGeom prst="roundRect">
            <a:avLst/>
          </a:prstGeom>
          <a:noFill/>
          <a:ln>
            <a:solidFill>
              <a:srgbClr val="FABD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p:cNvSpPr/>
          <p:nvPr/>
        </p:nvSpPr>
        <p:spPr>
          <a:xfrm rot="5400000">
            <a:off x="6804247" y="4257097"/>
            <a:ext cx="1584177" cy="432048"/>
          </a:xfrm>
          <a:prstGeom prst="roundRect">
            <a:avLst/>
          </a:prstGeom>
          <a:noFill/>
          <a:ln>
            <a:solidFill>
              <a:srgbClr val="FCD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p:cNvSpPr/>
          <p:nvPr/>
        </p:nvSpPr>
        <p:spPr>
          <a:xfrm>
            <a:off x="4534353" y="4761148"/>
            <a:ext cx="4106099" cy="2520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Abgerundetes Rechteck 14"/>
          <p:cNvSpPr/>
          <p:nvPr/>
        </p:nvSpPr>
        <p:spPr>
          <a:xfrm>
            <a:off x="1763689" y="4653136"/>
            <a:ext cx="2700300" cy="252028"/>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542880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par>
                          <p:cTn id="8" fill="hold">
                            <p:stCondLst>
                              <p:cond delay="1000"/>
                            </p:stCondLst>
                            <p:childTnLst>
                              <p:par>
                                <p:cTn id="9" presetID="50" presetClass="path" presetSubtype="0" accel="50000" decel="50000" fill="hold" grpId="1" nodeType="afterEffect">
                                  <p:stCondLst>
                                    <p:cond delay="0"/>
                                  </p:stCondLst>
                                  <p:childTnLst>
                                    <p:animMotion origin="layout" path="M 3.88889E-6 -4.07407E-6 L 0.10034 -4.07407E-6 C 0.14531 -4.07407E-6 0.20086 -0.03148 0.20086 -0.05787 L 0.20086 -0.11551 " pathEditMode="relative" rAng="0" ptsTypes="FfFF">
                                      <p:cBhvr>
                                        <p:cTn id="10" dur="600" fill="hold"/>
                                        <p:tgtEl>
                                          <p:spTgt spid="11"/>
                                        </p:tgtEl>
                                        <p:attrNameLst>
                                          <p:attrName>ppt_x</p:attrName>
                                          <p:attrName>ppt_y</p:attrName>
                                        </p:attrNameLst>
                                      </p:cBhvr>
                                      <p:rCtr x="10035" y="-5787"/>
                                    </p:animMotion>
                                  </p:childTnLst>
                                </p:cTn>
                              </p:par>
                              <p:par>
                                <p:cTn id="11" presetID="21" presetClass="entr" presetSubtype="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1)">
                                      <p:cBhvr>
                                        <p:cTn id="13" dur="900"/>
                                        <p:tgtEl>
                                          <p:spTgt spid="17"/>
                                        </p:tgtEl>
                                      </p:cBhvr>
                                    </p:animEffect>
                                  </p:childTnLst>
                                </p:cTn>
                              </p:par>
                            </p:childTnLst>
                          </p:cTn>
                        </p:par>
                        <p:par>
                          <p:cTn id="14" fill="hold">
                            <p:stCondLst>
                              <p:cond delay="1900"/>
                            </p:stCondLst>
                            <p:childTnLst>
                              <p:par>
                                <p:cTn id="15" presetID="22" presetClass="entr" presetSubtype="2"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2400"/>
                            </p:stCondLst>
                            <p:childTnLst>
                              <p:par>
                                <p:cTn id="19" presetID="53" presetClass="entr" presetSubtype="16" fill="hold" grpId="1"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2900"/>
                            </p:stCondLst>
                            <p:childTnLst>
                              <p:par>
                                <p:cTn id="25" presetID="27" presetClass="emph" presetSubtype="0" fill="remove" grpId="0" nodeType="afterEffect">
                                  <p:stCondLst>
                                    <p:cond delay="0"/>
                                  </p:stCondLst>
                                  <p:childTnLst>
                                    <p:animClr clrSpc="rgb" dir="cw">
                                      <p:cBhvr override="childStyle">
                                        <p:cTn id="26" dur="500" autoRev="1" fill="remove"/>
                                        <p:tgtEl>
                                          <p:spTgt spid="19"/>
                                        </p:tgtEl>
                                        <p:attrNameLst>
                                          <p:attrName>style.color</p:attrName>
                                        </p:attrNameLst>
                                      </p:cBhvr>
                                      <p:to>
                                        <a:schemeClr val="bg1"/>
                                      </p:to>
                                    </p:animClr>
                                    <p:animClr clrSpc="rgb" dir="cw">
                                      <p:cBhvr>
                                        <p:cTn id="27" dur="500" autoRev="1" fill="remove"/>
                                        <p:tgtEl>
                                          <p:spTgt spid="19"/>
                                        </p:tgtEl>
                                        <p:attrNameLst>
                                          <p:attrName>fillcolor</p:attrName>
                                        </p:attrNameLst>
                                      </p:cBhvr>
                                      <p:to>
                                        <a:schemeClr val="bg1"/>
                                      </p:to>
                                    </p:animClr>
                                    <p:set>
                                      <p:cBhvr>
                                        <p:cTn id="28" dur="500" autoRev="1" fill="remove"/>
                                        <p:tgtEl>
                                          <p:spTgt spid="19"/>
                                        </p:tgtEl>
                                        <p:attrNameLst>
                                          <p:attrName>fill.type</p:attrName>
                                        </p:attrNameLst>
                                      </p:cBhvr>
                                      <p:to>
                                        <p:strVal val="solid"/>
                                      </p:to>
                                    </p:set>
                                    <p:set>
                                      <p:cBhvr>
                                        <p:cTn id="29" dur="500" autoRev="1" fill="remove"/>
                                        <p:tgtEl>
                                          <p:spTgt spid="19"/>
                                        </p:tgtEl>
                                        <p:attrNameLst>
                                          <p:attrName>fill.on</p:attrName>
                                        </p:attrNameLst>
                                      </p:cBhvr>
                                      <p:to>
                                        <p:strVal val="true"/>
                                      </p:to>
                                    </p:set>
                                  </p:childTnLst>
                                </p:cTn>
                              </p:par>
                            </p:childTnLst>
                          </p:cTn>
                        </p:par>
                        <p:par>
                          <p:cTn id="30" fill="hold">
                            <p:stCondLst>
                              <p:cond delay="3900"/>
                            </p:stCondLst>
                            <p:childTnLst>
                              <p:par>
                                <p:cTn id="31" presetID="21" presetClass="exit" presetSubtype="1" fill="hold" grpId="2" nodeType="afterEffect">
                                  <p:stCondLst>
                                    <p:cond delay="0"/>
                                  </p:stCondLst>
                                  <p:childTnLst>
                                    <p:animEffect transition="out" filter="wheel(1)">
                                      <p:cBhvr>
                                        <p:cTn id="32" dur="400"/>
                                        <p:tgtEl>
                                          <p:spTgt spid="11"/>
                                        </p:tgtEl>
                                      </p:cBhvr>
                                    </p:animEffect>
                                    <p:set>
                                      <p:cBhvr>
                                        <p:cTn id="33" dur="1" fill="hold">
                                          <p:stCondLst>
                                            <p:cond delay="399"/>
                                          </p:stCondLst>
                                        </p:cTn>
                                        <p:tgtEl>
                                          <p:spTgt spid="11"/>
                                        </p:tgtEl>
                                        <p:attrNameLst>
                                          <p:attrName>style.visibility</p:attrName>
                                        </p:attrNameLst>
                                      </p:cBhvr>
                                      <p:to>
                                        <p:strVal val="hidden"/>
                                      </p:to>
                                    </p:set>
                                  </p:childTnLst>
                                </p:cTn>
                              </p:par>
                              <p:par>
                                <p:cTn id="34" presetID="21"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900"/>
                                        <p:tgtEl>
                                          <p:spTgt spid="12"/>
                                        </p:tgtEl>
                                      </p:cBhvr>
                                    </p:animEffect>
                                  </p:childTnLst>
                                </p:cTn>
                              </p:par>
                            </p:childTnLst>
                          </p:cTn>
                        </p:par>
                        <p:par>
                          <p:cTn id="37" fill="hold">
                            <p:stCondLst>
                              <p:cond delay="4800"/>
                            </p:stCondLst>
                            <p:childTnLst>
                              <p:par>
                                <p:cTn id="38" presetID="22" presetClass="exit" presetSubtype="2" fill="hold" nodeType="afterEffect">
                                  <p:stCondLst>
                                    <p:cond delay="0"/>
                                  </p:stCondLst>
                                  <p:childTnLst>
                                    <p:animEffect transition="out" filter="wipe(right)">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19"/>
                                        </p:tgtEl>
                                        <p:attrNameLst>
                                          <p:attrName>style.visibility</p:attrName>
                                        </p:attrNameLst>
                                      </p:cBhvr>
                                      <p:to>
                                        <p:strVal val="hidden"/>
                                      </p:to>
                                    </p:set>
                                  </p:childTnLst>
                                </p:cTn>
                              </p:par>
                            </p:childTnLst>
                          </p:cTn>
                        </p:par>
                        <p:par>
                          <p:cTn id="43" fill="hold">
                            <p:stCondLst>
                              <p:cond delay="5300"/>
                            </p:stCondLst>
                            <p:childTnLst>
                              <p:par>
                                <p:cTn id="44" presetID="2" presetClass="entr" presetSubtype="8"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1000" fill="hold"/>
                                        <p:tgtEl>
                                          <p:spTgt spid="14"/>
                                        </p:tgtEl>
                                        <p:attrNameLst>
                                          <p:attrName>ppt_x</p:attrName>
                                        </p:attrNameLst>
                                      </p:cBhvr>
                                      <p:tavLst>
                                        <p:tav tm="0">
                                          <p:val>
                                            <p:strVal val="0-#ppt_w/2"/>
                                          </p:val>
                                        </p:tav>
                                        <p:tav tm="100000">
                                          <p:val>
                                            <p:strVal val="#ppt_x"/>
                                          </p:val>
                                        </p:tav>
                                      </p:tavLst>
                                    </p:anim>
                                    <p:anim calcmode="lin" valueType="num">
                                      <p:cBhvr additive="base">
                                        <p:cTn id="47" dur="10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6300"/>
                            </p:stCondLst>
                            <p:childTnLst>
                              <p:par>
                                <p:cTn id="49" presetID="21" presetClass="entr" presetSubtype="1" fill="hold" grpId="2"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heel(1)">
                                      <p:cBhvr>
                                        <p:cTn id="51" dur="1000"/>
                                        <p:tgtEl>
                                          <p:spTgt spid="15"/>
                                        </p:tgtEl>
                                      </p:cBhvr>
                                    </p:animEffect>
                                  </p:childTnLst>
                                </p:cTn>
                              </p:par>
                            </p:childTnLst>
                          </p:cTn>
                        </p:par>
                        <p:par>
                          <p:cTn id="52" fill="hold">
                            <p:stCondLst>
                              <p:cond delay="7300"/>
                            </p:stCondLst>
                            <p:childTnLst>
                              <p:par>
                                <p:cTn id="53" presetID="50" presetClass="path" presetSubtype="0" accel="50000" decel="50000" fill="hold" grpId="0" nodeType="afterEffect">
                                  <p:stCondLst>
                                    <p:cond delay="0"/>
                                  </p:stCondLst>
                                  <p:childTnLst>
                                    <p:animMotion origin="layout" path="M -0.03923 -0.00787 L 0.09323 -0.00787 C 0.15313 -0.00787 0.22656 -0.04931 0.22656 -0.08657 L 0.22656 -0.1757 " pathEditMode="relative" rAng="0" ptsTypes="FfFF">
                                      <p:cBhvr>
                                        <p:cTn id="54" dur="1000" fill="hold"/>
                                        <p:tgtEl>
                                          <p:spTgt spid="15"/>
                                        </p:tgtEl>
                                        <p:attrNameLst>
                                          <p:attrName>ppt_x</p:attrName>
                                          <p:attrName>ppt_y</p:attrName>
                                        </p:attrNameLst>
                                      </p:cBhvr>
                                      <p:rCtr x="13281" y="-8403"/>
                                    </p:animMotion>
                                  </p:childTnLst>
                                </p:cTn>
                              </p:par>
                            </p:childTnLst>
                          </p:cTn>
                        </p:par>
                        <p:par>
                          <p:cTn id="55" fill="hold">
                            <p:stCondLst>
                              <p:cond delay="8300"/>
                            </p:stCondLst>
                            <p:childTnLst>
                              <p:par>
                                <p:cTn id="56" presetID="6" presetClass="emph" presetSubtype="0" fill="hold" grpId="3" nodeType="afterEffect">
                                  <p:stCondLst>
                                    <p:cond delay="0"/>
                                  </p:stCondLst>
                                  <p:childTnLst>
                                    <p:animScale>
                                      <p:cBhvr>
                                        <p:cTn id="57" dur="2000" fill="hold"/>
                                        <p:tgtEl>
                                          <p:spTgt spid="11"/>
                                        </p:tgtEl>
                                      </p:cBhvr>
                                      <p:by x="50000" y="50000"/>
                                    </p:animScale>
                                  </p:childTnLst>
                                </p:cTn>
                              </p:par>
                              <p:par>
                                <p:cTn id="58" presetID="21"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heel(1)">
                                      <p:cBhvr>
                                        <p:cTn id="60" dur="2000"/>
                                        <p:tgtEl>
                                          <p:spTgt spid="18"/>
                                        </p:tgtEl>
                                      </p:cBhvr>
                                    </p:animEffect>
                                  </p:childTnLst>
                                </p:cTn>
                              </p:par>
                            </p:childTnLst>
                          </p:cTn>
                        </p:par>
                        <p:par>
                          <p:cTn id="61" fill="hold">
                            <p:stCondLst>
                              <p:cond delay="10300"/>
                            </p:stCondLst>
                            <p:childTnLst>
                              <p:par>
                                <p:cTn id="62" presetID="22" presetClass="entr" presetSubtype="2"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right)">
                                      <p:cBhvr>
                                        <p:cTn id="64" dur="500"/>
                                        <p:tgtEl>
                                          <p:spTgt spid="22"/>
                                        </p:tgtEl>
                                      </p:cBhvr>
                                    </p:animEffect>
                                  </p:childTnLst>
                                </p:cTn>
                              </p:par>
                            </p:childTnLst>
                          </p:cTn>
                        </p:par>
                        <p:par>
                          <p:cTn id="65" fill="hold">
                            <p:stCondLst>
                              <p:cond delay="10800"/>
                            </p:stCondLst>
                            <p:childTnLst>
                              <p:par>
                                <p:cTn id="66" presetID="53" presetClass="entr" presetSubtype="16" fill="hold" grpId="1"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11300"/>
                            </p:stCondLst>
                            <p:childTnLst>
                              <p:par>
                                <p:cTn id="72" presetID="27" presetClass="emph" presetSubtype="0" fill="remove" grpId="0" nodeType="afterEffect">
                                  <p:stCondLst>
                                    <p:cond delay="0"/>
                                  </p:stCondLst>
                                  <p:childTnLst>
                                    <p:animClr clrSpc="rgb" dir="cw">
                                      <p:cBhvr override="childStyle">
                                        <p:cTn id="73" dur="500" autoRev="1" fill="remove"/>
                                        <p:tgtEl>
                                          <p:spTgt spid="23"/>
                                        </p:tgtEl>
                                        <p:attrNameLst>
                                          <p:attrName>style.color</p:attrName>
                                        </p:attrNameLst>
                                      </p:cBhvr>
                                      <p:to>
                                        <a:schemeClr val="bg1"/>
                                      </p:to>
                                    </p:animClr>
                                    <p:animClr clrSpc="rgb" dir="cw">
                                      <p:cBhvr>
                                        <p:cTn id="74" dur="500" autoRev="1" fill="remove"/>
                                        <p:tgtEl>
                                          <p:spTgt spid="23"/>
                                        </p:tgtEl>
                                        <p:attrNameLst>
                                          <p:attrName>fillcolor</p:attrName>
                                        </p:attrNameLst>
                                      </p:cBhvr>
                                      <p:to>
                                        <a:schemeClr val="bg1"/>
                                      </p:to>
                                    </p:animClr>
                                    <p:set>
                                      <p:cBhvr>
                                        <p:cTn id="75" dur="500" autoRev="1" fill="remove"/>
                                        <p:tgtEl>
                                          <p:spTgt spid="23"/>
                                        </p:tgtEl>
                                        <p:attrNameLst>
                                          <p:attrName>fill.type</p:attrName>
                                        </p:attrNameLst>
                                      </p:cBhvr>
                                      <p:to>
                                        <p:strVal val="solid"/>
                                      </p:to>
                                    </p:set>
                                    <p:set>
                                      <p:cBhvr>
                                        <p:cTn id="76" dur="500" autoRev="1" fill="remove"/>
                                        <p:tgtEl>
                                          <p:spTgt spid="23"/>
                                        </p:tgtEl>
                                        <p:attrNameLst>
                                          <p:attrName>fill.on</p:attrName>
                                        </p:attrNameLst>
                                      </p:cBhvr>
                                      <p:to>
                                        <p:strVal val="true"/>
                                      </p:to>
                                    </p:set>
                                  </p:childTnLst>
                                </p:cTn>
                              </p:par>
                            </p:childTnLst>
                          </p:cTn>
                        </p:par>
                        <p:par>
                          <p:cTn id="77" fill="hold">
                            <p:stCondLst>
                              <p:cond delay="12300"/>
                            </p:stCondLst>
                            <p:childTnLst>
                              <p:par>
                                <p:cTn id="78" presetID="21" presetClass="exit" presetSubtype="1" fill="hold" grpId="1" nodeType="afterEffect">
                                  <p:stCondLst>
                                    <p:cond delay="0"/>
                                  </p:stCondLst>
                                  <p:childTnLst>
                                    <p:animEffect transition="out" filter="wheel(1)">
                                      <p:cBhvr>
                                        <p:cTn id="79" dur="2000"/>
                                        <p:tgtEl>
                                          <p:spTgt spid="15"/>
                                        </p:tgtEl>
                                      </p:cBhvr>
                                    </p:animEffect>
                                    <p:set>
                                      <p:cBhvr>
                                        <p:cTn id="80" dur="1" fill="hold">
                                          <p:stCondLst>
                                            <p:cond delay="1999"/>
                                          </p:stCondLst>
                                        </p:cTn>
                                        <p:tgtEl>
                                          <p:spTgt spid="15"/>
                                        </p:tgtEl>
                                        <p:attrNameLst>
                                          <p:attrName>style.visibility</p:attrName>
                                        </p:attrNameLst>
                                      </p:cBhvr>
                                      <p:to>
                                        <p:strVal val="hidden"/>
                                      </p:to>
                                    </p:set>
                                  </p:childTnLst>
                                </p:cTn>
                              </p:par>
                              <p:par>
                                <p:cTn id="81" presetID="21" presetClass="entr" presetSubtype="1"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heel(1)">
                                      <p:cBhvr>
                                        <p:cTn id="83" dur="2000"/>
                                        <p:tgtEl>
                                          <p:spTgt spid="16"/>
                                        </p:tgtEl>
                                      </p:cBhvr>
                                    </p:animEffect>
                                  </p:childTnLst>
                                </p:cTn>
                              </p:par>
                            </p:childTnLst>
                          </p:cTn>
                        </p:par>
                        <p:par>
                          <p:cTn id="84" fill="hold">
                            <p:stCondLst>
                              <p:cond delay="14300"/>
                            </p:stCondLst>
                            <p:childTnLst>
                              <p:par>
                                <p:cTn id="85" presetID="22" presetClass="exit" presetSubtype="2" fill="hold" nodeType="afterEffect">
                                  <p:stCondLst>
                                    <p:cond delay="0"/>
                                  </p:stCondLst>
                                  <p:childTnLst>
                                    <p:animEffect transition="out" filter="wipe(right)">
                                      <p:cBhvr>
                                        <p:cTn id="86" dur="500"/>
                                        <p:tgtEl>
                                          <p:spTgt spid="22"/>
                                        </p:tgtEl>
                                      </p:cBhvr>
                                    </p:animEffect>
                                    <p:set>
                                      <p:cBhvr>
                                        <p:cTn id="87" dur="1" fill="hold">
                                          <p:stCondLst>
                                            <p:cond delay="499"/>
                                          </p:stCondLst>
                                        </p:cTn>
                                        <p:tgtEl>
                                          <p:spTgt spid="22"/>
                                        </p:tgtEl>
                                        <p:attrNameLst>
                                          <p:attrName>style.visibility</p:attrName>
                                        </p:attrNameLst>
                                      </p:cBhvr>
                                      <p:to>
                                        <p:strVal val="hidden"/>
                                      </p:to>
                                    </p:set>
                                  </p:childTnLst>
                                </p:cTn>
                              </p:par>
                              <p:par>
                                <p:cTn id="88" presetID="1" presetClass="exit" presetSubtype="0" fill="hold" grpId="2" nodeType="withEffect">
                                  <p:stCondLst>
                                    <p:cond delay="0"/>
                                  </p:stCondLst>
                                  <p:childTnLst>
                                    <p:set>
                                      <p:cBhvr>
                                        <p:cTn id="89" dur="1" fill="hold">
                                          <p:stCondLst>
                                            <p:cond delay="0"/>
                                          </p:stCondLst>
                                        </p:cTn>
                                        <p:tgtEl>
                                          <p:spTgt spid="23"/>
                                        </p:tgtEl>
                                        <p:attrNameLst>
                                          <p:attrName>style.visibility</p:attrName>
                                        </p:attrNameLst>
                                      </p:cBhvr>
                                      <p:to>
                                        <p:strVal val="hidden"/>
                                      </p:to>
                                    </p:set>
                                  </p:childTnLst>
                                </p:cTn>
                              </p:par>
                            </p:childTnLst>
                          </p:cTn>
                        </p:par>
                        <p:par>
                          <p:cTn id="90" fill="hold">
                            <p:stCondLst>
                              <p:cond delay="14800"/>
                            </p:stCondLst>
                            <p:childTnLst>
                              <p:par>
                                <p:cTn id="91" presetID="21" presetClass="entr" presetSubtype="1" fill="hold" grpId="0" nodeType="after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wheel(1)">
                                      <p:cBhvr>
                                        <p:cTn id="93" dur="2000"/>
                                        <p:tgtEl>
                                          <p:spTgt spid="25"/>
                                        </p:tgtEl>
                                      </p:cBhvr>
                                    </p:animEffect>
                                  </p:childTnLst>
                                </p:cTn>
                              </p:par>
                            </p:childTnLst>
                          </p:cTn>
                        </p:par>
                        <p:par>
                          <p:cTn id="94" fill="hold">
                            <p:stCondLst>
                              <p:cond delay="16800"/>
                            </p:stCondLst>
                            <p:childTnLst>
                              <p:par>
                                <p:cTn id="95" presetID="21" presetClass="entr" presetSubtype="1"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wheel(1)">
                                      <p:cBhvr>
                                        <p:cTn id="97" dur="2000"/>
                                        <p:tgtEl>
                                          <p:spTgt spid="26"/>
                                        </p:tgtEl>
                                      </p:cBhvr>
                                    </p:animEffect>
                                  </p:childTnLst>
                                </p:cTn>
                              </p:par>
                            </p:childTnLst>
                          </p:cTn>
                        </p:par>
                        <p:par>
                          <p:cTn id="98" fill="hold">
                            <p:stCondLst>
                              <p:cond delay="18800"/>
                            </p:stCondLst>
                            <p:childTnLst>
                              <p:par>
                                <p:cTn id="99" presetID="21" presetClass="entr" presetSubtype="1"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heel(1)">
                                      <p:cBhvr>
                                        <p:cTn id="101" dur="2000"/>
                                        <p:tgtEl>
                                          <p:spTgt spid="27"/>
                                        </p:tgtEl>
                                      </p:cBhvr>
                                    </p:animEffect>
                                  </p:childTnLst>
                                </p:cTn>
                              </p:par>
                            </p:childTnLst>
                          </p:cTn>
                        </p:par>
                        <p:par>
                          <p:cTn id="102" fill="hold">
                            <p:stCondLst>
                              <p:cond delay="20800"/>
                            </p:stCondLst>
                            <p:childTnLst>
                              <p:par>
                                <p:cTn id="103" presetID="1" presetClass="exit" presetSubtype="0" fill="hold" grpId="1" nodeType="afterEffect">
                                  <p:stCondLst>
                                    <p:cond delay="0"/>
                                  </p:stCondLst>
                                  <p:childTnLst>
                                    <p:set>
                                      <p:cBhvr>
                                        <p:cTn id="104" dur="1" fill="hold">
                                          <p:stCondLst>
                                            <p:cond delay="0"/>
                                          </p:stCondLst>
                                        </p:cTn>
                                        <p:tgtEl>
                                          <p:spTgt spid="12"/>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6"/>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25"/>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26"/>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27"/>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17"/>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8"/>
                                        </p:tgtEl>
                                        <p:attrNameLst>
                                          <p:attrName>style.visibility</p:attrName>
                                        </p:attrNameLst>
                                      </p:cBhvr>
                                      <p:to>
                                        <p:strVal val="hidden"/>
                                      </p:to>
                                    </p:set>
                                  </p:childTnLst>
                                </p:cTn>
                              </p:par>
                            </p:childTnLst>
                          </p:cTn>
                        </p:par>
                        <p:par>
                          <p:cTn id="117" fill="hold">
                            <p:stCondLst>
                              <p:cond delay="20800"/>
                            </p:stCondLst>
                            <p:childTnLst>
                              <p:par>
                                <p:cTn id="118" presetID="53" presetClass="entr" presetSubtype="16" fill="hold" grpId="0" nodeType="afterEffect">
                                  <p:stCondLst>
                                    <p:cond delay="0"/>
                                  </p:stCondLst>
                                  <p:childTnLst>
                                    <p:set>
                                      <p:cBhvr>
                                        <p:cTn id="119" dur="1" fill="hold">
                                          <p:stCondLst>
                                            <p:cond delay="0"/>
                                          </p:stCondLst>
                                        </p:cTn>
                                        <p:tgtEl>
                                          <p:spTgt spid="13"/>
                                        </p:tgtEl>
                                        <p:attrNameLst>
                                          <p:attrName>style.visibility</p:attrName>
                                        </p:attrNameLst>
                                      </p:cBhvr>
                                      <p:to>
                                        <p:strVal val="visible"/>
                                      </p:to>
                                    </p:set>
                                    <p:anim calcmode="lin" valueType="num">
                                      <p:cBhvr>
                                        <p:cTn id="120" dur="500" fill="hold"/>
                                        <p:tgtEl>
                                          <p:spTgt spid="13"/>
                                        </p:tgtEl>
                                        <p:attrNameLst>
                                          <p:attrName>ppt_w</p:attrName>
                                        </p:attrNameLst>
                                      </p:cBhvr>
                                      <p:tavLst>
                                        <p:tav tm="0">
                                          <p:val>
                                            <p:fltVal val="0"/>
                                          </p:val>
                                        </p:tav>
                                        <p:tav tm="100000">
                                          <p:val>
                                            <p:strVal val="#ppt_w"/>
                                          </p:val>
                                        </p:tav>
                                      </p:tavLst>
                                    </p:anim>
                                    <p:anim calcmode="lin" valueType="num">
                                      <p:cBhvr>
                                        <p:cTn id="121" dur="500" fill="hold"/>
                                        <p:tgtEl>
                                          <p:spTgt spid="13"/>
                                        </p:tgtEl>
                                        <p:attrNameLst>
                                          <p:attrName>ppt_h</p:attrName>
                                        </p:attrNameLst>
                                      </p:cBhvr>
                                      <p:tavLst>
                                        <p:tav tm="0">
                                          <p:val>
                                            <p:fltVal val="0"/>
                                          </p:val>
                                        </p:tav>
                                        <p:tav tm="100000">
                                          <p:val>
                                            <p:strVal val="#ppt_h"/>
                                          </p:val>
                                        </p:tav>
                                      </p:tavLst>
                                    </p:anim>
                                    <p:animEffect transition="in" filter="fade">
                                      <p:cBhvr>
                                        <p:cTn id="122" dur="500"/>
                                        <p:tgtEl>
                                          <p:spTgt spid="13"/>
                                        </p:tgtEl>
                                      </p:cBhvr>
                                    </p:animEffect>
                                  </p:childTnLst>
                                </p:cTn>
                              </p:par>
                              <p:par>
                                <p:cTn id="123" presetID="21" presetClass="entr" presetSubtype="1"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wheel(1)">
                                      <p:cBhvr>
                                        <p:cTn id="125" dur="900"/>
                                        <p:tgtEl>
                                          <p:spTgt spid="28"/>
                                        </p:tgtEl>
                                      </p:cBhvr>
                                    </p:animEffect>
                                  </p:childTnLst>
                                </p:cTn>
                              </p:par>
                            </p:childTnLst>
                          </p:cTn>
                        </p:par>
                        <p:par>
                          <p:cTn id="126" fill="hold">
                            <p:stCondLst>
                              <p:cond delay="21700"/>
                            </p:stCondLst>
                            <p:childTnLst>
                              <p:par>
                                <p:cTn id="127" presetID="1" presetClass="entr" presetSubtype="0" fill="hold" grpId="0" nodeType="afterEffect">
                                  <p:stCondLst>
                                    <p:cond delay="0"/>
                                  </p:stCondLst>
                                  <p:childTnLst>
                                    <p:set>
                                      <p:cBhvr>
                                        <p:cTn id="128" dur="1" fill="hold">
                                          <p:stCondLst>
                                            <p:cond delay="0"/>
                                          </p:stCondLst>
                                        </p:cTn>
                                        <p:tgtEl>
                                          <p:spTgt spid="8">
                                            <p:bg/>
                                          </p:spTgt>
                                        </p:tgtEl>
                                        <p:attrNameLst>
                                          <p:attrName>style.visibility</p:attrName>
                                        </p:attrNameLst>
                                      </p:cBhvr>
                                      <p:to>
                                        <p:strVal val="visible"/>
                                      </p:to>
                                    </p:set>
                                  </p:childTnLst>
                                </p:cTn>
                              </p:par>
                            </p:childTnLst>
                          </p:cTn>
                        </p:par>
                        <p:par>
                          <p:cTn id="129" fill="hold">
                            <p:stCondLst>
                              <p:cond delay="21700"/>
                            </p:stCondLst>
                            <p:childTnLst>
                              <p:par>
                                <p:cTn id="130" presetID="1" presetClass="entr" presetSubtype="0" fill="hold" grpId="0" nodeType="afterEffect">
                                  <p:stCondLst>
                                    <p:cond delay="0"/>
                                  </p:stCondLst>
                                  <p:childTnLst>
                                    <p:set>
                                      <p:cBhvr>
                                        <p:cTn id="13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1" grpId="0" animBg="1"/>
      <p:bldP spid="11" grpId="1" animBg="1"/>
      <p:bldP spid="11" grpId="2" animBg="1"/>
      <p:bldP spid="11" grpId="3" animBg="1"/>
      <p:bldP spid="12" grpId="0" animBg="1"/>
      <p:bldP spid="12" grpId="1" animBg="1"/>
      <p:bldP spid="13" grpId="0" animBg="1"/>
      <p:bldP spid="16" grpId="0" animBg="1"/>
      <p:bldP spid="16" grpId="1" animBg="1"/>
      <p:bldP spid="17" grpId="0" animBg="1"/>
      <p:bldP spid="17" grpId="1" animBg="1"/>
      <p:bldP spid="18" grpId="0" animBg="1"/>
      <p:bldP spid="18" grpId="1" animBg="1"/>
      <p:bldP spid="19" grpId="0" animBg="1"/>
      <p:bldP spid="19" grpId="1" animBg="1"/>
      <p:bldP spid="19" grpId="2" animBg="1"/>
      <p:bldP spid="23" grpId="0" animBg="1"/>
      <p:bldP spid="23" grpId="1" animBg="1"/>
      <p:bldP spid="23" grpId="2" animBg="1"/>
      <p:bldP spid="25" grpId="0" animBg="1"/>
      <p:bldP spid="25" grpId="1" animBg="1"/>
      <p:bldP spid="26" grpId="0" animBg="1"/>
      <p:bldP spid="26" grpId="1" animBg="1"/>
      <p:bldP spid="27" grpId="0" animBg="1"/>
      <p:bldP spid="27" grpId="1" animBg="1"/>
      <p:bldP spid="28" grpId="0" animBg="1"/>
      <p:bldP spid="15" grpId="0" animBg="1"/>
      <p:bldP spid="15" grpId="1" animBg="1"/>
      <p:bldP spid="15"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5" descr="CCA_00020_CD102.tif_small.jpg"/>
          <p:cNvPicPr>
            <a:picLocks noChangeAspect="1"/>
          </p:cNvPicPr>
          <p:nvPr/>
        </p:nvPicPr>
        <p:blipFill rotWithShape="1">
          <a:blip r:embed="rId3" cstate="print"/>
          <a:srcRect l="6890" t="27425" r="22504" b="11457"/>
          <a:stretch/>
        </p:blipFill>
        <p:spPr bwMode="auto">
          <a:xfrm>
            <a:off x="575556" y="3714091"/>
            <a:ext cx="3132348" cy="2883261"/>
          </a:xfrm>
          <a:prstGeom prst="rect">
            <a:avLst/>
          </a:prstGeom>
          <a:noFill/>
          <a:ln w="9525">
            <a:noFill/>
            <a:miter lim="800000"/>
            <a:headEnd/>
            <a:tailEnd/>
          </a:ln>
        </p:spPr>
      </p:pic>
      <p:pic>
        <p:nvPicPr>
          <p:cNvPr id="10" name="Picture 1"/>
          <p:cNvPicPr>
            <a:picLocks noChangeAspect="1" noChangeArrowheads="1"/>
          </p:cNvPicPr>
          <p:nvPr/>
        </p:nvPicPr>
        <p:blipFill rotWithShape="1">
          <a:blip r:embed="rId4" cstate="print"/>
          <a:srcRect t="1812" r="56343" b="1812"/>
          <a:stretch/>
        </p:blipFill>
        <p:spPr bwMode="auto">
          <a:xfrm>
            <a:off x="2627784" y="5134583"/>
            <a:ext cx="468052" cy="329518"/>
          </a:xfrm>
          <a:prstGeom prst="rect">
            <a:avLst/>
          </a:prstGeom>
          <a:noFill/>
          <a:ln w="9525">
            <a:noFill/>
            <a:miter lim="800000"/>
            <a:headEnd/>
            <a:tailEnd/>
          </a:ln>
          <a:effectLst/>
        </p:spPr>
      </p:pic>
      <p:pic>
        <p:nvPicPr>
          <p:cNvPr id="6" name="Picture 1"/>
          <p:cNvPicPr>
            <a:picLocks noChangeAspect="1" noChangeArrowheads="1"/>
          </p:cNvPicPr>
          <p:nvPr/>
        </p:nvPicPr>
        <p:blipFill>
          <a:blip r:embed="rId4" cstate="print"/>
          <a:srcRect/>
          <a:stretch>
            <a:fillRect/>
          </a:stretch>
        </p:blipFill>
        <p:spPr bwMode="auto">
          <a:xfrm>
            <a:off x="2891324" y="2905125"/>
            <a:ext cx="5819775" cy="2044548"/>
          </a:xfrm>
          <a:prstGeom prst="rect">
            <a:avLst/>
          </a:prstGeom>
          <a:noFill/>
          <a:ln w="9525">
            <a:solidFill>
              <a:srgbClr val="004B8D"/>
            </a:solidFill>
            <a:miter lim="800000"/>
            <a:headEnd/>
            <a:tailEnd/>
          </a:ln>
          <a:effectLst>
            <a:outerShdw blurRad="50800" dist="38100" dir="2700000" algn="tl" rotWithShape="0">
              <a:prstClr val="black">
                <a:alpha val="40000"/>
              </a:prstClr>
            </a:outerShdw>
          </a:effectLst>
        </p:spPr>
      </p:pic>
      <p:grpSp>
        <p:nvGrpSpPr>
          <p:cNvPr id="42" name="Gruppieren 41"/>
          <p:cNvGrpSpPr/>
          <p:nvPr/>
        </p:nvGrpSpPr>
        <p:grpSpPr>
          <a:xfrm>
            <a:off x="3592997" y="1475571"/>
            <a:ext cx="1470025" cy="1436688"/>
            <a:chOff x="3083024" y="1511301"/>
            <a:chExt cx="1470025" cy="1436688"/>
          </a:xfrm>
        </p:grpSpPr>
        <p:grpSp>
          <p:nvGrpSpPr>
            <p:cNvPr id="41" name="Gruppieren 40"/>
            <p:cNvGrpSpPr/>
            <p:nvPr/>
          </p:nvGrpSpPr>
          <p:grpSpPr>
            <a:xfrm>
              <a:off x="3083024" y="1511301"/>
              <a:ext cx="1470025" cy="1436688"/>
              <a:chOff x="1414463" y="1824038"/>
              <a:chExt cx="1470025" cy="1436688"/>
            </a:xfrm>
          </p:grpSpPr>
          <p:sp>
            <p:nvSpPr>
              <p:cNvPr id="17" name="Freeform 6"/>
              <p:cNvSpPr>
                <a:spLocks/>
              </p:cNvSpPr>
              <p:nvPr/>
            </p:nvSpPr>
            <p:spPr bwMode="auto">
              <a:xfrm>
                <a:off x="1716088" y="2722563"/>
                <a:ext cx="831850" cy="244475"/>
              </a:xfrm>
              <a:custGeom>
                <a:avLst/>
                <a:gdLst>
                  <a:gd name="T0" fmla="*/ 956 w 1047"/>
                  <a:gd name="T1" fmla="*/ 81 h 308"/>
                  <a:gd name="T2" fmla="*/ 954 w 1047"/>
                  <a:gd name="T3" fmla="*/ 80 h 308"/>
                  <a:gd name="T4" fmla="*/ 949 w 1047"/>
                  <a:gd name="T5" fmla="*/ 76 h 308"/>
                  <a:gd name="T6" fmla="*/ 939 w 1047"/>
                  <a:gd name="T7" fmla="*/ 72 h 308"/>
                  <a:gd name="T8" fmla="*/ 927 w 1047"/>
                  <a:gd name="T9" fmla="*/ 66 h 308"/>
                  <a:gd name="T10" fmla="*/ 909 w 1047"/>
                  <a:gd name="T11" fmla="*/ 60 h 308"/>
                  <a:gd name="T12" fmla="*/ 889 w 1047"/>
                  <a:gd name="T13" fmla="*/ 53 h 308"/>
                  <a:gd name="T14" fmla="*/ 865 w 1047"/>
                  <a:gd name="T15" fmla="*/ 46 h 308"/>
                  <a:gd name="T16" fmla="*/ 840 w 1047"/>
                  <a:gd name="T17" fmla="*/ 38 h 308"/>
                  <a:gd name="T18" fmla="*/ 810 w 1047"/>
                  <a:gd name="T19" fmla="*/ 31 h 308"/>
                  <a:gd name="T20" fmla="*/ 778 w 1047"/>
                  <a:gd name="T21" fmla="*/ 24 h 308"/>
                  <a:gd name="T22" fmla="*/ 743 w 1047"/>
                  <a:gd name="T23" fmla="*/ 17 h 308"/>
                  <a:gd name="T24" fmla="*/ 706 w 1047"/>
                  <a:gd name="T25" fmla="*/ 12 h 308"/>
                  <a:gd name="T26" fmla="*/ 668 w 1047"/>
                  <a:gd name="T27" fmla="*/ 6 h 308"/>
                  <a:gd name="T28" fmla="*/ 628 w 1047"/>
                  <a:gd name="T29" fmla="*/ 2 h 308"/>
                  <a:gd name="T30" fmla="*/ 586 w 1047"/>
                  <a:gd name="T31" fmla="*/ 1 h 308"/>
                  <a:gd name="T32" fmla="*/ 542 w 1047"/>
                  <a:gd name="T33" fmla="*/ 0 h 308"/>
                  <a:gd name="T34" fmla="*/ 498 w 1047"/>
                  <a:gd name="T35" fmla="*/ 1 h 308"/>
                  <a:gd name="T36" fmla="*/ 456 w 1047"/>
                  <a:gd name="T37" fmla="*/ 2 h 308"/>
                  <a:gd name="T38" fmla="*/ 415 w 1047"/>
                  <a:gd name="T39" fmla="*/ 6 h 308"/>
                  <a:gd name="T40" fmla="*/ 377 w 1047"/>
                  <a:gd name="T41" fmla="*/ 10 h 308"/>
                  <a:gd name="T42" fmla="*/ 338 w 1047"/>
                  <a:gd name="T43" fmla="*/ 16 h 308"/>
                  <a:gd name="T44" fmla="*/ 303 w 1047"/>
                  <a:gd name="T45" fmla="*/ 21 h 308"/>
                  <a:gd name="T46" fmla="*/ 270 w 1047"/>
                  <a:gd name="T47" fmla="*/ 28 h 308"/>
                  <a:gd name="T48" fmla="*/ 240 w 1047"/>
                  <a:gd name="T49" fmla="*/ 34 h 308"/>
                  <a:gd name="T50" fmla="*/ 213 w 1047"/>
                  <a:gd name="T51" fmla="*/ 40 h 308"/>
                  <a:gd name="T52" fmla="*/ 188 w 1047"/>
                  <a:gd name="T53" fmla="*/ 47 h 308"/>
                  <a:gd name="T54" fmla="*/ 166 w 1047"/>
                  <a:gd name="T55" fmla="*/ 53 h 308"/>
                  <a:gd name="T56" fmla="*/ 149 w 1047"/>
                  <a:gd name="T57" fmla="*/ 58 h 308"/>
                  <a:gd name="T58" fmla="*/ 134 w 1047"/>
                  <a:gd name="T59" fmla="*/ 62 h 308"/>
                  <a:gd name="T60" fmla="*/ 123 w 1047"/>
                  <a:gd name="T61" fmla="*/ 66 h 308"/>
                  <a:gd name="T62" fmla="*/ 117 w 1047"/>
                  <a:gd name="T63" fmla="*/ 68 h 308"/>
                  <a:gd name="T64" fmla="*/ 115 w 1047"/>
                  <a:gd name="T65" fmla="*/ 69 h 308"/>
                  <a:gd name="T66" fmla="*/ 0 w 1047"/>
                  <a:gd name="T67" fmla="*/ 304 h 308"/>
                  <a:gd name="T68" fmla="*/ 1047 w 1047"/>
                  <a:gd name="T69" fmla="*/ 308 h 308"/>
                  <a:gd name="T70" fmla="*/ 956 w 1047"/>
                  <a:gd name="T71" fmla="*/ 81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7" h="308">
                    <a:moveTo>
                      <a:pt x="956" y="81"/>
                    </a:moveTo>
                    <a:lnTo>
                      <a:pt x="954" y="80"/>
                    </a:lnTo>
                    <a:lnTo>
                      <a:pt x="949" y="76"/>
                    </a:lnTo>
                    <a:lnTo>
                      <a:pt x="939" y="72"/>
                    </a:lnTo>
                    <a:lnTo>
                      <a:pt x="927" y="66"/>
                    </a:lnTo>
                    <a:lnTo>
                      <a:pt x="909" y="60"/>
                    </a:lnTo>
                    <a:lnTo>
                      <a:pt x="889" y="53"/>
                    </a:lnTo>
                    <a:lnTo>
                      <a:pt x="865" y="46"/>
                    </a:lnTo>
                    <a:lnTo>
                      <a:pt x="840" y="38"/>
                    </a:lnTo>
                    <a:lnTo>
                      <a:pt x="810" y="31"/>
                    </a:lnTo>
                    <a:lnTo>
                      <a:pt x="778" y="24"/>
                    </a:lnTo>
                    <a:lnTo>
                      <a:pt x="743" y="17"/>
                    </a:lnTo>
                    <a:lnTo>
                      <a:pt x="706" y="12"/>
                    </a:lnTo>
                    <a:lnTo>
                      <a:pt x="668" y="6"/>
                    </a:lnTo>
                    <a:lnTo>
                      <a:pt x="628" y="2"/>
                    </a:lnTo>
                    <a:lnTo>
                      <a:pt x="586" y="1"/>
                    </a:lnTo>
                    <a:lnTo>
                      <a:pt x="542" y="0"/>
                    </a:lnTo>
                    <a:lnTo>
                      <a:pt x="498" y="1"/>
                    </a:lnTo>
                    <a:lnTo>
                      <a:pt x="456" y="2"/>
                    </a:lnTo>
                    <a:lnTo>
                      <a:pt x="415" y="6"/>
                    </a:lnTo>
                    <a:lnTo>
                      <a:pt x="377" y="10"/>
                    </a:lnTo>
                    <a:lnTo>
                      <a:pt x="338" y="16"/>
                    </a:lnTo>
                    <a:lnTo>
                      <a:pt x="303" y="21"/>
                    </a:lnTo>
                    <a:lnTo>
                      <a:pt x="270" y="28"/>
                    </a:lnTo>
                    <a:lnTo>
                      <a:pt x="240" y="34"/>
                    </a:lnTo>
                    <a:lnTo>
                      <a:pt x="213" y="40"/>
                    </a:lnTo>
                    <a:lnTo>
                      <a:pt x="188" y="47"/>
                    </a:lnTo>
                    <a:lnTo>
                      <a:pt x="166" y="53"/>
                    </a:lnTo>
                    <a:lnTo>
                      <a:pt x="149" y="58"/>
                    </a:lnTo>
                    <a:lnTo>
                      <a:pt x="134" y="62"/>
                    </a:lnTo>
                    <a:lnTo>
                      <a:pt x="123" y="66"/>
                    </a:lnTo>
                    <a:lnTo>
                      <a:pt x="117" y="68"/>
                    </a:lnTo>
                    <a:lnTo>
                      <a:pt x="115" y="69"/>
                    </a:lnTo>
                    <a:lnTo>
                      <a:pt x="0" y="304"/>
                    </a:lnTo>
                    <a:lnTo>
                      <a:pt x="1047" y="308"/>
                    </a:lnTo>
                    <a:lnTo>
                      <a:pt x="956" y="8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Rectangle 7"/>
              <p:cNvSpPr>
                <a:spLocks noChangeArrowheads="1"/>
              </p:cNvSpPr>
              <p:nvPr/>
            </p:nvSpPr>
            <p:spPr bwMode="auto">
              <a:xfrm>
                <a:off x="1538288" y="1831976"/>
                <a:ext cx="1185863" cy="92868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8"/>
              <p:cNvSpPr>
                <a:spLocks/>
              </p:cNvSpPr>
              <p:nvPr/>
            </p:nvSpPr>
            <p:spPr bwMode="auto">
              <a:xfrm>
                <a:off x="1427163" y="2963863"/>
                <a:ext cx="1450975" cy="290513"/>
              </a:xfrm>
              <a:custGeom>
                <a:avLst/>
                <a:gdLst>
                  <a:gd name="T0" fmla="*/ 168 w 1828"/>
                  <a:gd name="T1" fmla="*/ 0 h 365"/>
                  <a:gd name="T2" fmla="*/ 0 w 1828"/>
                  <a:gd name="T3" fmla="*/ 288 h 365"/>
                  <a:gd name="T4" fmla="*/ 4 w 1828"/>
                  <a:gd name="T5" fmla="*/ 329 h 365"/>
                  <a:gd name="T6" fmla="*/ 28 w 1828"/>
                  <a:gd name="T7" fmla="*/ 363 h 365"/>
                  <a:gd name="T8" fmla="*/ 34 w 1828"/>
                  <a:gd name="T9" fmla="*/ 363 h 365"/>
                  <a:gd name="T10" fmla="*/ 48 w 1828"/>
                  <a:gd name="T11" fmla="*/ 363 h 365"/>
                  <a:gd name="T12" fmla="*/ 72 w 1828"/>
                  <a:gd name="T13" fmla="*/ 363 h 365"/>
                  <a:gd name="T14" fmla="*/ 104 w 1828"/>
                  <a:gd name="T15" fmla="*/ 363 h 365"/>
                  <a:gd name="T16" fmla="*/ 144 w 1828"/>
                  <a:gd name="T17" fmla="*/ 363 h 365"/>
                  <a:gd name="T18" fmla="*/ 191 w 1828"/>
                  <a:gd name="T19" fmla="*/ 363 h 365"/>
                  <a:gd name="T20" fmla="*/ 244 w 1828"/>
                  <a:gd name="T21" fmla="*/ 363 h 365"/>
                  <a:gd name="T22" fmla="*/ 303 w 1828"/>
                  <a:gd name="T23" fmla="*/ 363 h 365"/>
                  <a:gd name="T24" fmla="*/ 368 w 1828"/>
                  <a:gd name="T25" fmla="*/ 363 h 365"/>
                  <a:gd name="T26" fmla="*/ 437 w 1828"/>
                  <a:gd name="T27" fmla="*/ 363 h 365"/>
                  <a:gd name="T28" fmla="*/ 509 w 1828"/>
                  <a:gd name="T29" fmla="*/ 364 h 365"/>
                  <a:gd name="T30" fmla="*/ 585 w 1828"/>
                  <a:gd name="T31" fmla="*/ 364 h 365"/>
                  <a:gd name="T32" fmla="*/ 665 w 1828"/>
                  <a:gd name="T33" fmla="*/ 364 h 365"/>
                  <a:gd name="T34" fmla="*/ 745 w 1828"/>
                  <a:gd name="T35" fmla="*/ 364 h 365"/>
                  <a:gd name="T36" fmla="*/ 827 w 1828"/>
                  <a:gd name="T37" fmla="*/ 364 h 365"/>
                  <a:gd name="T38" fmla="*/ 910 w 1828"/>
                  <a:gd name="T39" fmla="*/ 364 h 365"/>
                  <a:gd name="T40" fmla="*/ 992 w 1828"/>
                  <a:gd name="T41" fmla="*/ 364 h 365"/>
                  <a:gd name="T42" fmla="*/ 1074 w 1828"/>
                  <a:gd name="T43" fmla="*/ 364 h 365"/>
                  <a:gd name="T44" fmla="*/ 1156 w 1828"/>
                  <a:gd name="T45" fmla="*/ 364 h 365"/>
                  <a:gd name="T46" fmla="*/ 1234 w 1828"/>
                  <a:gd name="T47" fmla="*/ 364 h 365"/>
                  <a:gd name="T48" fmla="*/ 1310 w 1828"/>
                  <a:gd name="T49" fmla="*/ 364 h 365"/>
                  <a:gd name="T50" fmla="*/ 1384 w 1828"/>
                  <a:gd name="T51" fmla="*/ 365 h 365"/>
                  <a:gd name="T52" fmla="*/ 1454 w 1828"/>
                  <a:gd name="T53" fmla="*/ 365 h 365"/>
                  <a:gd name="T54" fmla="*/ 1519 w 1828"/>
                  <a:gd name="T55" fmla="*/ 365 h 365"/>
                  <a:gd name="T56" fmla="*/ 1579 w 1828"/>
                  <a:gd name="T57" fmla="*/ 365 h 365"/>
                  <a:gd name="T58" fmla="*/ 1634 w 1828"/>
                  <a:gd name="T59" fmla="*/ 365 h 365"/>
                  <a:gd name="T60" fmla="*/ 1682 w 1828"/>
                  <a:gd name="T61" fmla="*/ 365 h 365"/>
                  <a:gd name="T62" fmla="*/ 1723 w 1828"/>
                  <a:gd name="T63" fmla="*/ 365 h 365"/>
                  <a:gd name="T64" fmla="*/ 1755 w 1828"/>
                  <a:gd name="T65" fmla="*/ 365 h 365"/>
                  <a:gd name="T66" fmla="*/ 1780 w 1828"/>
                  <a:gd name="T67" fmla="*/ 365 h 365"/>
                  <a:gd name="T68" fmla="*/ 1796 w 1828"/>
                  <a:gd name="T69" fmla="*/ 365 h 365"/>
                  <a:gd name="T70" fmla="*/ 1803 w 1828"/>
                  <a:gd name="T71" fmla="*/ 365 h 365"/>
                  <a:gd name="T72" fmla="*/ 1813 w 1828"/>
                  <a:gd name="T73" fmla="*/ 360 h 365"/>
                  <a:gd name="T74" fmla="*/ 1821 w 1828"/>
                  <a:gd name="T75" fmla="*/ 349 h 365"/>
                  <a:gd name="T76" fmla="*/ 1826 w 1828"/>
                  <a:gd name="T77" fmla="*/ 335 h 365"/>
                  <a:gd name="T78" fmla="*/ 1828 w 1828"/>
                  <a:gd name="T79" fmla="*/ 326 h 365"/>
                  <a:gd name="T80" fmla="*/ 1826 w 1828"/>
                  <a:gd name="T81" fmla="*/ 314 h 365"/>
                  <a:gd name="T82" fmla="*/ 1825 w 1828"/>
                  <a:gd name="T83" fmla="*/ 297 h 365"/>
                  <a:gd name="T84" fmla="*/ 1822 w 1828"/>
                  <a:gd name="T85" fmla="*/ 282 h 365"/>
                  <a:gd name="T86" fmla="*/ 1821 w 1828"/>
                  <a:gd name="T87" fmla="*/ 275 h 365"/>
                  <a:gd name="T88" fmla="*/ 1669 w 1828"/>
                  <a:gd name="T89" fmla="*/ 0 h 365"/>
                  <a:gd name="T90" fmla="*/ 168 w 1828"/>
                  <a:gd name="T91"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8" h="365">
                    <a:moveTo>
                      <a:pt x="168" y="0"/>
                    </a:moveTo>
                    <a:lnTo>
                      <a:pt x="0" y="288"/>
                    </a:lnTo>
                    <a:lnTo>
                      <a:pt x="4" y="329"/>
                    </a:lnTo>
                    <a:lnTo>
                      <a:pt x="28" y="363"/>
                    </a:lnTo>
                    <a:lnTo>
                      <a:pt x="34" y="363"/>
                    </a:lnTo>
                    <a:lnTo>
                      <a:pt x="48" y="363"/>
                    </a:lnTo>
                    <a:lnTo>
                      <a:pt x="72" y="363"/>
                    </a:lnTo>
                    <a:lnTo>
                      <a:pt x="104" y="363"/>
                    </a:lnTo>
                    <a:lnTo>
                      <a:pt x="144" y="363"/>
                    </a:lnTo>
                    <a:lnTo>
                      <a:pt x="191" y="363"/>
                    </a:lnTo>
                    <a:lnTo>
                      <a:pt x="244" y="363"/>
                    </a:lnTo>
                    <a:lnTo>
                      <a:pt x="303" y="363"/>
                    </a:lnTo>
                    <a:lnTo>
                      <a:pt x="368" y="363"/>
                    </a:lnTo>
                    <a:lnTo>
                      <a:pt x="437" y="363"/>
                    </a:lnTo>
                    <a:lnTo>
                      <a:pt x="509" y="364"/>
                    </a:lnTo>
                    <a:lnTo>
                      <a:pt x="585" y="364"/>
                    </a:lnTo>
                    <a:lnTo>
                      <a:pt x="665" y="364"/>
                    </a:lnTo>
                    <a:lnTo>
                      <a:pt x="745" y="364"/>
                    </a:lnTo>
                    <a:lnTo>
                      <a:pt x="827" y="364"/>
                    </a:lnTo>
                    <a:lnTo>
                      <a:pt x="910" y="364"/>
                    </a:lnTo>
                    <a:lnTo>
                      <a:pt x="992" y="364"/>
                    </a:lnTo>
                    <a:lnTo>
                      <a:pt x="1074" y="364"/>
                    </a:lnTo>
                    <a:lnTo>
                      <a:pt x="1156" y="364"/>
                    </a:lnTo>
                    <a:lnTo>
                      <a:pt x="1234" y="364"/>
                    </a:lnTo>
                    <a:lnTo>
                      <a:pt x="1310" y="364"/>
                    </a:lnTo>
                    <a:lnTo>
                      <a:pt x="1384" y="365"/>
                    </a:lnTo>
                    <a:lnTo>
                      <a:pt x="1454" y="365"/>
                    </a:lnTo>
                    <a:lnTo>
                      <a:pt x="1519" y="365"/>
                    </a:lnTo>
                    <a:lnTo>
                      <a:pt x="1579" y="365"/>
                    </a:lnTo>
                    <a:lnTo>
                      <a:pt x="1634" y="365"/>
                    </a:lnTo>
                    <a:lnTo>
                      <a:pt x="1682" y="365"/>
                    </a:lnTo>
                    <a:lnTo>
                      <a:pt x="1723" y="365"/>
                    </a:lnTo>
                    <a:lnTo>
                      <a:pt x="1755" y="365"/>
                    </a:lnTo>
                    <a:lnTo>
                      <a:pt x="1780" y="365"/>
                    </a:lnTo>
                    <a:lnTo>
                      <a:pt x="1796" y="365"/>
                    </a:lnTo>
                    <a:lnTo>
                      <a:pt x="1803" y="365"/>
                    </a:lnTo>
                    <a:lnTo>
                      <a:pt x="1813" y="360"/>
                    </a:lnTo>
                    <a:lnTo>
                      <a:pt x="1821" y="349"/>
                    </a:lnTo>
                    <a:lnTo>
                      <a:pt x="1826" y="335"/>
                    </a:lnTo>
                    <a:lnTo>
                      <a:pt x="1828" y="326"/>
                    </a:lnTo>
                    <a:lnTo>
                      <a:pt x="1826" y="314"/>
                    </a:lnTo>
                    <a:lnTo>
                      <a:pt x="1825" y="297"/>
                    </a:lnTo>
                    <a:lnTo>
                      <a:pt x="1822" y="282"/>
                    </a:lnTo>
                    <a:lnTo>
                      <a:pt x="1821" y="275"/>
                    </a:lnTo>
                    <a:lnTo>
                      <a:pt x="1669" y="0"/>
                    </a:lnTo>
                    <a:lnTo>
                      <a:pt x="168"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Rectangle 10"/>
              <p:cNvSpPr>
                <a:spLocks noChangeArrowheads="1"/>
              </p:cNvSpPr>
              <p:nvPr/>
            </p:nvSpPr>
            <p:spPr bwMode="auto">
              <a:xfrm>
                <a:off x="1778000" y="2649538"/>
                <a:ext cx="717550" cy="523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1"/>
              <p:cNvSpPr>
                <a:spLocks/>
              </p:cNvSpPr>
              <p:nvPr/>
            </p:nvSpPr>
            <p:spPr bwMode="auto">
              <a:xfrm>
                <a:off x="1425575" y="3186113"/>
                <a:ext cx="1452563" cy="63500"/>
              </a:xfrm>
              <a:custGeom>
                <a:avLst/>
                <a:gdLst>
                  <a:gd name="T0" fmla="*/ 1816 w 1829"/>
                  <a:gd name="T1" fmla="*/ 80 h 80"/>
                  <a:gd name="T2" fmla="*/ 1823 w 1829"/>
                  <a:gd name="T3" fmla="*/ 77 h 80"/>
                  <a:gd name="T4" fmla="*/ 1825 w 1829"/>
                  <a:gd name="T5" fmla="*/ 73 h 80"/>
                  <a:gd name="T6" fmla="*/ 1827 w 1829"/>
                  <a:gd name="T7" fmla="*/ 68 h 80"/>
                  <a:gd name="T8" fmla="*/ 1829 w 1829"/>
                  <a:gd name="T9" fmla="*/ 60 h 80"/>
                  <a:gd name="T10" fmla="*/ 1829 w 1829"/>
                  <a:gd name="T11" fmla="*/ 47 h 80"/>
                  <a:gd name="T12" fmla="*/ 1828 w 1829"/>
                  <a:gd name="T13" fmla="*/ 31 h 80"/>
                  <a:gd name="T14" fmla="*/ 1825 w 1829"/>
                  <a:gd name="T15" fmla="*/ 17 h 80"/>
                  <a:gd name="T16" fmla="*/ 1824 w 1829"/>
                  <a:gd name="T17" fmla="*/ 12 h 80"/>
                  <a:gd name="T18" fmla="*/ 1806 w 1829"/>
                  <a:gd name="T19" fmla="*/ 0 h 80"/>
                  <a:gd name="T20" fmla="*/ 15 w 1829"/>
                  <a:gd name="T21" fmla="*/ 2 h 80"/>
                  <a:gd name="T22" fmla="*/ 0 w 1829"/>
                  <a:gd name="T23" fmla="*/ 46 h 80"/>
                  <a:gd name="T24" fmla="*/ 4 w 1829"/>
                  <a:gd name="T25" fmla="*/ 50 h 80"/>
                  <a:gd name="T26" fmla="*/ 12 w 1829"/>
                  <a:gd name="T27" fmla="*/ 58 h 80"/>
                  <a:gd name="T28" fmla="*/ 25 w 1829"/>
                  <a:gd name="T29" fmla="*/ 68 h 80"/>
                  <a:gd name="T30" fmla="*/ 37 w 1829"/>
                  <a:gd name="T31" fmla="*/ 76 h 80"/>
                  <a:gd name="T32" fmla="*/ 1816 w 1829"/>
                  <a:gd name="T3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9" h="80">
                    <a:moveTo>
                      <a:pt x="1816" y="80"/>
                    </a:moveTo>
                    <a:lnTo>
                      <a:pt x="1823" y="77"/>
                    </a:lnTo>
                    <a:lnTo>
                      <a:pt x="1825" y="73"/>
                    </a:lnTo>
                    <a:lnTo>
                      <a:pt x="1827" y="68"/>
                    </a:lnTo>
                    <a:lnTo>
                      <a:pt x="1829" y="60"/>
                    </a:lnTo>
                    <a:lnTo>
                      <a:pt x="1829" y="47"/>
                    </a:lnTo>
                    <a:lnTo>
                      <a:pt x="1828" y="31"/>
                    </a:lnTo>
                    <a:lnTo>
                      <a:pt x="1825" y="17"/>
                    </a:lnTo>
                    <a:lnTo>
                      <a:pt x="1824" y="12"/>
                    </a:lnTo>
                    <a:lnTo>
                      <a:pt x="1806" y="0"/>
                    </a:lnTo>
                    <a:lnTo>
                      <a:pt x="15" y="2"/>
                    </a:lnTo>
                    <a:lnTo>
                      <a:pt x="0" y="46"/>
                    </a:lnTo>
                    <a:lnTo>
                      <a:pt x="4" y="50"/>
                    </a:lnTo>
                    <a:lnTo>
                      <a:pt x="12" y="58"/>
                    </a:lnTo>
                    <a:lnTo>
                      <a:pt x="25" y="68"/>
                    </a:lnTo>
                    <a:lnTo>
                      <a:pt x="37" y="76"/>
                    </a:lnTo>
                    <a:lnTo>
                      <a:pt x="1816" y="80"/>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2"/>
              <p:cNvSpPr>
                <a:spLocks/>
              </p:cNvSpPr>
              <p:nvPr/>
            </p:nvSpPr>
            <p:spPr bwMode="auto">
              <a:xfrm>
                <a:off x="1554163" y="1833563"/>
                <a:ext cx="1163638" cy="917575"/>
              </a:xfrm>
              <a:custGeom>
                <a:avLst/>
                <a:gdLst>
                  <a:gd name="T0" fmla="*/ 1468 w 1468"/>
                  <a:gd name="T1" fmla="*/ 0 h 1154"/>
                  <a:gd name="T2" fmla="*/ 0 w 1468"/>
                  <a:gd name="T3" fmla="*/ 0 h 1154"/>
                  <a:gd name="T4" fmla="*/ 0 w 1468"/>
                  <a:gd name="T5" fmla="*/ 56 h 1154"/>
                  <a:gd name="T6" fmla="*/ 1419 w 1468"/>
                  <a:gd name="T7" fmla="*/ 56 h 1154"/>
                  <a:gd name="T8" fmla="*/ 1419 w 1468"/>
                  <a:gd name="T9" fmla="*/ 1154 h 1154"/>
                  <a:gd name="T10" fmla="*/ 1465 w 1468"/>
                  <a:gd name="T11" fmla="*/ 1154 h 1154"/>
                  <a:gd name="T12" fmla="*/ 1468 w 1468"/>
                  <a:gd name="T13" fmla="*/ 0 h 1154"/>
                </a:gdLst>
                <a:ahLst/>
                <a:cxnLst>
                  <a:cxn ang="0">
                    <a:pos x="T0" y="T1"/>
                  </a:cxn>
                  <a:cxn ang="0">
                    <a:pos x="T2" y="T3"/>
                  </a:cxn>
                  <a:cxn ang="0">
                    <a:pos x="T4" y="T5"/>
                  </a:cxn>
                  <a:cxn ang="0">
                    <a:pos x="T6" y="T7"/>
                  </a:cxn>
                  <a:cxn ang="0">
                    <a:pos x="T8" y="T9"/>
                  </a:cxn>
                  <a:cxn ang="0">
                    <a:pos x="T10" y="T11"/>
                  </a:cxn>
                  <a:cxn ang="0">
                    <a:pos x="T12" y="T13"/>
                  </a:cxn>
                </a:cxnLst>
                <a:rect l="0" t="0" r="r" b="b"/>
                <a:pathLst>
                  <a:path w="1468" h="1154">
                    <a:moveTo>
                      <a:pt x="1468" y="0"/>
                    </a:moveTo>
                    <a:lnTo>
                      <a:pt x="0" y="0"/>
                    </a:lnTo>
                    <a:lnTo>
                      <a:pt x="0" y="56"/>
                    </a:lnTo>
                    <a:lnTo>
                      <a:pt x="1419" y="56"/>
                    </a:lnTo>
                    <a:lnTo>
                      <a:pt x="1419" y="1154"/>
                    </a:lnTo>
                    <a:lnTo>
                      <a:pt x="1465" y="1154"/>
                    </a:lnTo>
                    <a:lnTo>
                      <a:pt x="14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3"/>
              <p:cNvSpPr>
                <a:spLocks/>
              </p:cNvSpPr>
              <p:nvPr/>
            </p:nvSpPr>
            <p:spPr bwMode="auto">
              <a:xfrm>
                <a:off x="1644650" y="1919288"/>
                <a:ext cx="1004888" cy="668338"/>
              </a:xfrm>
              <a:custGeom>
                <a:avLst/>
                <a:gdLst>
                  <a:gd name="T0" fmla="*/ 0 w 1267"/>
                  <a:gd name="T1" fmla="*/ 0 h 842"/>
                  <a:gd name="T2" fmla="*/ 0 w 1267"/>
                  <a:gd name="T3" fmla="*/ 51 h 842"/>
                  <a:gd name="T4" fmla="*/ 1198 w 1267"/>
                  <a:gd name="T5" fmla="*/ 51 h 842"/>
                  <a:gd name="T6" fmla="*/ 1198 w 1267"/>
                  <a:gd name="T7" fmla="*/ 842 h 842"/>
                  <a:gd name="T8" fmla="*/ 1267 w 1267"/>
                  <a:gd name="T9" fmla="*/ 842 h 842"/>
                  <a:gd name="T10" fmla="*/ 1267 w 1267"/>
                  <a:gd name="T11" fmla="*/ 0 h 842"/>
                  <a:gd name="T12" fmla="*/ 0 w 1267"/>
                  <a:gd name="T13" fmla="*/ 0 h 842"/>
                </a:gdLst>
                <a:ahLst/>
                <a:cxnLst>
                  <a:cxn ang="0">
                    <a:pos x="T0" y="T1"/>
                  </a:cxn>
                  <a:cxn ang="0">
                    <a:pos x="T2" y="T3"/>
                  </a:cxn>
                  <a:cxn ang="0">
                    <a:pos x="T4" y="T5"/>
                  </a:cxn>
                  <a:cxn ang="0">
                    <a:pos x="T6" y="T7"/>
                  </a:cxn>
                  <a:cxn ang="0">
                    <a:pos x="T8" y="T9"/>
                  </a:cxn>
                  <a:cxn ang="0">
                    <a:pos x="T10" y="T11"/>
                  </a:cxn>
                  <a:cxn ang="0">
                    <a:pos x="T12" y="T13"/>
                  </a:cxn>
                </a:cxnLst>
                <a:rect l="0" t="0" r="r" b="b"/>
                <a:pathLst>
                  <a:path w="1267" h="842">
                    <a:moveTo>
                      <a:pt x="0" y="0"/>
                    </a:moveTo>
                    <a:lnTo>
                      <a:pt x="0" y="51"/>
                    </a:lnTo>
                    <a:lnTo>
                      <a:pt x="1198" y="51"/>
                    </a:lnTo>
                    <a:lnTo>
                      <a:pt x="1198" y="842"/>
                    </a:lnTo>
                    <a:lnTo>
                      <a:pt x="1267" y="842"/>
                    </a:lnTo>
                    <a:lnTo>
                      <a:pt x="126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4"/>
              <p:cNvSpPr>
                <a:spLocks/>
              </p:cNvSpPr>
              <p:nvPr/>
            </p:nvSpPr>
            <p:spPr bwMode="auto">
              <a:xfrm>
                <a:off x="1784350" y="2654301"/>
                <a:ext cx="708025" cy="49213"/>
              </a:xfrm>
              <a:custGeom>
                <a:avLst/>
                <a:gdLst>
                  <a:gd name="T0" fmla="*/ 893 w 893"/>
                  <a:gd name="T1" fmla="*/ 0 h 61"/>
                  <a:gd name="T2" fmla="*/ 0 w 893"/>
                  <a:gd name="T3" fmla="*/ 0 h 61"/>
                  <a:gd name="T4" fmla="*/ 0 w 893"/>
                  <a:gd name="T5" fmla="*/ 20 h 61"/>
                  <a:gd name="T6" fmla="*/ 868 w 893"/>
                  <a:gd name="T7" fmla="*/ 20 h 61"/>
                  <a:gd name="T8" fmla="*/ 868 w 893"/>
                  <a:gd name="T9" fmla="*/ 61 h 61"/>
                  <a:gd name="T10" fmla="*/ 893 w 893"/>
                  <a:gd name="T11" fmla="*/ 61 h 61"/>
                  <a:gd name="T12" fmla="*/ 893 w 893"/>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893" h="61">
                    <a:moveTo>
                      <a:pt x="893" y="0"/>
                    </a:moveTo>
                    <a:lnTo>
                      <a:pt x="0" y="0"/>
                    </a:lnTo>
                    <a:lnTo>
                      <a:pt x="0" y="20"/>
                    </a:lnTo>
                    <a:lnTo>
                      <a:pt x="868" y="20"/>
                    </a:lnTo>
                    <a:lnTo>
                      <a:pt x="868" y="61"/>
                    </a:lnTo>
                    <a:lnTo>
                      <a:pt x="893" y="61"/>
                    </a:lnTo>
                    <a:lnTo>
                      <a:pt x="8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5"/>
              <p:cNvSpPr>
                <a:spLocks/>
              </p:cNvSpPr>
              <p:nvPr/>
            </p:nvSpPr>
            <p:spPr bwMode="auto">
              <a:xfrm>
                <a:off x="1554163" y="2963863"/>
                <a:ext cx="1323975" cy="292100"/>
              </a:xfrm>
              <a:custGeom>
                <a:avLst/>
                <a:gdLst>
                  <a:gd name="T0" fmla="*/ 1511 w 1668"/>
                  <a:gd name="T1" fmla="*/ 0 h 368"/>
                  <a:gd name="T2" fmla="*/ 12 w 1668"/>
                  <a:gd name="T3" fmla="*/ 0 h 368"/>
                  <a:gd name="T4" fmla="*/ 0 w 1668"/>
                  <a:gd name="T5" fmla="*/ 31 h 368"/>
                  <a:gd name="T6" fmla="*/ 1490 w 1668"/>
                  <a:gd name="T7" fmla="*/ 31 h 368"/>
                  <a:gd name="T8" fmla="*/ 1501 w 1668"/>
                  <a:gd name="T9" fmla="*/ 58 h 368"/>
                  <a:gd name="T10" fmla="*/ 1513 w 1668"/>
                  <a:gd name="T11" fmla="*/ 94 h 368"/>
                  <a:gd name="T12" fmla="*/ 1529 w 1668"/>
                  <a:gd name="T13" fmla="*/ 134 h 368"/>
                  <a:gd name="T14" fmla="*/ 1544 w 1668"/>
                  <a:gd name="T15" fmla="*/ 174 h 368"/>
                  <a:gd name="T16" fmla="*/ 1559 w 1668"/>
                  <a:gd name="T17" fmla="*/ 213 h 368"/>
                  <a:gd name="T18" fmla="*/ 1572 w 1668"/>
                  <a:gd name="T19" fmla="*/ 244 h 368"/>
                  <a:gd name="T20" fmla="*/ 1580 w 1668"/>
                  <a:gd name="T21" fmla="*/ 266 h 368"/>
                  <a:gd name="T22" fmla="*/ 1582 w 1668"/>
                  <a:gd name="T23" fmla="*/ 274 h 368"/>
                  <a:gd name="T24" fmla="*/ 1582 w 1668"/>
                  <a:gd name="T25" fmla="*/ 364 h 368"/>
                  <a:gd name="T26" fmla="*/ 1652 w 1668"/>
                  <a:gd name="T27" fmla="*/ 368 h 368"/>
                  <a:gd name="T28" fmla="*/ 1668 w 1668"/>
                  <a:gd name="T29" fmla="*/ 341 h 368"/>
                  <a:gd name="T30" fmla="*/ 1664 w 1668"/>
                  <a:gd name="T31" fmla="*/ 275 h 368"/>
                  <a:gd name="T32" fmla="*/ 1511 w 1668"/>
                  <a:gd name="T3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8" h="368">
                    <a:moveTo>
                      <a:pt x="1511" y="0"/>
                    </a:moveTo>
                    <a:lnTo>
                      <a:pt x="12" y="0"/>
                    </a:lnTo>
                    <a:lnTo>
                      <a:pt x="0" y="31"/>
                    </a:lnTo>
                    <a:lnTo>
                      <a:pt x="1490" y="31"/>
                    </a:lnTo>
                    <a:lnTo>
                      <a:pt x="1501" y="58"/>
                    </a:lnTo>
                    <a:lnTo>
                      <a:pt x="1513" y="94"/>
                    </a:lnTo>
                    <a:lnTo>
                      <a:pt x="1529" y="134"/>
                    </a:lnTo>
                    <a:lnTo>
                      <a:pt x="1544" y="174"/>
                    </a:lnTo>
                    <a:lnTo>
                      <a:pt x="1559" y="213"/>
                    </a:lnTo>
                    <a:lnTo>
                      <a:pt x="1572" y="244"/>
                    </a:lnTo>
                    <a:lnTo>
                      <a:pt x="1580" y="266"/>
                    </a:lnTo>
                    <a:lnTo>
                      <a:pt x="1582" y="274"/>
                    </a:lnTo>
                    <a:lnTo>
                      <a:pt x="1582" y="364"/>
                    </a:lnTo>
                    <a:lnTo>
                      <a:pt x="1652" y="368"/>
                    </a:lnTo>
                    <a:lnTo>
                      <a:pt x="1668" y="341"/>
                    </a:lnTo>
                    <a:lnTo>
                      <a:pt x="1664" y="275"/>
                    </a:lnTo>
                    <a:lnTo>
                      <a:pt x="15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6"/>
              <p:cNvSpPr>
                <a:spLocks/>
              </p:cNvSpPr>
              <p:nvPr/>
            </p:nvSpPr>
            <p:spPr bwMode="auto">
              <a:xfrm>
                <a:off x="1792288" y="2806701"/>
                <a:ext cx="762000" cy="157163"/>
              </a:xfrm>
              <a:custGeom>
                <a:avLst/>
                <a:gdLst>
                  <a:gd name="T0" fmla="*/ 859 w 960"/>
                  <a:gd name="T1" fmla="*/ 0 h 198"/>
                  <a:gd name="T2" fmla="*/ 811 w 960"/>
                  <a:gd name="T3" fmla="*/ 29 h 198"/>
                  <a:gd name="T4" fmla="*/ 775 w 960"/>
                  <a:gd name="T5" fmla="*/ 40 h 198"/>
                  <a:gd name="T6" fmla="*/ 734 w 960"/>
                  <a:gd name="T7" fmla="*/ 48 h 198"/>
                  <a:gd name="T8" fmla="*/ 689 w 960"/>
                  <a:gd name="T9" fmla="*/ 56 h 198"/>
                  <a:gd name="T10" fmla="*/ 638 w 960"/>
                  <a:gd name="T11" fmla="*/ 63 h 198"/>
                  <a:gd name="T12" fmla="*/ 585 w 960"/>
                  <a:gd name="T13" fmla="*/ 68 h 198"/>
                  <a:gd name="T14" fmla="*/ 529 w 960"/>
                  <a:gd name="T15" fmla="*/ 71 h 198"/>
                  <a:gd name="T16" fmla="*/ 470 w 960"/>
                  <a:gd name="T17" fmla="*/ 74 h 198"/>
                  <a:gd name="T18" fmla="*/ 406 w 960"/>
                  <a:gd name="T19" fmla="*/ 74 h 198"/>
                  <a:gd name="T20" fmla="*/ 339 w 960"/>
                  <a:gd name="T21" fmla="*/ 71 h 198"/>
                  <a:gd name="T22" fmla="*/ 275 w 960"/>
                  <a:gd name="T23" fmla="*/ 67 h 198"/>
                  <a:gd name="T24" fmla="*/ 216 w 960"/>
                  <a:gd name="T25" fmla="*/ 60 h 198"/>
                  <a:gd name="T26" fmla="*/ 162 w 960"/>
                  <a:gd name="T27" fmla="*/ 50 h 198"/>
                  <a:gd name="T28" fmla="*/ 112 w 960"/>
                  <a:gd name="T29" fmla="*/ 41 h 198"/>
                  <a:gd name="T30" fmla="*/ 70 w 960"/>
                  <a:gd name="T31" fmla="*/ 29 h 198"/>
                  <a:gd name="T32" fmla="*/ 35 w 960"/>
                  <a:gd name="T33" fmla="*/ 15 h 198"/>
                  <a:gd name="T34" fmla="*/ 0 w 960"/>
                  <a:gd name="T35" fmla="*/ 34 h 198"/>
                  <a:gd name="T36" fmla="*/ 29 w 960"/>
                  <a:gd name="T37" fmla="*/ 50 h 198"/>
                  <a:gd name="T38" fmla="*/ 67 w 960"/>
                  <a:gd name="T39" fmla="*/ 65 h 198"/>
                  <a:gd name="T40" fmla="*/ 114 w 960"/>
                  <a:gd name="T41" fmla="*/ 78 h 198"/>
                  <a:gd name="T42" fmla="*/ 167 w 960"/>
                  <a:gd name="T43" fmla="*/ 89 h 198"/>
                  <a:gd name="T44" fmla="*/ 228 w 960"/>
                  <a:gd name="T45" fmla="*/ 98 h 198"/>
                  <a:gd name="T46" fmla="*/ 294 w 960"/>
                  <a:gd name="T47" fmla="*/ 105 h 198"/>
                  <a:gd name="T48" fmla="*/ 365 w 960"/>
                  <a:gd name="T49" fmla="*/ 109 h 198"/>
                  <a:gd name="T50" fmla="*/ 440 w 960"/>
                  <a:gd name="T51" fmla="*/ 110 h 198"/>
                  <a:gd name="T52" fmla="*/ 502 w 960"/>
                  <a:gd name="T53" fmla="*/ 109 h 198"/>
                  <a:gd name="T54" fmla="*/ 562 w 960"/>
                  <a:gd name="T55" fmla="*/ 106 h 198"/>
                  <a:gd name="T56" fmla="*/ 618 w 960"/>
                  <a:gd name="T57" fmla="*/ 102 h 198"/>
                  <a:gd name="T58" fmla="*/ 671 w 960"/>
                  <a:gd name="T59" fmla="*/ 95 h 198"/>
                  <a:gd name="T60" fmla="*/ 719 w 960"/>
                  <a:gd name="T61" fmla="*/ 89 h 198"/>
                  <a:gd name="T62" fmla="*/ 764 w 960"/>
                  <a:gd name="T63" fmla="*/ 79 h 198"/>
                  <a:gd name="T64" fmla="*/ 802 w 960"/>
                  <a:gd name="T65" fmla="*/ 70 h 198"/>
                  <a:gd name="T66" fmla="*/ 836 w 960"/>
                  <a:gd name="T67" fmla="*/ 57 h 198"/>
                  <a:gd name="T68" fmla="*/ 850 w 960"/>
                  <a:gd name="T69" fmla="*/ 101 h 198"/>
                  <a:gd name="T70" fmla="*/ 865 w 960"/>
                  <a:gd name="T71" fmla="*/ 146 h 198"/>
                  <a:gd name="T72" fmla="*/ 876 w 960"/>
                  <a:gd name="T73" fmla="*/ 183 h 198"/>
                  <a:gd name="T74" fmla="*/ 880 w 960"/>
                  <a:gd name="T7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0" h="198">
                    <a:moveTo>
                      <a:pt x="960" y="198"/>
                    </a:moveTo>
                    <a:lnTo>
                      <a:pt x="859" y="0"/>
                    </a:lnTo>
                    <a:lnTo>
                      <a:pt x="828" y="23"/>
                    </a:lnTo>
                    <a:lnTo>
                      <a:pt x="811" y="29"/>
                    </a:lnTo>
                    <a:lnTo>
                      <a:pt x="794" y="34"/>
                    </a:lnTo>
                    <a:lnTo>
                      <a:pt x="775" y="40"/>
                    </a:lnTo>
                    <a:lnTo>
                      <a:pt x="755" y="44"/>
                    </a:lnTo>
                    <a:lnTo>
                      <a:pt x="734" y="48"/>
                    </a:lnTo>
                    <a:lnTo>
                      <a:pt x="712" y="52"/>
                    </a:lnTo>
                    <a:lnTo>
                      <a:pt x="689" y="56"/>
                    </a:lnTo>
                    <a:lnTo>
                      <a:pt x="664" y="60"/>
                    </a:lnTo>
                    <a:lnTo>
                      <a:pt x="638" y="63"/>
                    </a:lnTo>
                    <a:lnTo>
                      <a:pt x="612" y="65"/>
                    </a:lnTo>
                    <a:lnTo>
                      <a:pt x="585" y="68"/>
                    </a:lnTo>
                    <a:lnTo>
                      <a:pt x="558" y="70"/>
                    </a:lnTo>
                    <a:lnTo>
                      <a:pt x="529" y="71"/>
                    </a:lnTo>
                    <a:lnTo>
                      <a:pt x="500" y="72"/>
                    </a:lnTo>
                    <a:lnTo>
                      <a:pt x="470" y="74"/>
                    </a:lnTo>
                    <a:lnTo>
                      <a:pt x="440" y="74"/>
                    </a:lnTo>
                    <a:lnTo>
                      <a:pt x="406" y="74"/>
                    </a:lnTo>
                    <a:lnTo>
                      <a:pt x="372" y="72"/>
                    </a:lnTo>
                    <a:lnTo>
                      <a:pt x="339" y="71"/>
                    </a:lnTo>
                    <a:lnTo>
                      <a:pt x="306" y="68"/>
                    </a:lnTo>
                    <a:lnTo>
                      <a:pt x="275" y="67"/>
                    </a:lnTo>
                    <a:lnTo>
                      <a:pt x="245" y="63"/>
                    </a:lnTo>
                    <a:lnTo>
                      <a:pt x="216" y="60"/>
                    </a:lnTo>
                    <a:lnTo>
                      <a:pt x="189" y="55"/>
                    </a:lnTo>
                    <a:lnTo>
                      <a:pt x="162" y="50"/>
                    </a:lnTo>
                    <a:lnTo>
                      <a:pt x="137" y="45"/>
                    </a:lnTo>
                    <a:lnTo>
                      <a:pt x="112" y="41"/>
                    </a:lnTo>
                    <a:lnTo>
                      <a:pt x="91" y="34"/>
                    </a:lnTo>
                    <a:lnTo>
                      <a:pt x="70" y="29"/>
                    </a:lnTo>
                    <a:lnTo>
                      <a:pt x="51" y="22"/>
                    </a:lnTo>
                    <a:lnTo>
                      <a:pt x="35" y="15"/>
                    </a:lnTo>
                    <a:lnTo>
                      <a:pt x="20" y="8"/>
                    </a:lnTo>
                    <a:lnTo>
                      <a:pt x="0" y="34"/>
                    </a:lnTo>
                    <a:lnTo>
                      <a:pt x="14" y="42"/>
                    </a:lnTo>
                    <a:lnTo>
                      <a:pt x="29" y="50"/>
                    </a:lnTo>
                    <a:lnTo>
                      <a:pt x="47" y="57"/>
                    </a:lnTo>
                    <a:lnTo>
                      <a:pt x="67" y="65"/>
                    </a:lnTo>
                    <a:lnTo>
                      <a:pt x="89" y="72"/>
                    </a:lnTo>
                    <a:lnTo>
                      <a:pt x="114" y="78"/>
                    </a:lnTo>
                    <a:lnTo>
                      <a:pt x="140" y="83"/>
                    </a:lnTo>
                    <a:lnTo>
                      <a:pt x="167" y="89"/>
                    </a:lnTo>
                    <a:lnTo>
                      <a:pt x="197" y="94"/>
                    </a:lnTo>
                    <a:lnTo>
                      <a:pt x="228" y="98"/>
                    </a:lnTo>
                    <a:lnTo>
                      <a:pt x="261" y="102"/>
                    </a:lnTo>
                    <a:lnTo>
                      <a:pt x="294" y="105"/>
                    </a:lnTo>
                    <a:lnTo>
                      <a:pt x="330" y="108"/>
                    </a:lnTo>
                    <a:lnTo>
                      <a:pt x="365" y="109"/>
                    </a:lnTo>
                    <a:lnTo>
                      <a:pt x="402" y="110"/>
                    </a:lnTo>
                    <a:lnTo>
                      <a:pt x="440" y="110"/>
                    </a:lnTo>
                    <a:lnTo>
                      <a:pt x="471" y="110"/>
                    </a:lnTo>
                    <a:lnTo>
                      <a:pt x="502" y="109"/>
                    </a:lnTo>
                    <a:lnTo>
                      <a:pt x="532" y="108"/>
                    </a:lnTo>
                    <a:lnTo>
                      <a:pt x="562" y="106"/>
                    </a:lnTo>
                    <a:lnTo>
                      <a:pt x="590" y="105"/>
                    </a:lnTo>
                    <a:lnTo>
                      <a:pt x="618" y="102"/>
                    </a:lnTo>
                    <a:lnTo>
                      <a:pt x="645" y="100"/>
                    </a:lnTo>
                    <a:lnTo>
                      <a:pt x="671" y="95"/>
                    </a:lnTo>
                    <a:lnTo>
                      <a:pt x="695" y="93"/>
                    </a:lnTo>
                    <a:lnTo>
                      <a:pt x="719" y="89"/>
                    </a:lnTo>
                    <a:lnTo>
                      <a:pt x="742" y="85"/>
                    </a:lnTo>
                    <a:lnTo>
                      <a:pt x="764" y="79"/>
                    </a:lnTo>
                    <a:lnTo>
                      <a:pt x="783" y="75"/>
                    </a:lnTo>
                    <a:lnTo>
                      <a:pt x="802" y="70"/>
                    </a:lnTo>
                    <a:lnTo>
                      <a:pt x="820" y="63"/>
                    </a:lnTo>
                    <a:lnTo>
                      <a:pt x="836" y="57"/>
                    </a:lnTo>
                    <a:lnTo>
                      <a:pt x="843" y="78"/>
                    </a:lnTo>
                    <a:lnTo>
                      <a:pt x="850" y="101"/>
                    </a:lnTo>
                    <a:lnTo>
                      <a:pt x="856" y="124"/>
                    </a:lnTo>
                    <a:lnTo>
                      <a:pt x="865" y="146"/>
                    </a:lnTo>
                    <a:lnTo>
                      <a:pt x="870" y="166"/>
                    </a:lnTo>
                    <a:lnTo>
                      <a:pt x="876" y="183"/>
                    </a:lnTo>
                    <a:lnTo>
                      <a:pt x="878" y="194"/>
                    </a:lnTo>
                    <a:lnTo>
                      <a:pt x="880" y="198"/>
                    </a:lnTo>
                    <a:lnTo>
                      <a:pt x="960"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7"/>
              <p:cNvSpPr>
                <a:spLocks/>
              </p:cNvSpPr>
              <p:nvPr/>
            </p:nvSpPr>
            <p:spPr bwMode="auto">
              <a:xfrm>
                <a:off x="1625600" y="1901826"/>
                <a:ext cx="1027113" cy="708025"/>
              </a:xfrm>
              <a:custGeom>
                <a:avLst/>
                <a:gdLst>
                  <a:gd name="T0" fmla="*/ 1259 w 1296"/>
                  <a:gd name="T1" fmla="*/ 112 h 893"/>
                  <a:gd name="T2" fmla="*/ 1259 w 1296"/>
                  <a:gd name="T3" fmla="*/ 854 h 893"/>
                  <a:gd name="T4" fmla="*/ 37 w 1296"/>
                  <a:gd name="T5" fmla="*/ 854 h 893"/>
                  <a:gd name="T6" fmla="*/ 37 w 1296"/>
                  <a:gd name="T7" fmla="*/ 33 h 893"/>
                  <a:gd name="T8" fmla="*/ 1292 w 1296"/>
                  <a:gd name="T9" fmla="*/ 33 h 893"/>
                  <a:gd name="T10" fmla="*/ 1292 w 1296"/>
                  <a:gd name="T11" fmla="*/ 0 h 893"/>
                  <a:gd name="T12" fmla="*/ 3 w 1296"/>
                  <a:gd name="T13" fmla="*/ 0 h 893"/>
                  <a:gd name="T14" fmla="*/ 0 w 1296"/>
                  <a:gd name="T15" fmla="*/ 893 h 893"/>
                  <a:gd name="T16" fmla="*/ 1296 w 1296"/>
                  <a:gd name="T17" fmla="*/ 893 h 893"/>
                  <a:gd name="T18" fmla="*/ 1296 w 1296"/>
                  <a:gd name="T19" fmla="*/ 112 h 893"/>
                  <a:gd name="T20" fmla="*/ 1259 w 1296"/>
                  <a:gd name="T21" fmla="*/ 112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6" h="893">
                    <a:moveTo>
                      <a:pt x="1259" y="112"/>
                    </a:moveTo>
                    <a:lnTo>
                      <a:pt x="1259" y="854"/>
                    </a:lnTo>
                    <a:lnTo>
                      <a:pt x="37" y="854"/>
                    </a:lnTo>
                    <a:lnTo>
                      <a:pt x="37" y="33"/>
                    </a:lnTo>
                    <a:lnTo>
                      <a:pt x="1292" y="33"/>
                    </a:lnTo>
                    <a:lnTo>
                      <a:pt x="1292" y="0"/>
                    </a:lnTo>
                    <a:lnTo>
                      <a:pt x="3" y="0"/>
                    </a:lnTo>
                    <a:lnTo>
                      <a:pt x="0" y="893"/>
                    </a:lnTo>
                    <a:lnTo>
                      <a:pt x="1296" y="893"/>
                    </a:lnTo>
                    <a:lnTo>
                      <a:pt x="1296" y="112"/>
                    </a:lnTo>
                    <a:lnTo>
                      <a:pt x="1259"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18"/>
              <p:cNvSpPr>
                <a:spLocks/>
              </p:cNvSpPr>
              <p:nvPr/>
            </p:nvSpPr>
            <p:spPr bwMode="auto">
              <a:xfrm>
                <a:off x="1536700" y="1824038"/>
                <a:ext cx="1201738" cy="946150"/>
              </a:xfrm>
              <a:custGeom>
                <a:avLst/>
                <a:gdLst>
                  <a:gd name="T0" fmla="*/ 0 w 1516"/>
                  <a:gd name="T1" fmla="*/ 0 h 1193"/>
                  <a:gd name="T2" fmla="*/ 0 w 1516"/>
                  <a:gd name="T3" fmla="*/ 1096 h 1193"/>
                  <a:gd name="T4" fmla="*/ 47 w 1516"/>
                  <a:gd name="T5" fmla="*/ 1096 h 1193"/>
                  <a:gd name="T6" fmla="*/ 47 w 1516"/>
                  <a:gd name="T7" fmla="*/ 37 h 1193"/>
                  <a:gd name="T8" fmla="*/ 1469 w 1516"/>
                  <a:gd name="T9" fmla="*/ 37 h 1193"/>
                  <a:gd name="T10" fmla="*/ 1469 w 1516"/>
                  <a:gd name="T11" fmla="*/ 1156 h 1193"/>
                  <a:gd name="T12" fmla="*/ 6 w 1516"/>
                  <a:gd name="T13" fmla="*/ 1156 h 1193"/>
                  <a:gd name="T14" fmla="*/ 6 w 1516"/>
                  <a:gd name="T15" fmla="*/ 1193 h 1193"/>
                  <a:gd name="T16" fmla="*/ 1516 w 1516"/>
                  <a:gd name="T17" fmla="*/ 1193 h 1193"/>
                  <a:gd name="T18" fmla="*/ 1516 w 1516"/>
                  <a:gd name="T19" fmla="*/ 0 h 1193"/>
                  <a:gd name="T20" fmla="*/ 0 w 1516"/>
                  <a:gd name="T21"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6" h="1193">
                    <a:moveTo>
                      <a:pt x="0" y="0"/>
                    </a:moveTo>
                    <a:lnTo>
                      <a:pt x="0" y="1096"/>
                    </a:lnTo>
                    <a:lnTo>
                      <a:pt x="47" y="1096"/>
                    </a:lnTo>
                    <a:lnTo>
                      <a:pt x="47" y="37"/>
                    </a:lnTo>
                    <a:lnTo>
                      <a:pt x="1469" y="37"/>
                    </a:lnTo>
                    <a:lnTo>
                      <a:pt x="1469" y="1156"/>
                    </a:lnTo>
                    <a:lnTo>
                      <a:pt x="6" y="1156"/>
                    </a:lnTo>
                    <a:lnTo>
                      <a:pt x="6" y="1193"/>
                    </a:lnTo>
                    <a:lnTo>
                      <a:pt x="1516" y="1193"/>
                    </a:lnTo>
                    <a:lnTo>
                      <a:pt x="15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19"/>
              <p:cNvSpPr>
                <a:spLocks/>
              </p:cNvSpPr>
              <p:nvPr/>
            </p:nvSpPr>
            <p:spPr bwMode="auto">
              <a:xfrm>
                <a:off x="1414463" y="2787651"/>
                <a:ext cx="1470025" cy="473075"/>
              </a:xfrm>
              <a:custGeom>
                <a:avLst/>
                <a:gdLst>
                  <a:gd name="T0" fmla="*/ 31 w 1853"/>
                  <a:gd name="T1" fmla="*/ 556 h 597"/>
                  <a:gd name="T2" fmla="*/ 36 w 1853"/>
                  <a:gd name="T3" fmla="*/ 524 h 597"/>
                  <a:gd name="T4" fmla="*/ 1831 w 1853"/>
                  <a:gd name="T5" fmla="*/ 515 h 597"/>
                  <a:gd name="T6" fmla="*/ 1836 w 1853"/>
                  <a:gd name="T7" fmla="*/ 542 h 597"/>
                  <a:gd name="T8" fmla="*/ 1844 w 1853"/>
                  <a:gd name="T9" fmla="*/ 561 h 597"/>
                  <a:gd name="T10" fmla="*/ 1853 w 1853"/>
                  <a:gd name="T11" fmla="*/ 533 h 597"/>
                  <a:gd name="T12" fmla="*/ 1835 w 1853"/>
                  <a:gd name="T13" fmla="*/ 493 h 597"/>
                  <a:gd name="T14" fmla="*/ 205 w 1853"/>
                  <a:gd name="T15" fmla="*/ 235 h 597"/>
                  <a:gd name="T16" fmla="*/ 1798 w 1853"/>
                  <a:gd name="T17" fmla="*/ 463 h 597"/>
                  <a:gd name="T18" fmla="*/ 1697 w 1853"/>
                  <a:gd name="T19" fmla="*/ 216 h 597"/>
                  <a:gd name="T20" fmla="*/ 497 w 1853"/>
                  <a:gd name="T21" fmla="*/ 28 h 597"/>
                  <a:gd name="T22" fmla="*/ 528 w 1853"/>
                  <a:gd name="T23" fmla="*/ 41 h 597"/>
                  <a:gd name="T24" fmla="*/ 557 w 1853"/>
                  <a:gd name="T25" fmla="*/ 52 h 597"/>
                  <a:gd name="T26" fmla="*/ 586 w 1853"/>
                  <a:gd name="T27" fmla="*/ 63 h 597"/>
                  <a:gd name="T28" fmla="*/ 613 w 1853"/>
                  <a:gd name="T29" fmla="*/ 73 h 597"/>
                  <a:gd name="T30" fmla="*/ 639 w 1853"/>
                  <a:gd name="T31" fmla="*/ 81 h 597"/>
                  <a:gd name="T32" fmla="*/ 665 w 1853"/>
                  <a:gd name="T33" fmla="*/ 88 h 597"/>
                  <a:gd name="T34" fmla="*/ 692 w 1853"/>
                  <a:gd name="T35" fmla="*/ 93 h 597"/>
                  <a:gd name="T36" fmla="*/ 719 w 1853"/>
                  <a:gd name="T37" fmla="*/ 97 h 597"/>
                  <a:gd name="T38" fmla="*/ 752 w 1853"/>
                  <a:gd name="T39" fmla="*/ 100 h 597"/>
                  <a:gd name="T40" fmla="*/ 796 w 1853"/>
                  <a:gd name="T41" fmla="*/ 103 h 597"/>
                  <a:gd name="T42" fmla="*/ 845 w 1853"/>
                  <a:gd name="T43" fmla="*/ 105 h 597"/>
                  <a:gd name="T44" fmla="*/ 898 w 1853"/>
                  <a:gd name="T45" fmla="*/ 105 h 597"/>
                  <a:gd name="T46" fmla="*/ 952 w 1853"/>
                  <a:gd name="T47" fmla="*/ 105 h 597"/>
                  <a:gd name="T48" fmla="*/ 1002 w 1853"/>
                  <a:gd name="T49" fmla="*/ 104 h 597"/>
                  <a:gd name="T50" fmla="*/ 1047 w 1853"/>
                  <a:gd name="T51" fmla="*/ 103 h 597"/>
                  <a:gd name="T52" fmla="*/ 1083 w 1853"/>
                  <a:gd name="T53" fmla="*/ 99 h 597"/>
                  <a:gd name="T54" fmla="*/ 1109 w 1853"/>
                  <a:gd name="T55" fmla="*/ 95 h 597"/>
                  <a:gd name="T56" fmla="*/ 1137 w 1853"/>
                  <a:gd name="T57" fmla="*/ 90 h 597"/>
                  <a:gd name="T58" fmla="*/ 1170 w 1853"/>
                  <a:gd name="T59" fmla="*/ 84 h 597"/>
                  <a:gd name="T60" fmla="*/ 1206 w 1853"/>
                  <a:gd name="T61" fmla="*/ 77 h 597"/>
                  <a:gd name="T62" fmla="*/ 1240 w 1853"/>
                  <a:gd name="T63" fmla="*/ 69 h 597"/>
                  <a:gd name="T64" fmla="*/ 1272 w 1853"/>
                  <a:gd name="T65" fmla="*/ 58 h 597"/>
                  <a:gd name="T66" fmla="*/ 1302 w 1853"/>
                  <a:gd name="T67" fmla="*/ 47 h 597"/>
                  <a:gd name="T68" fmla="*/ 1328 w 1853"/>
                  <a:gd name="T69" fmla="*/ 35 h 597"/>
                  <a:gd name="T70" fmla="*/ 1423 w 1853"/>
                  <a:gd name="T71" fmla="*/ 198 h 597"/>
                  <a:gd name="T72" fmla="*/ 1335 w 1853"/>
                  <a:gd name="T73" fmla="*/ 9 h 597"/>
                  <a:gd name="T74" fmla="*/ 1302 w 1853"/>
                  <a:gd name="T75" fmla="*/ 18 h 597"/>
                  <a:gd name="T76" fmla="*/ 1248 w 1853"/>
                  <a:gd name="T77" fmla="*/ 33 h 597"/>
                  <a:gd name="T78" fmla="*/ 1185 w 1853"/>
                  <a:gd name="T79" fmla="*/ 48 h 597"/>
                  <a:gd name="T80" fmla="*/ 1152 w 1853"/>
                  <a:gd name="T81" fmla="*/ 55 h 597"/>
                  <a:gd name="T82" fmla="*/ 1143 w 1853"/>
                  <a:gd name="T83" fmla="*/ 56 h 597"/>
                  <a:gd name="T84" fmla="*/ 1125 w 1853"/>
                  <a:gd name="T85" fmla="*/ 59 h 597"/>
                  <a:gd name="T86" fmla="*/ 1099 w 1853"/>
                  <a:gd name="T87" fmla="*/ 62 h 597"/>
                  <a:gd name="T88" fmla="*/ 1065 w 1853"/>
                  <a:gd name="T89" fmla="*/ 66 h 597"/>
                  <a:gd name="T90" fmla="*/ 1023 w 1853"/>
                  <a:gd name="T91" fmla="*/ 69 h 597"/>
                  <a:gd name="T92" fmla="*/ 975 w 1853"/>
                  <a:gd name="T93" fmla="*/ 71 h 597"/>
                  <a:gd name="T94" fmla="*/ 920 w 1853"/>
                  <a:gd name="T95" fmla="*/ 73 h 597"/>
                  <a:gd name="T96" fmla="*/ 846 w 1853"/>
                  <a:gd name="T97" fmla="*/ 71 h 597"/>
                  <a:gd name="T98" fmla="*/ 770 w 1853"/>
                  <a:gd name="T99" fmla="*/ 67 h 597"/>
                  <a:gd name="T100" fmla="*/ 714 w 1853"/>
                  <a:gd name="T101" fmla="*/ 60 h 597"/>
                  <a:gd name="T102" fmla="*/ 684 w 1853"/>
                  <a:gd name="T103" fmla="*/ 56 h 597"/>
                  <a:gd name="T104" fmla="*/ 654 w 1853"/>
                  <a:gd name="T105" fmla="*/ 51 h 597"/>
                  <a:gd name="T106" fmla="*/ 593 w 1853"/>
                  <a:gd name="T107" fmla="*/ 35 h 597"/>
                  <a:gd name="T108" fmla="*/ 531 w 1853"/>
                  <a:gd name="T109" fmla="*/ 15 h 597"/>
                  <a:gd name="T110" fmla="*/ 492 w 1853"/>
                  <a:gd name="T111" fmla="*/ 3 h 597"/>
                  <a:gd name="T112" fmla="*/ 365 w 1853"/>
                  <a:gd name="T113" fmla="*/ 217 h 597"/>
                  <a:gd name="T114" fmla="*/ 11 w 1853"/>
                  <a:gd name="T115" fmla="*/ 505 h 597"/>
                  <a:gd name="T116" fmla="*/ 0 w 1853"/>
                  <a:gd name="T117" fmla="*/ 556 h 597"/>
                  <a:gd name="T118" fmla="*/ 22 w 1853"/>
                  <a:gd name="T119" fmla="*/ 597 h 597"/>
                  <a:gd name="T120" fmla="*/ 1829 w 1853"/>
                  <a:gd name="T121" fmla="*/ 591 h 597"/>
                  <a:gd name="T122" fmla="*/ 1846 w 1853"/>
                  <a:gd name="T123" fmla="*/ 575 h 597"/>
                  <a:gd name="T124" fmla="*/ 45 w 1853"/>
                  <a:gd name="T125" fmla="*/ 56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53" h="597">
                    <a:moveTo>
                      <a:pt x="45" y="567"/>
                    </a:moveTo>
                    <a:lnTo>
                      <a:pt x="31" y="556"/>
                    </a:lnTo>
                    <a:lnTo>
                      <a:pt x="30" y="541"/>
                    </a:lnTo>
                    <a:lnTo>
                      <a:pt x="36" y="524"/>
                    </a:lnTo>
                    <a:lnTo>
                      <a:pt x="42" y="515"/>
                    </a:lnTo>
                    <a:lnTo>
                      <a:pt x="1831" y="515"/>
                    </a:lnTo>
                    <a:lnTo>
                      <a:pt x="1834" y="527"/>
                    </a:lnTo>
                    <a:lnTo>
                      <a:pt x="1836" y="542"/>
                    </a:lnTo>
                    <a:lnTo>
                      <a:pt x="1839" y="554"/>
                    </a:lnTo>
                    <a:lnTo>
                      <a:pt x="1844" y="561"/>
                    </a:lnTo>
                    <a:lnTo>
                      <a:pt x="1851" y="553"/>
                    </a:lnTo>
                    <a:lnTo>
                      <a:pt x="1853" y="533"/>
                    </a:lnTo>
                    <a:lnTo>
                      <a:pt x="1849" y="508"/>
                    </a:lnTo>
                    <a:lnTo>
                      <a:pt x="1835" y="493"/>
                    </a:lnTo>
                    <a:lnTo>
                      <a:pt x="56" y="492"/>
                    </a:lnTo>
                    <a:lnTo>
                      <a:pt x="205" y="235"/>
                    </a:lnTo>
                    <a:lnTo>
                      <a:pt x="1681" y="232"/>
                    </a:lnTo>
                    <a:lnTo>
                      <a:pt x="1798" y="463"/>
                    </a:lnTo>
                    <a:lnTo>
                      <a:pt x="1829" y="462"/>
                    </a:lnTo>
                    <a:lnTo>
                      <a:pt x="1697" y="216"/>
                    </a:lnTo>
                    <a:lnTo>
                      <a:pt x="412" y="217"/>
                    </a:lnTo>
                    <a:lnTo>
                      <a:pt x="497" y="28"/>
                    </a:lnTo>
                    <a:lnTo>
                      <a:pt x="512" y="35"/>
                    </a:lnTo>
                    <a:lnTo>
                      <a:pt x="528" y="41"/>
                    </a:lnTo>
                    <a:lnTo>
                      <a:pt x="542" y="47"/>
                    </a:lnTo>
                    <a:lnTo>
                      <a:pt x="557" y="52"/>
                    </a:lnTo>
                    <a:lnTo>
                      <a:pt x="571" y="58"/>
                    </a:lnTo>
                    <a:lnTo>
                      <a:pt x="586" y="63"/>
                    </a:lnTo>
                    <a:lnTo>
                      <a:pt x="599" y="69"/>
                    </a:lnTo>
                    <a:lnTo>
                      <a:pt x="613" y="73"/>
                    </a:lnTo>
                    <a:lnTo>
                      <a:pt x="625" y="77"/>
                    </a:lnTo>
                    <a:lnTo>
                      <a:pt x="639" y="81"/>
                    </a:lnTo>
                    <a:lnTo>
                      <a:pt x="653" y="85"/>
                    </a:lnTo>
                    <a:lnTo>
                      <a:pt x="665" y="88"/>
                    </a:lnTo>
                    <a:lnTo>
                      <a:pt x="679" y="90"/>
                    </a:lnTo>
                    <a:lnTo>
                      <a:pt x="692" y="93"/>
                    </a:lnTo>
                    <a:lnTo>
                      <a:pt x="706" y="96"/>
                    </a:lnTo>
                    <a:lnTo>
                      <a:pt x="719" y="97"/>
                    </a:lnTo>
                    <a:lnTo>
                      <a:pt x="735" y="99"/>
                    </a:lnTo>
                    <a:lnTo>
                      <a:pt x="752" y="100"/>
                    </a:lnTo>
                    <a:lnTo>
                      <a:pt x="773" y="101"/>
                    </a:lnTo>
                    <a:lnTo>
                      <a:pt x="796" y="103"/>
                    </a:lnTo>
                    <a:lnTo>
                      <a:pt x="821" y="104"/>
                    </a:lnTo>
                    <a:lnTo>
                      <a:pt x="845" y="105"/>
                    </a:lnTo>
                    <a:lnTo>
                      <a:pt x="871" y="105"/>
                    </a:lnTo>
                    <a:lnTo>
                      <a:pt x="898" y="105"/>
                    </a:lnTo>
                    <a:lnTo>
                      <a:pt x="924" y="105"/>
                    </a:lnTo>
                    <a:lnTo>
                      <a:pt x="952" y="105"/>
                    </a:lnTo>
                    <a:lnTo>
                      <a:pt x="978" y="105"/>
                    </a:lnTo>
                    <a:lnTo>
                      <a:pt x="1002" y="104"/>
                    </a:lnTo>
                    <a:lnTo>
                      <a:pt x="1025" y="103"/>
                    </a:lnTo>
                    <a:lnTo>
                      <a:pt x="1047" y="103"/>
                    </a:lnTo>
                    <a:lnTo>
                      <a:pt x="1066" y="100"/>
                    </a:lnTo>
                    <a:lnTo>
                      <a:pt x="1083" y="99"/>
                    </a:lnTo>
                    <a:lnTo>
                      <a:pt x="1095" y="97"/>
                    </a:lnTo>
                    <a:lnTo>
                      <a:pt x="1109" y="95"/>
                    </a:lnTo>
                    <a:lnTo>
                      <a:pt x="1122" y="93"/>
                    </a:lnTo>
                    <a:lnTo>
                      <a:pt x="1137" y="90"/>
                    </a:lnTo>
                    <a:lnTo>
                      <a:pt x="1154" y="88"/>
                    </a:lnTo>
                    <a:lnTo>
                      <a:pt x="1170" y="84"/>
                    </a:lnTo>
                    <a:lnTo>
                      <a:pt x="1188" y="81"/>
                    </a:lnTo>
                    <a:lnTo>
                      <a:pt x="1206" y="77"/>
                    </a:lnTo>
                    <a:lnTo>
                      <a:pt x="1222" y="73"/>
                    </a:lnTo>
                    <a:lnTo>
                      <a:pt x="1240" y="69"/>
                    </a:lnTo>
                    <a:lnTo>
                      <a:pt x="1256" y="63"/>
                    </a:lnTo>
                    <a:lnTo>
                      <a:pt x="1272" y="58"/>
                    </a:lnTo>
                    <a:lnTo>
                      <a:pt x="1287" y="52"/>
                    </a:lnTo>
                    <a:lnTo>
                      <a:pt x="1302" y="47"/>
                    </a:lnTo>
                    <a:lnTo>
                      <a:pt x="1316" y="41"/>
                    </a:lnTo>
                    <a:lnTo>
                      <a:pt x="1328" y="35"/>
                    </a:lnTo>
                    <a:lnTo>
                      <a:pt x="1378" y="198"/>
                    </a:lnTo>
                    <a:lnTo>
                      <a:pt x="1423" y="198"/>
                    </a:lnTo>
                    <a:lnTo>
                      <a:pt x="1339" y="7"/>
                    </a:lnTo>
                    <a:lnTo>
                      <a:pt x="1335" y="9"/>
                    </a:lnTo>
                    <a:lnTo>
                      <a:pt x="1322" y="13"/>
                    </a:lnTo>
                    <a:lnTo>
                      <a:pt x="1302" y="18"/>
                    </a:lnTo>
                    <a:lnTo>
                      <a:pt x="1278" y="25"/>
                    </a:lnTo>
                    <a:lnTo>
                      <a:pt x="1248" y="33"/>
                    </a:lnTo>
                    <a:lnTo>
                      <a:pt x="1218" y="41"/>
                    </a:lnTo>
                    <a:lnTo>
                      <a:pt x="1185" y="48"/>
                    </a:lnTo>
                    <a:lnTo>
                      <a:pt x="1154" y="55"/>
                    </a:lnTo>
                    <a:lnTo>
                      <a:pt x="1152" y="55"/>
                    </a:lnTo>
                    <a:lnTo>
                      <a:pt x="1150" y="56"/>
                    </a:lnTo>
                    <a:lnTo>
                      <a:pt x="1143" y="56"/>
                    </a:lnTo>
                    <a:lnTo>
                      <a:pt x="1135" y="58"/>
                    </a:lnTo>
                    <a:lnTo>
                      <a:pt x="1125" y="59"/>
                    </a:lnTo>
                    <a:lnTo>
                      <a:pt x="1113" y="60"/>
                    </a:lnTo>
                    <a:lnTo>
                      <a:pt x="1099" y="62"/>
                    </a:lnTo>
                    <a:lnTo>
                      <a:pt x="1083" y="63"/>
                    </a:lnTo>
                    <a:lnTo>
                      <a:pt x="1065" y="66"/>
                    </a:lnTo>
                    <a:lnTo>
                      <a:pt x="1044" y="67"/>
                    </a:lnTo>
                    <a:lnTo>
                      <a:pt x="1023" y="69"/>
                    </a:lnTo>
                    <a:lnTo>
                      <a:pt x="999" y="70"/>
                    </a:lnTo>
                    <a:lnTo>
                      <a:pt x="975" y="71"/>
                    </a:lnTo>
                    <a:lnTo>
                      <a:pt x="949" y="71"/>
                    </a:lnTo>
                    <a:lnTo>
                      <a:pt x="920" y="73"/>
                    </a:lnTo>
                    <a:lnTo>
                      <a:pt x="892" y="73"/>
                    </a:lnTo>
                    <a:lnTo>
                      <a:pt x="846" y="71"/>
                    </a:lnTo>
                    <a:lnTo>
                      <a:pt x="806" y="70"/>
                    </a:lnTo>
                    <a:lnTo>
                      <a:pt x="770" y="67"/>
                    </a:lnTo>
                    <a:lnTo>
                      <a:pt x="739" y="63"/>
                    </a:lnTo>
                    <a:lnTo>
                      <a:pt x="714" y="60"/>
                    </a:lnTo>
                    <a:lnTo>
                      <a:pt x="695" y="58"/>
                    </a:lnTo>
                    <a:lnTo>
                      <a:pt x="684" y="56"/>
                    </a:lnTo>
                    <a:lnTo>
                      <a:pt x="680" y="55"/>
                    </a:lnTo>
                    <a:lnTo>
                      <a:pt x="654" y="51"/>
                    </a:lnTo>
                    <a:lnTo>
                      <a:pt x="624" y="44"/>
                    </a:lnTo>
                    <a:lnTo>
                      <a:pt x="593" y="35"/>
                    </a:lnTo>
                    <a:lnTo>
                      <a:pt x="561" y="25"/>
                    </a:lnTo>
                    <a:lnTo>
                      <a:pt x="531" y="15"/>
                    </a:lnTo>
                    <a:lnTo>
                      <a:pt x="508" y="9"/>
                    </a:lnTo>
                    <a:lnTo>
                      <a:pt x="492" y="3"/>
                    </a:lnTo>
                    <a:lnTo>
                      <a:pt x="486" y="0"/>
                    </a:lnTo>
                    <a:lnTo>
                      <a:pt x="365" y="217"/>
                    </a:lnTo>
                    <a:lnTo>
                      <a:pt x="187" y="217"/>
                    </a:lnTo>
                    <a:lnTo>
                      <a:pt x="11" y="505"/>
                    </a:lnTo>
                    <a:lnTo>
                      <a:pt x="1" y="528"/>
                    </a:lnTo>
                    <a:lnTo>
                      <a:pt x="0" y="556"/>
                    </a:lnTo>
                    <a:lnTo>
                      <a:pt x="5" y="580"/>
                    </a:lnTo>
                    <a:lnTo>
                      <a:pt x="22" y="597"/>
                    </a:lnTo>
                    <a:lnTo>
                      <a:pt x="1812" y="597"/>
                    </a:lnTo>
                    <a:lnTo>
                      <a:pt x="1829" y="591"/>
                    </a:lnTo>
                    <a:lnTo>
                      <a:pt x="1840" y="583"/>
                    </a:lnTo>
                    <a:lnTo>
                      <a:pt x="1846" y="575"/>
                    </a:lnTo>
                    <a:lnTo>
                      <a:pt x="1844" y="567"/>
                    </a:lnTo>
                    <a:lnTo>
                      <a:pt x="45" y="5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0"/>
              <p:cNvSpPr>
                <a:spLocks/>
              </p:cNvSpPr>
              <p:nvPr/>
            </p:nvSpPr>
            <p:spPr bwMode="auto">
              <a:xfrm>
                <a:off x="1768475" y="2641601"/>
                <a:ext cx="727075" cy="71438"/>
              </a:xfrm>
              <a:custGeom>
                <a:avLst/>
                <a:gdLst>
                  <a:gd name="T0" fmla="*/ 812 w 915"/>
                  <a:gd name="T1" fmla="*/ 49 h 88"/>
                  <a:gd name="T2" fmla="*/ 812 w 915"/>
                  <a:gd name="T3" fmla="*/ 23 h 88"/>
                  <a:gd name="T4" fmla="*/ 915 w 915"/>
                  <a:gd name="T5" fmla="*/ 23 h 88"/>
                  <a:gd name="T6" fmla="*/ 915 w 915"/>
                  <a:gd name="T7" fmla="*/ 0 h 88"/>
                  <a:gd name="T8" fmla="*/ 0 w 915"/>
                  <a:gd name="T9" fmla="*/ 0 h 88"/>
                  <a:gd name="T10" fmla="*/ 0 w 915"/>
                  <a:gd name="T11" fmla="*/ 88 h 88"/>
                  <a:gd name="T12" fmla="*/ 915 w 915"/>
                  <a:gd name="T13" fmla="*/ 88 h 88"/>
                  <a:gd name="T14" fmla="*/ 915 w 915"/>
                  <a:gd name="T15" fmla="*/ 65 h 88"/>
                  <a:gd name="T16" fmla="*/ 31 w 915"/>
                  <a:gd name="T17" fmla="*/ 65 h 88"/>
                  <a:gd name="T18" fmla="*/ 31 w 915"/>
                  <a:gd name="T19" fmla="*/ 23 h 88"/>
                  <a:gd name="T20" fmla="*/ 117 w 915"/>
                  <a:gd name="T21" fmla="*/ 23 h 88"/>
                  <a:gd name="T22" fmla="*/ 117 w 915"/>
                  <a:gd name="T23" fmla="*/ 49 h 88"/>
                  <a:gd name="T24" fmla="*/ 130 w 915"/>
                  <a:gd name="T25" fmla="*/ 49 h 88"/>
                  <a:gd name="T26" fmla="*/ 130 w 915"/>
                  <a:gd name="T27" fmla="*/ 23 h 88"/>
                  <a:gd name="T28" fmla="*/ 288 w 915"/>
                  <a:gd name="T29" fmla="*/ 23 h 88"/>
                  <a:gd name="T30" fmla="*/ 288 w 915"/>
                  <a:gd name="T31" fmla="*/ 49 h 88"/>
                  <a:gd name="T32" fmla="*/ 300 w 915"/>
                  <a:gd name="T33" fmla="*/ 49 h 88"/>
                  <a:gd name="T34" fmla="*/ 300 w 915"/>
                  <a:gd name="T35" fmla="*/ 23 h 88"/>
                  <a:gd name="T36" fmla="*/ 460 w 915"/>
                  <a:gd name="T37" fmla="*/ 23 h 88"/>
                  <a:gd name="T38" fmla="*/ 460 w 915"/>
                  <a:gd name="T39" fmla="*/ 49 h 88"/>
                  <a:gd name="T40" fmla="*/ 471 w 915"/>
                  <a:gd name="T41" fmla="*/ 49 h 88"/>
                  <a:gd name="T42" fmla="*/ 471 w 915"/>
                  <a:gd name="T43" fmla="*/ 23 h 88"/>
                  <a:gd name="T44" fmla="*/ 631 w 915"/>
                  <a:gd name="T45" fmla="*/ 23 h 88"/>
                  <a:gd name="T46" fmla="*/ 631 w 915"/>
                  <a:gd name="T47" fmla="*/ 49 h 88"/>
                  <a:gd name="T48" fmla="*/ 641 w 915"/>
                  <a:gd name="T49" fmla="*/ 49 h 88"/>
                  <a:gd name="T50" fmla="*/ 641 w 915"/>
                  <a:gd name="T51" fmla="*/ 23 h 88"/>
                  <a:gd name="T52" fmla="*/ 801 w 915"/>
                  <a:gd name="T53" fmla="*/ 23 h 88"/>
                  <a:gd name="T54" fmla="*/ 801 w 915"/>
                  <a:gd name="T55" fmla="*/ 49 h 88"/>
                  <a:gd name="T56" fmla="*/ 812 w 915"/>
                  <a:gd name="T57" fmla="*/ 4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5" h="88">
                    <a:moveTo>
                      <a:pt x="812" y="49"/>
                    </a:moveTo>
                    <a:lnTo>
                      <a:pt x="812" y="23"/>
                    </a:lnTo>
                    <a:lnTo>
                      <a:pt x="915" y="23"/>
                    </a:lnTo>
                    <a:lnTo>
                      <a:pt x="915" y="0"/>
                    </a:lnTo>
                    <a:lnTo>
                      <a:pt x="0" y="0"/>
                    </a:lnTo>
                    <a:lnTo>
                      <a:pt x="0" y="88"/>
                    </a:lnTo>
                    <a:lnTo>
                      <a:pt x="915" y="88"/>
                    </a:lnTo>
                    <a:lnTo>
                      <a:pt x="915" y="65"/>
                    </a:lnTo>
                    <a:lnTo>
                      <a:pt x="31" y="65"/>
                    </a:lnTo>
                    <a:lnTo>
                      <a:pt x="31" y="23"/>
                    </a:lnTo>
                    <a:lnTo>
                      <a:pt x="117" y="23"/>
                    </a:lnTo>
                    <a:lnTo>
                      <a:pt x="117" y="49"/>
                    </a:lnTo>
                    <a:lnTo>
                      <a:pt x="130" y="49"/>
                    </a:lnTo>
                    <a:lnTo>
                      <a:pt x="130" y="23"/>
                    </a:lnTo>
                    <a:lnTo>
                      <a:pt x="288" y="23"/>
                    </a:lnTo>
                    <a:lnTo>
                      <a:pt x="288" y="49"/>
                    </a:lnTo>
                    <a:lnTo>
                      <a:pt x="300" y="49"/>
                    </a:lnTo>
                    <a:lnTo>
                      <a:pt x="300" y="23"/>
                    </a:lnTo>
                    <a:lnTo>
                      <a:pt x="460" y="23"/>
                    </a:lnTo>
                    <a:lnTo>
                      <a:pt x="460" y="49"/>
                    </a:lnTo>
                    <a:lnTo>
                      <a:pt x="471" y="49"/>
                    </a:lnTo>
                    <a:lnTo>
                      <a:pt x="471" y="23"/>
                    </a:lnTo>
                    <a:lnTo>
                      <a:pt x="631" y="23"/>
                    </a:lnTo>
                    <a:lnTo>
                      <a:pt x="631" y="49"/>
                    </a:lnTo>
                    <a:lnTo>
                      <a:pt x="641" y="49"/>
                    </a:lnTo>
                    <a:lnTo>
                      <a:pt x="641" y="23"/>
                    </a:lnTo>
                    <a:lnTo>
                      <a:pt x="801" y="23"/>
                    </a:lnTo>
                    <a:lnTo>
                      <a:pt x="801" y="49"/>
                    </a:lnTo>
                    <a:lnTo>
                      <a:pt x="81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1"/>
              <p:cNvSpPr>
                <a:spLocks/>
              </p:cNvSpPr>
              <p:nvPr/>
            </p:nvSpPr>
            <p:spPr bwMode="auto">
              <a:xfrm>
                <a:off x="1593850" y="2995613"/>
                <a:ext cx="941388" cy="11113"/>
              </a:xfrm>
              <a:custGeom>
                <a:avLst/>
                <a:gdLst>
                  <a:gd name="T0" fmla="*/ 1186 w 1186"/>
                  <a:gd name="T1" fmla="*/ 12 h 12"/>
                  <a:gd name="T2" fmla="*/ 1182 w 1186"/>
                  <a:gd name="T3" fmla="*/ 0 h 12"/>
                  <a:gd name="T4" fmla="*/ 5 w 1186"/>
                  <a:gd name="T5" fmla="*/ 0 h 12"/>
                  <a:gd name="T6" fmla="*/ 0 w 1186"/>
                  <a:gd name="T7" fmla="*/ 12 h 12"/>
                  <a:gd name="T8" fmla="*/ 1186 w 1186"/>
                  <a:gd name="T9" fmla="*/ 12 h 12"/>
                </a:gdLst>
                <a:ahLst/>
                <a:cxnLst>
                  <a:cxn ang="0">
                    <a:pos x="T0" y="T1"/>
                  </a:cxn>
                  <a:cxn ang="0">
                    <a:pos x="T2" y="T3"/>
                  </a:cxn>
                  <a:cxn ang="0">
                    <a:pos x="T4" y="T5"/>
                  </a:cxn>
                  <a:cxn ang="0">
                    <a:pos x="T6" y="T7"/>
                  </a:cxn>
                  <a:cxn ang="0">
                    <a:pos x="T8" y="T9"/>
                  </a:cxn>
                </a:cxnLst>
                <a:rect l="0" t="0" r="r" b="b"/>
                <a:pathLst>
                  <a:path w="1186" h="12">
                    <a:moveTo>
                      <a:pt x="1186" y="12"/>
                    </a:moveTo>
                    <a:lnTo>
                      <a:pt x="1182" y="0"/>
                    </a:lnTo>
                    <a:lnTo>
                      <a:pt x="5" y="0"/>
                    </a:lnTo>
                    <a:lnTo>
                      <a:pt x="0" y="12"/>
                    </a:lnTo>
                    <a:lnTo>
                      <a:pt x="118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2"/>
              <p:cNvSpPr>
                <a:spLocks/>
              </p:cNvSpPr>
              <p:nvPr/>
            </p:nvSpPr>
            <p:spPr bwMode="auto">
              <a:xfrm>
                <a:off x="1577975" y="3022601"/>
                <a:ext cx="969963" cy="11113"/>
              </a:xfrm>
              <a:custGeom>
                <a:avLst/>
                <a:gdLst>
                  <a:gd name="T0" fmla="*/ 1221 w 1221"/>
                  <a:gd name="T1" fmla="*/ 12 h 12"/>
                  <a:gd name="T2" fmla="*/ 1220 w 1221"/>
                  <a:gd name="T3" fmla="*/ 0 h 12"/>
                  <a:gd name="T4" fmla="*/ 5 w 1221"/>
                  <a:gd name="T5" fmla="*/ 0 h 12"/>
                  <a:gd name="T6" fmla="*/ 0 w 1221"/>
                  <a:gd name="T7" fmla="*/ 12 h 12"/>
                  <a:gd name="T8" fmla="*/ 1221 w 1221"/>
                  <a:gd name="T9" fmla="*/ 12 h 12"/>
                </a:gdLst>
                <a:ahLst/>
                <a:cxnLst>
                  <a:cxn ang="0">
                    <a:pos x="T0" y="T1"/>
                  </a:cxn>
                  <a:cxn ang="0">
                    <a:pos x="T2" y="T3"/>
                  </a:cxn>
                  <a:cxn ang="0">
                    <a:pos x="T4" y="T5"/>
                  </a:cxn>
                  <a:cxn ang="0">
                    <a:pos x="T6" y="T7"/>
                  </a:cxn>
                  <a:cxn ang="0">
                    <a:pos x="T8" y="T9"/>
                  </a:cxn>
                </a:cxnLst>
                <a:rect l="0" t="0" r="r" b="b"/>
                <a:pathLst>
                  <a:path w="1221" h="12">
                    <a:moveTo>
                      <a:pt x="1221" y="12"/>
                    </a:moveTo>
                    <a:lnTo>
                      <a:pt x="1220" y="0"/>
                    </a:lnTo>
                    <a:lnTo>
                      <a:pt x="5" y="0"/>
                    </a:lnTo>
                    <a:lnTo>
                      <a:pt x="0" y="12"/>
                    </a:lnTo>
                    <a:lnTo>
                      <a:pt x="122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3"/>
              <p:cNvSpPr>
                <a:spLocks/>
              </p:cNvSpPr>
              <p:nvPr/>
            </p:nvSpPr>
            <p:spPr bwMode="auto">
              <a:xfrm>
                <a:off x="1560513" y="3054351"/>
                <a:ext cx="1000125" cy="9525"/>
              </a:xfrm>
              <a:custGeom>
                <a:avLst/>
                <a:gdLst>
                  <a:gd name="T0" fmla="*/ 1258 w 1258"/>
                  <a:gd name="T1" fmla="*/ 13 h 13"/>
                  <a:gd name="T2" fmla="*/ 1254 w 1258"/>
                  <a:gd name="T3" fmla="*/ 0 h 13"/>
                  <a:gd name="T4" fmla="*/ 5 w 1258"/>
                  <a:gd name="T5" fmla="*/ 0 h 13"/>
                  <a:gd name="T6" fmla="*/ 0 w 1258"/>
                  <a:gd name="T7" fmla="*/ 13 h 13"/>
                  <a:gd name="T8" fmla="*/ 1258 w 1258"/>
                  <a:gd name="T9" fmla="*/ 13 h 13"/>
                </a:gdLst>
                <a:ahLst/>
                <a:cxnLst>
                  <a:cxn ang="0">
                    <a:pos x="T0" y="T1"/>
                  </a:cxn>
                  <a:cxn ang="0">
                    <a:pos x="T2" y="T3"/>
                  </a:cxn>
                  <a:cxn ang="0">
                    <a:pos x="T4" y="T5"/>
                  </a:cxn>
                  <a:cxn ang="0">
                    <a:pos x="T6" y="T7"/>
                  </a:cxn>
                  <a:cxn ang="0">
                    <a:pos x="T8" y="T9"/>
                  </a:cxn>
                </a:cxnLst>
                <a:rect l="0" t="0" r="r" b="b"/>
                <a:pathLst>
                  <a:path w="1258" h="13">
                    <a:moveTo>
                      <a:pt x="1258" y="13"/>
                    </a:moveTo>
                    <a:lnTo>
                      <a:pt x="1254" y="0"/>
                    </a:lnTo>
                    <a:lnTo>
                      <a:pt x="5" y="0"/>
                    </a:lnTo>
                    <a:lnTo>
                      <a:pt x="0" y="13"/>
                    </a:lnTo>
                    <a:lnTo>
                      <a:pt x="125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4"/>
              <p:cNvSpPr>
                <a:spLocks/>
              </p:cNvSpPr>
              <p:nvPr/>
            </p:nvSpPr>
            <p:spPr bwMode="auto">
              <a:xfrm>
                <a:off x="1539875" y="3089276"/>
                <a:ext cx="938213" cy="11113"/>
              </a:xfrm>
              <a:custGeom>
                <a:avLst/>
                <a:gdLst>
                  <a:gd name="T0" fmla="*/ 1183 w 1183"/>
                  <a:gd name="T1" fmla="*/ 14 h 14"/>
                  <a:gd name="T2" fmla="*/ 1179 w 1183"/>
                  <a:gd name="T3" fmla="*/ 1 h 14"/>
                  <a:gd name="T4" fmla="*/ 6 w 1183"/>
                  <a:gd name="T5" fmla="*/ 0 h 14"/>
                  <a:gd name="T6" fmla="*/ 0 w 1183"/>
                  <a:gd name="T7" fmla="*/ 14 h 14"/>
                  <a:gd name="T8" fmla="*/ 1183 w 1183"/>
                  <a:gd name="T9" fmla="*/ 14 h 14"/>
                </a:gdLst>
                <a:ahLst/>
                <a:cxnLst>
                  <a:cxn ang="0">
                    <a:pos x="T0" y="T1"/>
                  </a:cxn>
                  <a:cxn ang="0">
                    <a:pos x="T2" y="T3"/>
                  </a:cxn>
                  <a:cxn ang="0">
                    <a:pos x="T4" y="T5"/>
                  </a:cxn>
                  <a:cxn ang="0">
                    <a:pos x="T6" y="T7"/>
                  </a:cxn>
                  <a:cxn ang="0">
                    <a:pos x="T8" y="T9"/>
                  </a:cxn>
                </a:cxnLst>
                <a:rect l="0" t="0" r="r" b="b"/>
                <a:pathLst>
                  <a:path w="1183" h="14">
                    <a:moveTo>
                      <a:pt x="1183" y="14"/>
                    </a:moveTo>
                    <a:lnTo>
                      <a:pt x="1179" y="1"/>
                    </a:lnTo>
                    <a:lnTo>
                      <a:pt x="6" y="0"/>
                    </a:lnTo>
                    <a:lnTo>
                      <a:pt x="0" y="14"/>
                    </a:lnTo>
                    <a:lnTo>
                      <a:pt x="118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5"/>
              <p:cNvSpPr>
                <a:spLocks/>
              </p:cNvSpPr>
              <p:nvPr/>
            </p:nvSpPr>
            <p:spPr bwMode="auto">
              <a:xfrm>
                <a:off x="1514475" y="3124201"/>
                <a:ext cx="1065213" cy="9525"/>
              </a:xfrm>
              <a:custGeom>
                <a:avLst/>
                <a:gdLst>
                  <a:gd name="T0" fmla="*/ 1342 w 1342"/>
                  <a:gd name="T1" fmla="*/ 12 h 12"/>
                  <a:gd name="T2" fmla="*/ 1338 w 1342"/>
                  <a:gd name="T3" fmla="*/ 0 h 12"/>
                  <a:gd name="T4" fmla="*/ 5 w 1342"/>
                  <a:gd name="T5" fmla="*/ 0 h 12"/>
                  <a:gd name="T6" fmla="*/ 0 w 1342"/>
                  <a:gd name="T7" fmla="*/ 12 h 12"/>
                  <a:gd name="T8" fmla="*/ 1342 w 1342"/>
                  <a:gd name="T9" fmla="*/ 12 h 12"/>
                </a:gdLst>
                <a:ahLst/>
                <a:cxnLst>
                  <a:cxn ang="0">
                    <a:pos x="T0" y="T1"/>
                  </a:cxn>
                  <a:cxn ang="0">
                    <a:pos x="T2" y="T3"/>
                  </a:cxn>
                  <a:cxn ang="0">
                    <a:pos x="T4" y="T5"/>
                  </a:cxn>
                  <a:cxn ang="0">
                    <a:pos x="T6" y="T7"/>
                  </a:cxn>
                  <a:cxn ang="0">
                    <a:pos x="T8" y="T9"/>
                  </a:cxn>
                </a:cxnLst>
                <a:rect l="0" t="0" r="r" b="b"/>
                <a:pathLst>
                  <a:path w="1342" h="12">
                    <a:moveTo>
                      <a:pt x="1342" y="12"/>
                    </a:moveTo>
                    <a:lnTo>
                      <a:pt x="1338" y="0"/>
                    </a:lnTo>
                    <a:lnTo>
                      <a:pt x="5" y="0"/>
                    </a:lnTo>
                    <a:lnTo>
                      <a:pt x="0" y="12"/>
                    </a:lnTo>
                    <a:lnTo>
                      <a:pt x="134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6"/>
              <p:cNvSpPr>
                <a:spLocks/>
              </p:cNvSpPr>
              <p:nvPr/>
            </p:nvSpPr>
            <p:spPr bwMode="auto">
              <a:xfrm>
                <a:off x="2611438" y="3124201"/>
                <a:ext cx="185738" cy="9525"/>
              </a:xfrm>
              <a:custGeom>
                <a:avLst/>
                <a:gdLst>
                  <a:gd name="T0" fmla="*/ 3 w 232"/>
                  <a:gd name="T1" fmla="*/ 12 h 12"/>
                  <a:gd name="T2" fmla="*/ 232 w 232"/>
                  <a:gd name="T3" fmla="*/ 12 h 12"/>
                  <a:gd name="T4" fmla="*/ 227 w 232"/>
                  <a:gd name="T5" fmla="*/ 0 h 12"/>
                  <a:gd name="T6" fmla="*/ 0 w 232"/>
                  <a:gd name="T7" fmla="*/ 0 h 12"/>
                  <a:gd name="T8" fmla="*/ 3 w 232"/>
                  <a:gd name="T9" fmla="*/ 12 h 12"/>
                </a:gdLst>
                <a:ahLst/>
                <a:cxnLst>
                  <a:cxn ang="0">
                    <a:pos x="T0" y="T1"/>
                  </a:cxn>
                  <a:cxn ang="0">
                    <a:pos x="T2" y="T3"/>
                  </a:cxn>
                  <a:cxn ang="0">
                    <a:pos x="T4" y="T5"/>
                  </a:cxn>
                  <a:cxn ang="0">
                    <a:pos x="T6" y="T7"/>
                  </a:cxn>
                  <a:cxn ang="0">
                    <a:pos x="T8" y="T9"/>
                  </a:cxn>
                </a:cxnLst>
                <a:rect l="0" t="0" r="r" b="b"/>
                <a:pathLst>
                  <a:path w="232" h="12">
                    <a:moveTo>
                      <a:pt x="3" y="12"/>
                    </a:moveTo>
                    <a:lnTo>
                      <a:pt x="232" y="12"/>
                    </a:lnTo>
                    <a:lnTo>
                      <a:pt x="227" y="0"/>
                    </a:lnTo>
                    <a:lnTo>
                      <a:pt x="0" y="0"/>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7"/>
              <p:cNvSpPr>
                <a:spLocks/>
              </p:cNvSpPr>
              <p:nvPr/>
            </p:nvSpPr>
            <p:spPr bwMode="auto">
              <a:xfrm>
                <a:off x="2598738" y="3089276"/>
                <a:ext cx="180975" cy="9525"/>
              </a:xfrm>
              <a:custGeom>
                <a:avLst/>
                <a:gdLst>
                  <a:gd name="T0" fmla="*/ 3 w 230"/>
                  <a:gd name="T1" fmla="*/ 12 h 12"/>
                  <a:gd name="T2" fmla="*/ 230 w 230"/>
                  <a:gd name="T3" fmla="*/ 12 h 12"/>
                  <a:gd name="T4" fmla="*/ 227 w 230"/>
                  <a:gd name="T5" fmla="*/ 0 h 12"/>
                  <a:gd name="T6" fmla="*/ 0 w 230"/>
                  <a:gd name="T7" fmla="*/ 0 h 12"/>
                  <a:gd name="T8" fmla="*/ 3 w 230"/>
                  <a:gd name="T9" fmla="*/ 12 h 12"/>
                </a:gdLst>
                <a:ahLst/>
                <a:cxnLst>
                  <a:cxn ang="0">
                    <a:pos x="T0" y="T1"/>
                  </a:cxn>
                  <a:cxn ang="0">
                    <a:pos x="T2" y="T3"/>
                  </a:cxn>
                  <a:cxn ang="0">
                    <a:pos x="T4" y="T5"/>
                  </a:cxn>
                  <a:cxn ang="0">
                    <a:pos x="T6" y="T7"/>
                  </a:cxn>
                  <a:cxn ang="0">
                    <a:pos x="T8" y="T9"/>
                  </a:cxn>
                </a:cxnLst>
                <a:rect l="0" t="0" r="r" b="b"/>
                <a:pathLst>
                  <a:path w="230" h="12">
                    <a:moveTo>
                      <a:pt x="3" y="12"/>
                    </a:moveTo>
                    <a:lnTo>
                      <a:pt x="230" y="12"/>
                    </a:lnTo>
                    <a:lnTo>
                      <a:pt x="227" y="0"/>
                    </a:lnTo>
                    <a:lnTo>
                      <a:pt x="0" y="0"/>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8"/>
              <p:cNvSpPr>
                <a:spLocks/>
              </p:cNvSpPr>
              <p:nvPr/>
            </p:nvSpPr>
            <p:spPr bwMode="auto">
              <a:xfrm>
                <a:off x="2589213" y="3054351"/>
                <a:ext cx="184150" cy="9525"/>
              </a:xfrm>
              <a:custGeom>
                <a:avLst/>
                <a:gdLst>
                  <a:gd name="T0" fmla="*/ 3 w 231"/>
                  <a:gd name="T1" fmla="*/ 13 h 13"/>
                  <a:gd name="T2" fmla="*/ 231 w 231"/>
                  <a:gd name="T3" fmla="*/ 13 h 13"/>
                  <a:gd name="T4" fmla="*/ 227 w 231"/>
                  <a:gd name="T5" fmla="*/ 0 h 13"/>
                  <a:gd name="T6" fmla="*/ 0 w 231"/>
                  <a:gd name="T7" fmla="*/ 0 h 13"/>
                  <a:gd name="T8" fmla="*/ 3 w 231"/>
                  <a:gd name="T9" fmla="*/ 13 h 13"/>
                </a:gdLst>
                <a:ahLst/>
                <a:cxnLst>
                  <a:cxn ang="0">
                    <a:pos x="T0" y="T1"/>
                  </a:cxn>
                  <a:cxn ang="0">
                    <a:pos x="T2" y="T3"/>
                  </a:cxn>
                  <a:cxn ang="0">
                    <a:pos x="T4" y="T5"/>
                  </a:cxn>
                  <a:cxn ang="0">
                    <a:pos x="T6" y="T7"/>
                  </a:cxn>
                  <a:cxn ang="0">
                    <a:pos x="T8" y="T9"/>
                  </a:cxn>
                </a:cxnLst>
                <a:rect l="0" t="0" r="r" b="b"/>
                <a:pathLst>
                  <a:path w="231" h="13">
                    <a:moveTo>
                      <a:pt x="3" y="13"/>
                    </a:moveTo>
                    <a:lnTo>
                      <a:pt x="231" y="13"/>
                    </a:lnTo>
                    <a:lnTo>
                      <a:pt x="227" y="0"/>
                    </a:lnTo>
                    <a:lnTo>
                      <a:pt x="0" y="0"/>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9"/>
              <p:cNvSpPr>
                <a:spLocks/>
              </p:cNvSpPr>
              <p:nvPr/>
            </p:nvSpPr>
            <p:spPr bwMode="auto">
              <a:xfrm>
                <a:off x="2579688" y="3022601"/>
                <a:ext cx="180975" cy="11113"/>
              </a:xfrm>
              <a:custGeom>
                <a:avLst/>
                <a:gdLst>
                  <a:gd name="T0" fmla="*/ 1 w 228"/>
                  <a:gd name="T1" fmla="*/ 12 h 12"/>
                  <a:gd name="T2" fmla="*/ 228 w 228"/>
                  <a:gd name="T3" fmla="*/ 12 h 12"/>
                  <a:gd name="T4" fmla="*/ 225 w 228"/>
                  <a:gd name="T5" fmla="*/ 0 h 12"/>
                  <a:gd name="T6" fmla="*/ 0 w 228"/>
                  <a:gd name="T7" fmla="*/ 0 h 12"/>
                  <a:gd name="T8" fmla="*/ 1 w 228"/>
                  <a:gd name="T9" fmla="*/ 12 h 12"/>
                </a:gdLst>
                <a:ahLst/>
                <a:cxnLst>
                  <a:cxn ang="0">
                    <a:pos x="T0" y="T1"/>
                  </a:cxn>
                  <a:cxn ang="0">
                    <a:pos x="T2" y="T3"/>
                  </a:cxn>
                  <a:cxn ang="0">
                    <a:pos x="T4" y="T5"/>
                  </a:cxn>
                  <a:cxn ang="0">
                    <a:pos x="T6" y="T7"/>
                  </a:cxn>
                  <a:cxn ang="0">
                    <a:pos x="T8" y="T9"/>
                  </a:cxn>
                </a:cxnLst>
                <a:rect l="0" t="0" r="r" b="b"/>
                <a:pathLst>
                  <a:path w="228" h="12">
                    <a:moveTo>
                      <a:pt x="1" y="12"/>
                    </a:moveTo>
                    <a:lnTo>
                      <a:pt x="228" y="12"/>
                    </a:lnTo>
                    <a:lnTo>
                      <a:pt x="225" y="0"/>
                    </a:lnTo>
                    <a:lnTo>
                      <a:pt x="0" y="0"/>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2" name="Textfeld 12"/>
            <p:cNvSpPr txBox="1">
              <a:spLocks noChangeArrowheads="1"/>
            </p:cNvSpPr>
            <p:nvPr/>
          </p:nvSpPr>
          <p:spPr bwMode="auto">
            <a:xfrm>
              <a:off x="3328751" y="1609498"/>
              <a:ext cx="1044117" cy="646331"/>
            </a:xfrm>
            <a:prstGeom prst="rect">
              <a:avLst/>
            </a:prstGeom>
            <a:noFill/>
            <a:ln w="28575">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DE" altLang="de-DE" sz="1200" b="1" smtClean="0">
                  <a:solidFill>
                    <a:schemeClr val="tx2"/>
                  </a:solidFill>
                </a:rPr>
                <a:t>Prinect Pressroom Manager</a:t>
              </a:r>
              <a:endParaRPr lang="de-DE" altLang="de-DE" sz="1200" b="1">
                <a:solidFill>
                  <a:schemeClr val="tx2"/>
                </a:solidFill>
              </a:endParaRPr>
            </a:p>
          </p:txBody>
        </p:sp>
      </p:grpSp>
      <p:sp>
        <p:nvSpPr>
          <p:cNvPr id="57" name="Textfeld 56"/>
          <p:cNvSpPr txBox="1"/>
          <p:nvPr/>
        </p:nvSpPr>
        <p:spPr>
          <a:xfrm>
            <a:off x="3937521" y="1652012"/>
            <a:ext cx="802209" cy="523220"/>
          </a:xfrm>
          <a:prstGeom prst="rect">
            <a:avLst/>
          </a:prstGeom>
          <a:solidFill>
            <a:schemeClr val="accent4">
              <a:lumMod val="20000"/>
              <a:lumOff val="80000"/>
            </a:schemeClr>
          </a:solidFill>
          <a:effectLst>
            <a:softEdge rad="50800"/>
          </a:effectLst>
        </p:spPr>
        <p:txBody>
          <a:bodyPr wrap="square" rtlCol="0">
            <a:spAutoFit/>
          </a:bodyPr>
          <a:lstStyle/>
          <a:p>
            <a:pPr algn="ctr"/>
            <a:r>
              <a:rPr lang="de-DE" sz="1400" smtClean="0"/>
              <a:t>Platten</a:t>
            </a:r>
          </a:p>
          <a:p>
            <a:pPr algn="ctr"/>
            <a:r>
              <a:rPr lang="de-DE" sz="1400" smtClean="0"/>
              <a:t>fertig?</a:t>
            </a:r>
          </a:p>
        </p:txBody>
      </p:sp>
      <p:sp>
        <p:nvSpPr>
          <p:cNvPr id="58" name="Textfeld 57"/>
          <p:cNvSpPr txBox="1"/>
          <p:nvPr/>
        </p:nvSpPr>
        <p:spPr>
          <a:xfrm>
            <a:off x="3743908" y="1484784"/>
            <a:ext cx="1144588" cy="738664"/>
          </a:xfrm>
          <a:prstGeom prst="rect">
            <a:avLst/>
          </a:prstGeom>
          <a:solidFill>
            <a:schemeClr val="accent4">
              <a:lumMod val="20000"/>
              <a:lumOff val="80000"/>
            </a:schemeClr>
          </a:solidFill>
          <a:effectLst>
            <a:softEdge rad="50800"/>
          </a:effectLst>
        </p:spPr>
        <p:txBody>
          <a:bodyPr wrap="square" rtlCol="0">
            <a:spAutoFit/>
          </a:bodyPr>
          <a:lstStyle/>
          <a:p>
            <a:pPr algn="ctr"/>
            <a:r>
              <a:rPr lang="de-DE" sz="1400" smtClean="0"/>
              <a:t>Spezial-</a:t>
            </a:r>
          </a:p>
          <a:p>
            <a:pPr algn="ctr"/>
            <a:r>
              <a:rPr lang="de-DE" sz="1400"/>
              <a:t>p</a:t>
            </a:r>
            <a:r>
              <a:rPr lang="de-DE" sz="1400" smtClean="0"/>
              <a:t>apier</a:t>
            </a:r>
          </a:p>
          <a:p>
            <a:pPr algn="ctr"/>
            <a:r>
              <a:rPr lang="de-DE" sz="1400"/>
              <a:t>v</a:t>
            </a:r>
            <a:r>
              <a:rPr lang="de-DE" sz="1400" smtClean="0"/>
              <a:t>orhanden?</a:t>
            </a:r>
          </a:p>
        </p:txBody>
      </p:sp>
      <p:sp>
        <p:nvSpPr>
          <p:cNvPr id="53" name="Textfeld 52"/>
          <p:cNvSpPr txBox="1"/>
          <p:nvPr/>
        </p:nvSpPr>
        <p:spPr>
          <a:xfrm>
            <a:off x="3527884" y="1484784"/>
            <a:ext cx="1541706" cy="954107"/>
          </a:xfrm>
          <a:prstGeom prst="rect">
            <a:avLst/>
          </a:prstGeom>
          <a:solidFill>
            <a:schemeClr val="accent4">
              <a:lumMod val="20000"/>
              <a:lumOff val="80000"/>
            </a:schemeClr>
          </a:solidFill>
          <a:effectLst>
            <a:softEdge rad="50800"/>
          </a:effectLst>
        </p:spPr>
        <p:txBody>
          <a:bodyPr wrap="square" rtlCol="0">
            <a:spAutoFit/>
          </a:bodyPr>
          <a:lstStyle/>
          <a:p>
            <a:pPr algn="ctr"/>
            <a:r>
              <a:rPr lang="de-DE" sz="1400" smtClean="0"/>
              <a:t>Auflage</a:t>
            </a:r>
          </a:p>
          <a:p>
            <a:pPr algn="ctr"/>
            <a:r>
              <a:rPr lang="de-DE" sz="1400" smtClean="0"/>
              <a:t>Liefertermin</a:t>
            </a:r>
          </a:p>
          <a:p>
            <a:pPr algn="ctr"/>
            <a:r>
              <a:rPr lang="de-DE" sz="1400" smtClean="0"/>
              <a:t>Kundenname</a:t>
            </a:r>
          </a:p>
          <a:p>
            <a:pPr algn="ctr"/>
            <a:r>
              <a:rPr lang="de-DE" sz="1400" smtClean="0"/>
              <a:t>Notizen</a:t>
            </a:r>
            <a:endParaRPr lang="de-DE" sz="1400"/>
          </a:p>
        </p:txBody>
      </p:sp>
      <p:sp>
        <p:nvSpPr>
          <p:cNvPr id="59" name="Textfeld 58"/>
          <p:cNvSpPr txBox="1"/>
          <p:nvPr/>
        </p:nvSpPr>
        <p:spPr>
          <a:xfrm>
            <a:off x="3851920" y="1537628"/>
            <a:ext cx="843948" cy="523220"/>
          </a:xfrm>
          <a:prstGeom prst="rect">
            <a:avLst/>
          </a:prstGeom>
          <a:solidFill>
            <a:schemeClr val="accent4">
              <a:lumMod val="20000"/>
              <a:lumOff val="80000"/>
            </a:schemeClr>
          </a:solidFill>
          <a:effectLst>
            <a:softEdge rad="50800"/>
          </a:effectLst>
        </p:spPr>
        <p:txBody>
          <a:bodyPr wrap="square" rtlCol="0">
            <a:spAutoFit/>
          </a:bodyPr>
          <a:lstStyle/>
          <a:p>
            <a:pPr algn="ctr"/>
            <a:r>
              <a:rPr lang="de-DE" sz="1400" smtClean="0"/>
              <a:t>Artikel-</a:t>
            </a:r>
          </a:p>
          <a:p>
            <a:pPr algn="ctr"/>
            <a:r>
              <a:rPr lang="de-DE" sz="1400" smtClean="0"/>
              <a:t>nummer</a:t>
            </a:r>
          </a:p>
        </p:txBody>
      </p:sp>
      <p:sp>
        <p:nvSpPr>
          <p:cNvPr id="60" name="Textfeld 59"/>
          <p:cNvSpPr txBox="1"/>
          <p:nvPr/>
        </p:nvSpPr>
        <p:spPr>
          <a:xfrm>
            <a:off x="3764056" y="1556792"/>
            <a:ext cx="1095976" cy="523220"/>
          </a:xfrm>
          <a:prstGeom prst="rect">
            <a:avLst/>
          </a:prstGeom>
          <a:solidFill>
            <a:schemeClr val="accent4">
              <a:lumMod val="20000"/>
              <a:lumOff val="80000"/>
            </a:schemeClr>
          </a:solidFill>
          <a:effectLst>
            <a:softEdge rad="50800"/>
          </a:effectLst>
        </p:spPr>
        <p:txBody>
          <a:bodyPr wrap="square" rtlCol="0">
            <a:spAutoFit/>
          </a:bodyPr>
          <a:lstStyle/>
          <a:p>
            <a:pPr algn="ctr"/>
            <a:r>
              <a:rPr lang="de-DE" sz="1400" smtClean="0"/>
              <a:t>Wiederhol-</a:t>
            </a:r>
          </a:p>
          <a:p>
            <a:pPr algn="ctr"/>
            <a:r>
              <a:rPr lang="de-DE" sz="1400"/>
              <a:t>a</a:t>
            </a:r>
            <a:r>
              <a:rPr lang="de-DE" sz="1400" smtClean="0"/>
              <a:t>uftrag?</a:t>
            </a:r>
          </a:p>
        </p:txBody>
      </p:sp>
      <p:sp>
        <p:nvSpPr>
          <p:cNvPr id="2" name="Titel 1"/>
          <p:cNvSpPr>
            <a:spLocks noGrp="1"/>
          </p:cNvSpPr>
          <p:nvPr>
            <p:ph type="title"/>
          </p:nvPr>
        </p:nvSpPr>
        <p:spPr/>
        <p:txBody>
          <a:bodyPr/>
          <a:lstStyle/>
          <a:p>
            <a:r>
              <a:rPr lang="de-DE" smtClean="0"/>
              <a:t>Druckmaschine mit Auftragsdaten voreinstellen</a:t>
            </a:r>
            <a:endParaRPr lang="de-DE" dirty="0"/>
          </a:p>
        </p:txBody>
      </p:sp>
      <p:sp>
        <p:nvSpPr>
          <p:cNvPr id="4" name="Fußzeilenplatzhalter 3"/>
          <p:cNvSpPr>
            <a:spLocks noGrp="1"/>
          </p:cNvSpPr>
          <p:nvPr>
            <p:ph type="ftr" sz="quarter" idx="10"/>
          </p:nvPr>
        </p:nvSpPr>
        <p:spPr/>
        <p:txBody>
          <a:bodyPr/>
          <a:lstStyle/>
          <a:p>
            <a:pPr>
              <a:defRPr/>
            </a:pPr>
            <a:r>
              <a:rPr lang="de-DE" smtClean="0"/>
              <a:t>● PAT Prinect  ● D. Freyer, C. Völker ● November 2013</a:t>
            </a:r>
            <a:endParaRPr lang="de-DE"/>
          </a:p>
        </p:txBody>
      </p:sp>
      <p:sp>
        <p:nvSpPr>
          <p:cNvPr id="5" name="Foliennummernplatzhalter 4"/>
          <p:cNvSpPr>
            <a:spLocks noGrp="1"/>
          </p:cNvSpPr>
          <p:nvPr>
            <p:ph type="sldNum" sz="quarter" idx="11"/>
          </p:nvPr>
        </p:nvSpPr>
        <p:spPr/>
        <p:txBody>
          <a:bodyPr/>
          <a:lstStyle/>
          <a:p>
            <a:pPr>
              <a:defRPr/>
            </a:pPr>
            <a:fld id="{B035FD14-5EDB-4F2F-AE9E-2CB0E24AE5B8}" type="slidenum">
              <a:rPr lang="de-DE" smtClean="0"/>
              <a:pPr>
                <a:defRPr/>
              </a:pPr>
              <a:t>16</a:t>
            </a:fld>
            <a:endParaRPr lang="de-DE" dirty="0"/>
          </a:p>
        </p:txBody>
      </p:sp>
      <p:sp>
        <p:nvSpPr>
          <p:cNvPr id="8" name="Inhaltsplatzhalter 2"/>
          <p:cNvSpPr txBox="1">
            <a:spLocks/>
          </p:cNvSpPr>
          <p:nvPr/>
        </p:nvSpPr>
        <p:spPr bwMode="auto">
          <a:xfrm>
            <a:off x="4031940" y="5720443"/>
            <a:ext cx="4668266" cy="876909"/>
          </a:xfrm>
          <a:prstGeom prst="rect">
            <a:avLst/>
          </a:prstGeom>
          <a:solidFill>
            <a:srgbClr val="004B8D"/>
          </a:solidFill>
          <a:ln w="9525">
            <a:noFill/>
            <a:miter lim="800000"/>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lvl1pPr marL="265113" indent="-233363" algn="l" rtl="0" fontAlgn="base">
              <a:lnSpc>
                <a:spcPts val="2400"/>
              </a:lnSpc>
              <a:spcBef>
                <a:spcPts val="125"/>
              </a:spcBef>
              <a:spcAft>
                <a:spcPts val="400"/>
              </a:spcAft>
              <a:buFont typeface="Arial" charset="0"/>
              <a:buChar char="•"/>
              <a:defRPr sz="2000" kern="1200">
                <a:solidFill>
                  <a:schemeClr val="lt1"/>
                </a:solidFill>
                <a:latin typeface="+mn-lt"/>
                <a:ea typeface="+mn-ea"/>
                <a:cs typeface="+mn-cs"/>
              </a:defRPr>
            </a:lvl1pPr>
            <a:lvl2pPr marL="712788"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2pPr>
            <a:lvl3pPr marL="1162050"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3pPr>
            <a:lvl4pPr marL="1619250"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4pPr>
            <a:lvl5pPr marL="2058988"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buFont typeface="Wingdings" pitchFamily="2" charset="2"/>
              <a:buChar char="Ø"/>
            </a:pPr>
            <a:r>
              <a:rPr lang="de-DE">
                <a:solidFill>
                  <a:schemeClr val="bg1"/>
                </a:solidFill>
              </a:rPr>
              <a:t>Bessere Vorbereitung des Bedieners</a:t>
            </a:r>
          </a:p>
        </p:txBody>
      </p:sp>
      <p:sp>
        <p:nvSpPr>
          <p:cNvPr id="43" name="Textfeld 42"/>
          <p:cNvSpPr txBox="1"/>
          <p:nvPr/>
        </p:nvSpPr>
        <p:spPr>
          <a:xfrm>
            <a:off x="3281604" y="1759734"/>
            <a:ext cx="2099159" cy="307777"/>
          </a:xfrm>
          <a:prstGeom prst="rect">
            <a:avLst/>
          </a:prstGeom>
          <a:solidFill>
            <a:schemeClr val="accent4">
              <a:lumMod val="20000"/>
              <a:lumOff val="80000"/>
            </a:schemeClr>
          </a:solidFill>
          <a:effectLst>
            <a:softEdge rad="50800"/>
          </a:effectLst>
        </p:spPr>
        <p:txBody>
          <a:bodyPr wrap="square" rtlCol="0">
            <a:spAutoFit/>
          </a:bodyPr>
          <a:lstStyle/>
          <a:p>
            <a:r>
              <a:rPr lang="de-DE" sz="1400" smtClean="0"/>
              <a:t>Flächendeckungswerte</a:t>
            </a:r>
            <a:endParaRPr lang="de-DE" sz="1400"/>
          </a:p>
        </p:txBody>
      </p:sp>
      <p:sp>
        <p:nvSpPr>
          <p:cNvPr id="52" name="Textfeld 51"/>
          <p:cNvSpPr txBox="1"/>
          <p:nvPr/>
        </p:nvSpPr>
        <p:spPr>
          <a:xfrm>
            <a:off x="3580969" y="1585811"/>
            <a:ext cx="1541706" cy="738664"/>
          </a:xfrm>
          <a:prstGeom prst="rect">
            <a:avLst/>
          </a:prstGeom>
          <a:solidFill>
            <a:schemeClr val="accent4">
              <a:lumMod val="20000"/>
              <a:lumOff val="80000"/>
            </a:schemeClr>
          </a:solidFill>
          <a:effectLst>
            <a:softEdge rad="50800"/>
          </a:effectLst>
        </p:spPr>
        <p:txBody>
          <a:bodyPr wrap="square" rtlCol="0">
            <a:spAutoFit/>
          </a:bodyPr>
          <a:lstStyle/>
          <a:p>
            <a:pPr algn="ctr"/>
            <a:r>
              <a:rPr lang="de-DE" sz="1400" smtClean="0"/>
              <a:t>Format</a:t>
            </a:r>
          </a:p>
          <a:p>
            <a:pPr algn="ctr"/>
            <a:r>
              <a:rPr lang="de-DE" sz="1400" smtClean="0"/>
              <a:t>Papierklasse,-art</a:t>
            </a:r>
          </a:p>
          <a:p>
            <a:pPr algn="ctr"/>
            <a:r>
              <a:rPr lang="de-DE" sz="1400" smtClean="0"/>
              <a:t>Grammatur</a:t>
            </a:r>
            <a:endParaRPr lang="de-DE" sz="1400"/>
          </a:p>
        </p:txBody>
      </p:sp>
      <p:sp>
        <p:nvSpPr>
          <p:cNvPr id="54" name="Textfeld 53"/>
          <p:cNvSpPr txBox="1"/>
          <p:nvPr/>
        </p:nvSpPr>
        <p:spPr>
          <a:xfrm>
            <a:off x="3743908" y="1700808"/>
            <a:ext cx="1145504" cy="523220"/>
          </a:xfrm>
          <a:prstGeom prst="rect">
            <a:avLst/>
          </a:prstGeom>
          <a:solidFill>
            <a:schemeClr val="accent4">
              <a:lumMod val="20000"/>
              <a:lumOff val="80000"/>
            </a:schemeClr>
          </a:solidFill>
          <a:effectLst>
            <a:softEdge rad="50800"/>
          </a:effectLst>
        </p:spPr>
        <p:txBody>
          <a:bodyPr wrap="square" rtlCol="0">
            <a:spAutoFit/>
          </a:bodyPr>
          <a:lstStyle/>
          <a:p>
            <a:pPr algn="ctr"/>
            <a:r>
              <a:rPr lang="de-DE" sz="1400" smtClean="0"/>
              <a:t>Arbeitsgang-status</a:t>
            </a:r>
            <a:endParaRPr lang="de-DE" sz="1400"/>
          </a:p>
        </p:txBody>
      </p:sp>
      <p:sp>
        <p:nvSpPr>
          <p:cNvPr id="45" name="Textfeld 44"/>
          <p:cNvSpPr txBox="1"/>
          <p:nvPr/>
        </p:nvSpPr>
        <p:spPr>
          <a:xfrm>
            <a:off x="3830206" y="1647366"/>
            <a:ext cx="1145504" cy="523220"/>
          </a:xfrm>
          <a:prstGeom prst="rect">
            <a:avLst/>
          </a:prstGeom>
          <a:solidFill>
            <a:schemeClr val="accent4">
              <a:lumMod val="20000"/>
              <a:lumOff val="80000"/>
            </a:schemeClr>
          </a:solidFill>
          <a:effectLst>
            <a:softEdge rad="50800"/>
          </a:effectLst>
        </p:spPr>
        <p:txBody>
          <a:bodyPr wrap="square" rtlCol="0">
            <a:spAutoFit/>
          </a:bodyPr>
          <a:lstStyle/>
          <a:p>
            <a:pPr algn="ctr"/>
            <a:r>
              <a:rPr lang="de-DE" sz="1400" smtClean="0"/>
              <a:t>(Sprach-)</a:t>
            </a:r>
          </a:p>
          <a:p>
            <a:pPr algn="ctr"/>
            <a:r>
              <a:rPr lang="de-DE" sz="1400" smtClean="0"/>
              <a:t>Version</a:t>
            </a:r>
          </a:p>
        </p:txBody>
      </p:sp>
      <p:sp>
        <p:nvSpPr>
          <p:cNvPr id="55" name="Textfeld 54"/>
          <p:cNvSpPr txBox="1"/>
          <p:nvPr/>
        </p:nvSpPr>
        <p:spPr>
          <a:xfrm>
            <a:off x="179512" y="1952836"/>
            <a:ext cx="2088232" cy="954107"/>
          </a:xfrm>
          <a:prstGeom prst="rect">
            <a:avLst/>
          </a:prstGeom>
          <a:solidFill>
            <a:schemeClr val="accent4">
              <a:lumMod val="20000"/>
              <a:lumOff val="80000"/>
            </a:schemeClr>
          </a:solidFill>
          <a:effectLst>
            <a:softEdge rad="50800"/>
          </a:effectLst>
        </p:spPr>
        <p:txBody>
          <a:bodyPr wrap="square" rtlCol="0">
            <a:spAutoFit/>
          </a:bodyPr>
          <a:lstStyle/>
          <a:p>
            <a:pPr algn="ctr"/>
            <a:r>
              <a:rPr lang="de-DE" sz="1400" smtClean="0"/>
              <a:t>Flächendeckungswerte</a:t>
            </a:r>
          </a:p>
          <a:p>
            <a:pPr algn="ctr"/>
            <a:r>
              <a:rPr lang="de-DE" sz="1400" smtClean="0"/>
              <a:t>Format</a:t>
            </a:r>
          </a:p>
          <a:p>
            <a:pPr algn="ctr"/>
            <a:r>
              <a:rPr lang="de-DE" sz="1400" smtClean="0"/>
              <a:t>Papierklasse, -art Grammatur</a:t>
            </a:r>
          </a:p>
        </p:txBody>
      </p:sp>
      <p:sp>
        <p:nvSpPr>
          <p:cNvPr id="61" name="Textfeld 60"/>
          <p:cNvSpPr txBox="1"/>
          <p:nvPr/>
        </p:nvSpPr>
        <p:spPr>
          <a:xfrm>
            <a:off x="179512" y="2871517"/>
            <a:ext cx="2088232" cy="954107"/>
          </a:xfrm>
          <a:prstGeom prst="rect">
            <a:avLst/>
          </a:prstGeom>
          <a:solidFill>
            <a:schemeClr val="accent4">
              <a:lumMod val="20000"/>
              <a:lumOff val="80000"/>
            </a:schemeClr>
          </a:solidFill>
          <a:effectLst>
            <a:softEdge rad="50800"/>
          </a:effectLst>
        </p:spPr>
        <p:txBody>
          <a:bodyPr wrap="square" rtlCol="0">
            <a:spAutoFit/>
          </a:bodyPr>
          <a:lstStyle/>
          <a:p>
            <a:pPr algn="ctr"/>
            <a:r>
              <a:rPr lang="de-DE" sz="1400" smtClean="0"/>
              <a:t>Auflage</a:t>
            </a:r>
          </a:p>
          <a:p>
            <a:pPr algn="ctr"/>
            <a:r>
              <a:rPr lang="de-DE" sz="1400" smtClean="0"/>
              <a:t>Liefertermin</a:t>
            </a:r>
          </a:p>
          <a:p>
            <a:pPr algn="ctr"/>
            <a:r>
              <a:rPr lang="de-DE" sz="1400" smtClean="0"/>
              <a:t>Kundenname</a:t>
            </a:r>
          </a:p>
          <a:p>
            <a:pPr algn="ctr"/>
            <a:r>
              <a:rPr lang="de-DE" sz="1400" smtClean="0"/>
              <a:t>Notizen</a:t>
            </a:r>
          </a:p>
        </p:txBody>
      </p:sp>
    </p:spTree>
    <p:extLst>
      <p:ext uri="{BB962C8B-B14F-4D97-AF65-F5344CB8AC3E}">
        <p14:creationId xmlns:p14="http://schemas.microsoft.com/office/powerpoint/2010/main" val="29962193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42" presetClass="path" presetSubtype="0" accel="50000" decel="50000" fill="hold" grpId="1" nodeType="afterEffect">
                                  <p:stCondLst>
                                    <p:cond delay="0"/>
                                  </p:stCondLst>
                                  <p:childTnLst>
                                    <p:animMotion origin="layout" path="M 0.00191 0.0155 L -0.16076 0.49341 " pathEditMode="relative" rAng="0" ptsTypes="AA">
                                      <p:cBhvr>
                                        <p:cTn id="12" dur="2000" fill="hold"/>
                                        <p:tgtEl>
                                          <p:spTgt spid="43"/>
                                        </p:tgtEl>
                                        <p:attrNameLst>
                                          <p:attrName>ppt_x</p:attrName>
                                          <p:attrName>ppt_y</p:attrName>
                                        </p:attrNameLst>
                                      </p:cBhvr>
                                      <p:rCtr x="-8142" y="23895"/>
                                    </p:animMotion>
                                  </p:childTnLst>
                                </p:cTn>
                              </p:par>
                            </p:childTnLst>
                          </p:cTn>
                        </p:par>
                        <p:par>
                          <p:cTn id="13" fill="hold">
                            <p:stCondLst>
                              <p:cond delay="2500"/>
                            </p:stCondLst>
                            <p:childTnLst>
                              <p:par>
                                <p:cTn id="14" presetID="1" presetClass="exit" presetSubtype="0" fill="hold" grpId="2" nodeType="afterEffect">
                                  <p:stCondLst>
                                    <p:cond delay="0"/>
                                  </p:stCondLst>
                                  <p:childTnLst>
                                    <p:set>
                                      <p:cBhvr>
                                        <p:cTn id="15" dur="1" fill="hold">
                                          <p:stCondLst>
                                            <p:cond delay="0"/>
                                          </p:stCondLst>
                                        </p:cTn>
                                        <p:tgtEl>
                                          <p:spTgt spid="43"/>
                                        </p:tgtEl>
                                        <p:attrNameLst>
                                          <p:attrName>style.visibility</p:attrName>
                                        </p:attrNameLst>
                                      </p:cBhvr>
                                      <p:to>
                                        <p:strVal val="hidden"/>
                                      </p:to>
                                    </p:se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000"/>
                            </p:stCondLst>
                            <p:childTnLst>
                              <p:par>
                                <p:cTn id="23" presetID="42" presetClass="path" presetSubtype="0" accel="50000" decel="50000" fill="hold" grpId="1" nodeType="afterEffect">
                                  <p:stCondLst>
                                    <p:cond delay="0"/>
                                  </p:stCondLst>
                                  <p:childTnLst>
                                    <p:animMotion origin="layout" path="M 0.00191 0.0155 L -0.16076 0.49341 " pathEditMode="relative" rAng="0" ptsTypes="AA">
                                      <p:cBhvr>
                                        <p:cTn id="24" dur="2000" fill="hold"/>
                                        <p:tgtEl>
                                          <p:spTgt spid="52"/>
                                        </p:tgtEl>
                                        <p:attrNameLst>
                                          <p:attrName>ppt_x</p:attrName>
                                          <p:attrName>ppt_y</p:attrName>
                                        </p:attrNameLst>
                                      </p:cBhvr>
                                      <p:rCtr x="-8142" y="23895"/>
                                    </p:animMotion>
                                  </p:childTnLst>
                                </p:cTn>
                              </p:par>
                            </p:childTnLst>
                          </p:cTn>
                        </p:par>
                        <p:par>
                          <p:cTn id="25" fill="hold">
                            <p:stCondLst>
                              <p:cond delay="5000"/>
                            </p:stCondLst>
                            <p:childTnLst>
                              <p:par>
                                <p:cTn id="26" presetID="1" presetClass="exit" presetSubtype="0" fill="hold" grpId="2" nodeType="afterEffect">
                                  <p:stCondLst>
                                    <p:cond delay="0"/>
                                  </p:stCondLst>
                                  <p:childTnLst>
                                    <p:set>
                                      <p:cBhvr>
                                        <p:cTn id="27" dur="1" fill="hold">
                                          <p:stCondLst>
                                            <p:cond delay="0"/>
                                          </p:stCondLst>
                                        </p:cTn>
                                        <p:tgtEl>
                                          <p:spTgt spid="52"/>
                                        </p:tgtEl>
                                        <p:attrNameLst>
                                          <p:attrName>style.visibility</p:attrName>
                                        </p:attrNameLst>
                                      </p:cBhvr>
                                      <p:to>
                                        <p:strVal val="hidden"/>
                                      </p:to>
                                    </p:set>
                                  </p:childTnLst>
                                </p:cTn>
                              </p:par>
                            </p:childTnLst>
                          </p:cTn>
                        </p:par>
                        <p:par>
                          <p:cTn id="28" fill="hold">
                            <p:stCondLst>
                              <p:cond delay="500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p:cTn id="38" dur="500" fill="hold"/>
                                        <p:tgtEl>
                                          <p:spTgt spid="53"/>
                                        </p:tgtEl>
                                        <p:attrNameLst>
                                          <p:attrName>ppt_w</p:attrName>
                                        </p:attrNameLst>
                                      </p:cBhvr>
                                      <p:tavLst>
                                        <p:tav tm="0">
                                          <p:val>
                                            <p:fltVal val="0"/>
                                          </p:val>
                                        </p:tav>
                                        <p:tav tm="100000">
                                          <p:val>
                                            <p:strVal val="#ppt_w"/>
                                          </p:val>
                                        </p:tav>
                                      </p:tavLst>
                                    </p:anim>
                                    <p:anim calcmode="lin" valueType="num">
                                      <p:cBhvr>
                                        <p:cTn id="39" dur="500" fill="hold"/>
                                        <p:tgtEl>
                                          <p:spTgt spid="53"/>
                                        </p:tgtEl>
                                        <p:attrNameLst>
                                          <p:attrName>ppt_h</p:attrName>
                                        </p:attrNameLst>
                                      </p:cBhvr>
                                      <p:tavLst>
                                        <p:tav tm="0">
                                          <p:val>
                                            <p:fltVal val="0"/>
                                          </p:val>
                                        </p:tav>
                                        <p:tav tm="100000">
                                          <p:val>
                                            <p:strVal val="#ppt_h"/>
                                          </p:val>
                                        </p:tav>
                                      </p:tavLst>
                                    </p:anim>
                                    <p:animEffect transition="in" filter="fade">
                                      <p:cBhvr>
                                        <p:cTn id="40" dur="500"/>
                                        <p:tgtEl>
                                          <p:spTgt spid="53"/>
                                        </p:tgtEl>
                                      </p:cBhvr>
                                    </p:animEffect>
                                  </p:childTnLst>
                                </p:cTn>
                              </p:par>
                            </p:childTnLst>
                          </p:cTn>
                        </p:par>
                        <p:par>
                          <p:cTn id="41" fill="hold">
                            <p:stCondLst>
                              <p:cond delay="500"/>
                            </p:stCondLst>
                            <p:childTnLst>
                              <p:par>
                                <p:cTn id="42" presetID="42" presetClass="path" presetSubtype="0" accel="50000" decel="50000" fill="hold" grpId="1" nodeType="afterEffect">
                                  <p:stCondLst>
                                    <p:cond delay="0"/>
                                  </p:stCondLst>
                                  <p:childTnLst>
                                    <p:animMotion origin="layout" path="M 0.00191 0.0155 L -0.16076 0.49341 " pathEditMode="relative" rAng="0" ptsTypes="AA">
                                      <p:cBhvr>
                                        <p:cTn id="43" dur="2000" fill="hold"/>
                                        <p:tgtEl>
                                          <p:spTgt spid="53"/>
                                        </p:tgtEl>
                                        <p:attrNameLst>
                                          <p:attrName>ppt_x</p:attrName>
                                          <p:attrName>ppt_y</p:attrName>
                                        </p:attrNameLst>
                                      </p:cBhvr>
                                      <p:rCtr x="-8142" y="23895"/>
                                    </p:animMotion>
                                  </p:childTnLst>
                                </p:cTn>
                              </p:par>
                            </p:childTnLst>
                          </p:cTn>
                        </p:par>
                        <p:par>
                          <p:cTn id="44" fill="hold">
                            <p:stCondLst>
                              <p:cond delay="2500"/>
                            </p:stCondLst>
                            <p:childTnLst>
                              <p:par>
                                <p:cTn id="45" presetID="1" presetClass="exit" presetSubtype="0" fill="hold" grpId="2" nodeType="afterEffect">
                                  <p:stCondLst>
                                    <p:cond delay="0"/>
                                  </p:stCondLst>
                                  <p:childTnLst>
                                    <p:set>
                                      <p:cBhvr>
                                        <p:cTn id="46" dur="1" fill="hold">
                                          <p:stCondLst>
                                            <p:cond delay="0"/>
                                          </p:stCondLst>
                                        </p:cTn>
                                        <p:tgtEl>
                                          <p:spTgt spid="53"/>
                                        </p:tgtEl>
                                        <p:attrNameLst>
                                          <p:attrName>style.visibility</p:attrName>
                                        </p:attrNameLst>
                                      </p:cBhvr>
                                      <p:to>
                                        <p:strVal val="hidden"/>
                                      </p:to>
                                    </p:set>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3000"/>
                            </p:stCondLst>
                            <p:childTnLst>
                              <p:par>
                                <p:cTn id="54" presetID="6" presetClass="emph" presetSubtype="0" fill="hold" nodeType="afterEffect">
                                  <p:stCondLst>
                                    <p:cond delay="0"/>
                                  </p:stCondLst>
                                  <p:childTnLst>
                                    <p:animScale>
                                      <p:cBhvr>
                                        <p:cTn id="55" dur="2000" fill="hold"/>
                                        <p:tgtEl>
                                          <p:spTgt spid="10"/>
                                        </p:tgtEl>
                                      </p:cBhvr>
                                      <p:by x="200000" y="200000"/>
                                    </p:animScale>
                                  </p:childTnLst>
                                </p:cTn>
                              </p:par>
                            </p:childTnLst>
                          </p:cTn>
                        </p:par>
                        <p:par>
                          <p:cTn id="56" fill="hold">
                            <p:stCondLst>
                              <p:cond delay="5000"/>
                            </p:stCondLst>
                            <p:childTnLst>
                              <p:par>
                                <p:cTn id="57" presetID="42" presetClass="path" presetSubtype="0" accel="50000" decel="50000" fill="hold" nodeType="afterEffect">
                                  <p:stCondLst>
                                    <p:cond delay="100"/>
                                  </p:stCondLst>
                                  <p:childTnLst>
                                    <p:animMotion origin="layout" path="M -5.55556E-7 -1.48148E-6 L 0.33872 -0.16805 " pathEditMode="relative" rAng="0" ptsTypes="AA">
                                      <p:cBhvr>
                                        <p:cTn id="58" dur="2100" fill="hold"/>
                                        <p:tgtEl>
                                          <p:spTgt spid="10"/>
                                        </p:tgtEl>
                                        <p:attrNameLst>
                                          <p:attrName>ppt_x</p:attrName>
                                          <p:attrName>ppt_y</p:attrName>
                                        </p:attrNameLst>
                                      </p:cBhvr>
                                      <p:rCtr x="16927" y="-8403"/>
                                    </p:animMotion>
                                  </p:childTnLst>
                                </p:cTn>
                              </p:par>
                            </p:childTnLst>
                          </p:cTn>
                        </p:par>
                        <p:par>
                          <p:cTn id="59" fill="hold">
                            <p:stCondLst>
                              <p:cond delay="7200"/>
                            </p:stCondLst>
                            <p:childTnLst>
                              <p:par>
                                <p:cTn id="60" presetID="1" presetClass="exit" presetSubtype="0" fill="hold" nodeType="afterEffect">
                                  <p:stCondLst>
                                    <p:cond delay="0"/>
                                  </p:stCondLst>
                                  <p:childTnLst>
                                    <p:set>
                                      <p:cBhvr>
                                        <p:cTn id="61" dur="1" fill="hold">
                                          <p:stCondLst>
                                            <p:cond delay="0"/>
                                          </p:stCondLst>
                                        </p:cTn>
                                        <p:tgtEl>
                                          <p:spTgt spid="10"/>
                                        </p:tgtEl>
                                        <p:attrNameLst>
                                          <p:attrName>style.visibility</p:attrName>
                                        </p:attrNameLst>
                                      </p:cBhvr>
                                      <p:to>
                                        <p:strVal val="hidden"/>
                                      </p:to>
                                    </p:set>
                                  </p:childTnLst>
                                </p:cTn>
                              </p:par>
                            </p:childTnLst>
                          </p:cTn>
                        </p:par>
                        <p:par>
                          <p:cTn id="62" fill="hold">
                            <p:stCondLst>
                              <p:cond delay="7200"/>
                            </p:stCondLst>
                            <p:childTnLst>
                              <p:par>
                                <p:cTn id="63" presetID="53" presetClass="entr" presetSubtype="16" fill="hold" nodeType="after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Effect transition="in" filter="fade">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p:cTn id="72" dur="500" fill="hold"/>
                                        <p:tgtEl>
                                          <p:spTgt spid="54"/>
                                        </p:tgtEl>
                                        <p:attrNameLst>
                                          <p:attrName>ppt_w</p:attrName>
                                        </p:attrNameLst>
                                      </p:cBhvr>
                                      <p:tavLst>
                                        <p:tav tm="0">
                                          <p:val>
                                            <p:fltVal val="0"/>
                                          </p:val>
                                        </p:tav>
                                        <p:tav tm="100000">
                                          <p:val>
                                            <p:strVal val="#ppt_w"/>
                                          </p:val>
                                        </p:tav>
                                      </p:tavLst>
                                    </p:anim>
                                    <p:anim calcmode="lin" valueType="num">
                                      <p:cBhvr>
                                        <p:cTn id="73" dur="500" fill="hold"/>
                                        <p:tgtEl>
                                          <p:spTgt spid="54"/>
                                        </p:tgtEl>
                                        <p:attrNameLst>
                                          <p:attrName>ppt_h</p:attrName>
                                        </p:attrNameLst>
                                      </p:cBhvr>
                                      <p:tavLst>
                                        <p:tav tm="0">
                                          <p:val>
                                            <p:fltVal val="0"/>
                                          </p:val>
                                        </p:tav>
                                        <p:tav tm="100000">
                                          <p:val>
                                            <p:strVal val="#ppt_h"/>
                                          </p:val>
                                        </p:tav>
                                      </p:tavLst>
                                    </p:anim>
                                    <p:animEffect transition="in" filter="fade">
                                      <p:cBhvr>
                                        <p:cTn id="74" dur="500"/>
                                        <p:tgtEl>
                                          <p:spTgt spid="54"/>
                                        </p:tgtEl>
                                      </p:cBhvr>
                                    </p:animEffect>
                                  </p:childTnLst>
                                </p:cTn>
                              </p:par>
                            </p:childTnLst>
                          </p:cTn>
                        </p:par>
                        <p:par>
                          <p:cTn id="75" fill="hold">
                            <p:stCondLst>
                              <p:cond delay="500"/>
                            </p:stCondLst>
                            <p:childTnLst>
                              <p:par>
                                <p:cTn id="76" presetID="42" presetClass="path" presetSubtype="0" accel="50000" decel="50000" fill="hold" grpId="1" nodeType="afterEffect">
                                  <p:stCondLst>
                                    <p:cond delay="0"/>
                                  </p:stCondLst>
                                  <p:childTnLst>
                                    <p:animMotion origin="layout" path="M 1.38889E-6 -1.11111E-6 L -0.08229 0.16134 " pathEditMode="relative" rAng="0" ptsTypes="AA">
                                      <p:cBhvr>
                                        <p:cTn id="77" dur="2000" fill="hold"/>
                                        <p:tgtEl>
                                          <p:spTgt spid="54"/>
                                        </p:tgtEl>
                                        <p:attrNameLst>
                                          <p:attrName>ppt_x</p:attrName>
                                          <p:attrName>ppt_y</p:attrName>
                                        </p:attrNameLst>
                                      </p:cBhvr>
                                      <p:rCtr x="-4115" y="8056"/>
                                    </p:animMotion>
                                  </p:childTnLst>
                                </p:cTn>
                              </p:par>
                            </p:childTnLst>
                          </p:cTn>
                        </p:par>
                        <p:par>
                          <p:cTn id="78" fill="hold">
                            <p:stCondLst>
                              <p:cond delay="2500"/>
                            </p:stCondLst>
                            <p:childTnLst>
                              <p:par>
                                <p:cTn id="79" presetID="53" presetClass="entr" presetSubtype="16"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p:cTn id="81" dur="500" fill="hold"/>
                                        <p:tgtEl>
                                          <p:spTgt spid="60"/>
                                        </p:tgtEl>
                                        <p:attrNameLst>
                                          <p:attrName>ppt_w</p:attrName>
                                        </p:attrNameLst>
                                      </p:cBhvr>
                                      <p:tavLst>
                                        <p:tav tm="0">
                                          <p:val>
                                            <p:fltVal val="0"/>
                                          </p:val>
                                        </p:tav>
                                        <p:tav tm="100000">
                                          <p:val>
                                            <p:strVal val="#ppt_w"/>
                                          </p:val>
                                        </p:tav>
                                      </p:tavLst>
                                    </p:anim>
                                    <p:anim calcmode="lin" valueType="num">
                                      <p:cBhvr>
                                        <p:cTn id="82" dur="500" fill="hold"/>
                                        <p:tgtEl>
                                          <p:spTgt spid="60"/>
                                        </p:tgtEl>
                                        <p:attrNameLst>
                                          <p:attrName>ppt_h</p:attrName>
                                        </p:attrNameLst>
                                      </p:cBhvr>
                                      <p:tavLst>
                                        <p:tav tm="0">
                                          <p:val>
                                            <p:fltVal val="0"/>
                                          </p:val>
                                        </p:tav>
                                        <p:tav tm="100000">
                                          <p:val>
                                            <p:strVal val="#ppt_h"/>
                                          </p:val>
                                        </p:tav>
                                      </p:tavLst>
                                    </p:anim>
                                    <p:animEffect transition="in" filter="fade">
                                      <p:cBhvr>
                                        <p:cTn id="83" dur="500"/>
                                        <p:tgtEl>
                                          <p:spTgt spid="60"/>
                                        </p:tgtEl>
                                      </p:cBhvr>
                                    </p:animEffect>
                                  </p:childTnLst>
                                </p:cTn>
                              </p:par>
                            </p:childTnLst>
                          </p:cTn>
                        </p:par>
                        <p:par>
                          <p:cTn id="84" fill="hold">
                            <p:stCondLst>
                              <p:cond delay="3000"/>
                            </p:stCondLst>
                            <p:childTnLst>
                              <p:par>
                                <p:cTn id="85" presetID="42" presetClass="path" presetSubtype="0" accel="50000" decel="50000" fill="hold" grpId="1" nodeType="afterEffect">
                                  <p:stCondLst>
                                    <p:cond delay="0"/>
                                  </p:stCondLst>
                                  <p:childTnLst>
                                    <p:animMotion origin="layout" path="M 2.22222E-6 3.7037E-6 L 0.02448 0.17199 " pathEditMode="relative" rAng="0" ptsTypes="AA">
                                      <p:cBhvr>
                                        <p:cTn id="86" dur="2000" fill="hold"/>
                                        <p:tgtEl>
                                          <p:spTgt spid="60"/>
                                        </p:tgtEl>
                                        <p:attrNameLst>
                                          <p:attrName>ppt_x</p:attrName>
                                          <p:attrName>ppt_y</p:attrName>
                                        </p:attrNameLst>
                                      </p:cBhvr>
                                      <p:rCtr x="1215" y="8588"/>
                                    </p:animMotion>
                                  </p:childTnLst>
                                </p:cTn>
                              </p:par>
                            </p:childTnLst>
                          </p:cTn>
                        </p:par>
                        <p:par>
                          <p:cTn id="87" fill="hold">
                            <p:stCondLst>
                              <p:cond delay="5000"/>
                            </p:stCondLst>
                            <p:childTnLst>
                              <p:par>
                                <p:cTn id="88" presetID="53" presetClass="entr" presetSubtype="16" fill="hold" grpId="0" nodeType="afterEffect">
                                  <p:stCondLst>
                                    <p:cond delay="0"/>
                                  </p:stCondLst>
                                  <p:childTnLst>
                                    <p:set>
                                      <p:cBhvr>
                                        <p:cTn id="89" dur="1" fill="hold">
                                          <p:stCondLst>
                                            <p:cond delay="0"/>
                                          </p:stCondLst>
                                        </p:cTn>
                                        <p:tgtEl>
                                          <p:spTgt spid="45"/>
                                        </p:tgtEl>
                                        <p:attrNameLst>
                                          <p:attrName>style.visibility</p:attrName>
                                        </p:attrNameLst>
                                      </p:cBhvr>
                                      <p:to>
                                        <p:strVal val="visible"/>
                                      </p:to>
                                    </p:set>
                                    <p:anim calcmode="lin" valueType="num">
                                      <p:cBhvr>
                                        <p:cTn id="90" dur="500" fill="hold"/>
                                        <p:tgtEl>
                                          <p:spTgt spid="45"/>
                                        </p:tgtEl>
                                        <p:attrNameLst>
                                          <p:attrName>ppt_w</p:attrName>
                                        </p:attrNameLst>
                                      </p:cBhvr>
                                      <p:tavLst>
                                        <p:tav tm="0">
                                          <p:val>
                                            <p:fltVal val="0"/>
                                          </p:val>
                                        </p:tav>
                                        <p:tav tm="100000">
                                          <p:val>
                                            <p:strVal val="#ppt_w"/>
                                          </p:val>
                                        </p:tav>
                                      </p:tavLst>
                                    </p:anim>
                                    <p:anim calcmode="lin" valueType="num">
                                      <p:cBhvr>
                                        <p:cTn id="91" dur="500" fill="hold"/>
                                        <p:tgtEl>
                                          <p:spTgt spid="45"/>
                                        </p:tgtEl>
                                        <p:attrNameLst>
                                          <p:attrName>ppt_h</p:attrName>
                                        </p:attrNameLst>
                                      </p:cBhvr>
                                      <p:tavLst>
                                        <p:tav tm="0">
                                          <p:val>
                                            <p:fltVal val="0"/>
                                          </p:val>
                                        </p:tav>
                                        <p:tav tm="100000">
                                          <p:val>
                                            <p:strVal val="#ppt_h"/>
                                          </p:val>
                                        </p:tav>
                                      </p:tavLst>
                                    </p:anim>
                                    <p:animEffect transition="in" filter="fade">
                                      <p:cBhvr>
                                        <p:cTn id="92" dur="500"/>
                                        <p:tgtEl>
                                          <p:spTgt spid="45"/>
                                        </p:tgtEl>
                                      </p:cBhvr>
                                    </p:animEffect>
                                  </p:childTnLst>
                                </p:cTn>
                              </p:par>
                            </p:childTnLst>
                          </p:cTn>
                        </p:par>
                        <p:par>
                          <p:cTn id="93" fill="hold">
                            <p:stCondLst>
                              <p:cond delay="5500"/>
                            </p:stCondLst>
                            <p:childTnLst>
                              <p:par>
                                <p:cTn id="94" presetID="42" presetClass="path" presetSubtype="0" accel="50000" decel="50000" fill="hold" grpId="1" nodeType="afterEffect">
                                  <p:stCondLst>
                                    <p:cond delay="0"/>
                                  </p:stCondLst>
                                  <p:childTnLst>
                                    <p:animMotion origin="layout" path="M -3.61111E-6 -7.40741E-7 L 0.16823 0.16412 " pathEditMode="relative" rAng="0" ptsTypes="AA">
                                      <p:cBhvr>
                                        <p:cTn id="95" dur="2000" fill="hold"/>
                                        <p:tgtEl>
                                          <p:spTgt spid="45"/>
                                        </p:tgtEl>
                                        <p:attrNameLst>
                                          <p:attrName>ppt_x</p:attrName>
                                          <p:attrName>ppt_y</p:attrName>
                                        </p:attrNameLst>
                                      </p:cBhvr>
                                      <p:rCtr x="8403" y="8194"/>
                                    </p:animMotion>
                                  </p:childTnLst>
                                </p:cTn>
                              </p:par>
                            </p:childTnLst>
                          </p:cTn>
                        </p:par>
                        <p:par>
                          <p:cTn id="96" fill="hold">
                            <p:stCondLst>
                              <p:cond delay="7500"/>
                            </p:stCondLst>
                            <p:childTnLst>
                              <p:par>
                                <p:cTn id="97" presetID="53" presetClass="entr" presetSubtype="16" fill="hold" grpId="0" nodeType="afterEffect">
                                  <p:stCondLst>
                                    <p:cond delay="0"/>
                                  </p:stCondLst>
                                  <p:childTnLst>
                                    <p:set>
                                      <p:cBhvr>
                                        <p:cTn id="98" dur="1" fill="hold">
                                          <p:stCondLst>
                                            <p:cond delay="0"/>
                                          </p:stCondLst>
                                        </p:cTn>
                                        <p:tgtEl>
                                          <p:spTgt spid="57"/>
                                        </p:tgtEl>
                                        <p:attrNameLst>
                                          <p:attrName>style.visibility</p:attrName>
                                        </p:attrNameLst>
                                      </p:cBhvr>
                                      <p:to>
                                        <p:strVal val="visible"/>
                                      </p:to>
                                    </p:set>
                                    <p:anim calcmode="lin" valueType="num">
                                      <p:cBhvr>
                                        <p:cTn id="99" dur="500" fill="hold"/>
                                        <p:tgtEl>
                                          <p:spTgt spid="57"/>
                                        </p:tgtEl>
                                        <p:attrNameLst>
                                          <p:attrName>ppt_w</p:attrName>
                                        </p:attrNameLst>
                                      </p:cBhvr>
                                      <p:tavLst>
                                        <p:tav tm="0">
                                          <p:val>
                                            <p:fltVal val="0"/>
                                          </p:val>
                                        </p:tav>
                                        <p:tav tm="100000">
                                          <p:val>
                                            <p:strVal val="#ppt_w"/>
                                          </p:val>
                                        </p:tav>
                                      </p:tavLst>
                                    </p:anim>
                                    <p:anim calcmode="lin" valueType="num">
                                      <p:cBhvr>
                                        <p:cTn id="100" dur="500" fill="hold"/>
                                        <p:tgtEl>
                                          <p:spTgt spid="57"/>
                                        </p:tgtEl>
                                        <p:attrNameLst>
                                          <p:attrName>ppt_h</p:attrName>
                                        </p:attrNameLst>
                                      </p:cBhvr>
                                      <p:tavLst>
                                        <p:tav tm="0">
                                          <p:val>
                                            <p:fltVal val="0"/>
                                          </p:val>
                                        </p:tav>
                                        <p:tav tm="100000">
                                          <p:val>
                                            <p:strVal val="#ppt_h"/>
                                          </p:val>
                                        </p:tav>
                                      </p:tavLst>
                                    </p:anim>
                                    <p:animEffect transition="in" filter="fade">
                                      <p:cBhvr>
                                        <p:cTn id="101" dur="500"/>
                                        <p:tgtEl>
                                          <p:spTgt spid="57"/>
                                        </p:tgtEl>
                                      </p:cBhvr>
                                    </p:animEffect>
                                  </p:childTnLst>
                                </p:cTn>
                              </p:par>
                            </p:childTnLst>
                          </p:cTn>
                        </p:par>
                        <p:par>
                          <p:cTn id="102" fill="hold">
                            <p:stCondLst>
                              <p:cond delay="8000"/>
                            </p:stCondLst>
                            <p:childTnLst>
                              <p:par>
                                <p:cTn id="103" presetID="42" presetClass="path" presetSubtype="0" accel="50000" decel="50000" fill="hold" grpId="1" nodeType="afterEffect">
                                  <p:stCondLst>
                                    <p:cond delay="0"/>
                                  </p:stCondLst>
                                  <p:childTnLst>
                                    <p:animMotion origin="layout" path="M -0.00017 0.00092 L 0.35625 0.15277 " pathEditMode="relative" rAng="0" ptsTypes="AA">
                                      <p:cBhvr>
                                        <p:cTn id="104" dur="2000" fill="hold"/>
                                        <p:tgtEl>
                                          <p:spTgt spid="57"/>
                                        </p:tgtEl>
                                        <p:attrNameLst>
                                          <p:attrName>ppt_x</p:attrName>
                                          <p:attrName>ppt_y</p:attrName>
                                        </p:attrNameLst>
                                      </p:cBhvr>
                                      <p:rCtr x="17812" y="7593"/>
                                    </p:animMotion>
                                  </p:childTnLst>
                                </p:cTn>
                              </p:par>
                            </p:childTnLst>
                          </p:cTn>
                        </p:par>
                        <p:par>
                          <p:cTn id="105" fill="hold">
                            <p:stCondLst>
                              <p:cond delay="10000"/>
                            </p:stCondLst>
                            <p:childTnLst>
                              <p:par>
                                <p:cTn id="106" presetID="53" presetClass="entr" presetSubtype="16" fill="hold" grpId="0" nodeType="after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childTnLst>
                                </p:cTn>
                              </p:par>
                            </p:childTnLst>
                          </p:cTn>
                        </p:par>
                        <p:par>
                          <p:cTn id="111" fill="hold">
                            <p:stCondLst>
                              <p:cond delay="10500"/>
                            </p:stCondLst>
                            <p:childTnLst>
                              <p:par>
                                <p:cTn id="112" presetID="42" presetClass="path" presetSubtype="0" accel="50000" decel="50000" fill="hold" grpId="1" nodeType="afterEffect">
                                  <p:stCondLst>
                                    <p:cond delay="0"/>
                                  </p:stCondLst>
                                  <p:childTnLst>
                                    <p:animMotion origin="layout" path="M 5E-6 -3.7037E-7 L 0.44948 0.15093 " pathEditMode="relative" rAng="0" ptsTypes="AA">
                                      <p:cBhvr>
                                        <p:cTn id="113" dur="2000" fill="hold"/>
                                        <p:tgtEl>
                                          <p:spTgt spid="58"/>
                                        </p:tgtEl>
                                        <p:attrNameLst>
                                          <p:attrName>ppt_x</p:attrName>
                                          <p:attrName>ppt_y</p:attrName>
                                        </p:attrNameLst>
                                      </p:cBhvr>
                                      <p:rCtr x="22465" y="7546"/>
                                    </p:animMotion>
                                  </p:childTnLst>
                                </p:cTn>
                              </p:par>
                            </p:childTnLst>
                          </p:cTn>
                        </p:par>
                        <p:par>
                          <p:cTn id="114" fill="hold">
                            <p:stCondLst>
                              <p:cond delay="12500"/>
                            </p:stCondLst>
                            <p:childTnLst>
                              <p:par>
                                <p:cTn id="115" presetID="53" presetClass="entr" presetSubtype="16" fill="hold" grpId="0" nodeType="afterEffect">
                                  <p:stCondLst>
                                    <p:cond delay="0"/>
                                  </p:stCondLst>
                                  <p:childTnLst>
                                    <p:set>
                                      <p:cBhvr>
                                        <p:cTn id="116" dur="1" fill="hold">
                                          <p:stCondLst>
                                            <p:cond delay="0"/>
                                          </p:stCondLst>
                                        </p:cTn>
                                        <p:tgtEl>
                                          <p:spTgt spid="59"/>
                                        </p:tgtEl>
                                        <p:attrNameLst>
                                          <p:attrName>style.visibility</p:attrName>
                                        </p:attrNameLst>
                                      </p:cBhvr>
                                      <p:to>
                                        <p:strVal val="visible"/>
                                      </p:to>
                                    </p:set>
                                    <p:anim calcmode="lin" valueType="num">
                                      <p:cBhvr>
                                        <p:cTn id="117" dur="500" fill="hold"/>
                                        <p:tgtEl>
                                          <p:spTgt spid="59"/>
                                        </p:tgtEl>
                                        <p:attrNameLst>
                                          <p:attrName>ppt_w</p:attrName>
                                        </p:attrNameLst>
                                      </p:cBhvr>
                                      <p:tavLst>
                                        <p:tav tm="0">
                                          <p:val>
                                            <p:fltVal val="0"/>
                                          </p:val>
                                        </p:tav>
                                        <p:tav tm="100000">
                                          <p:val>
                                            <p:strVal val="#ppt_w"/>
                                          </p:val>
                                        </p:tav>
                                      </p:tavLst>
                                    </p:anim>
                                    <p:anim calcmode="lin" valueType="num">
                                      <p:cBhvr>
                                        <p:cTn id="118" dur="500" fill="hold"/>
                                        <p:tgtEl>
                                          <p:spTgt spid="59"/>
                                        </p:tgtEl>
                                        <p:attrNameLst>
                                          <p:attrName>ppt_h</p:attrName>
                                        </p:attrNameLst>
                                      </p:cBhvr>
                                      <p:tavLst>
                                        <p:tav tm="0">
                                          <p:val>
                                            <p:fltVal val="0"/>
                                          </p:val>
                                        </p:tav>
                                        <p:tav tm="100000">
                                          <p:val>
                                            <p:strVal val="#ppt_h"/>
                                          </p:val>
                                        </p:tav>
                                      </p:tavLst>
                                    </p:anim>
                                    <p:animEffect transition="in" filter="fade">
                                      <p:cBhvr>
                                        <p:cTn id="119" dur="500"/>
                                        <p:tgtEl>
                                          <p:spTgt spid="59"/>
                                        </p:tgtEl>
                                      </p:cBhvr>
                                    </p:animEffect>
                                  </p:childTnLst>
                                </p:cTn>
                              </p:par>
                            </p:childTnLst>
                          </p:cTn>
                        </p:par>
                        <p:par>
                          <p:cTn id="120" fill="hold">
                            <p:stCondLst>
                              <p:cond delay="13000"/>
                            </p:stCondLst>
                            <p:childTnLst>
                              <p:par>
                                <p:cTn id="121" presetID="42" presetClass="path" presetSubtype="0" accel="50000" decel="50000" fill="hold" grpId="1" nodeType="afterEffect">
                                  <p:stCondLst>
                                    <p:cond delay="0"/>
                                  </p:stCondLst>
                                  <p:childTnLst>
                                    <p:animMotion origin="layout" path="M -1.11111E-6 1.48148E-6 L 0.47761 0.06458 " pathEditMode="relative" rAng="0" ptsTypes="AA">
                                      <p:cBhvr>
                                        <p:cTn id="122" dur="2000" fill="hold"/>
                                        <p:tgtEl>
                                          <p:spTgt spid="59"/>
                                        </p:tgtEl>
                                        <p:attrNameLst>
                                          <p:attrName>ppt_x</p:attrName>
                                          <p:attrName>ppt_y</p:attrName>
                                        </p:attrNameLst>
                                      </p:cBhvr>
                                      <p:rCtr x="23872" y="3218"/>
                                    </p:animMotion>
                                  </p:childTnLst>
                                </p:cTn>
                              </p:par>
                            </p:childTnLst>
                          </p:cTn>
                        </p:par>
                        <p:par>
                          <p:cTn id="123" fill="hold">
                            <p:stCondLst>
                              <p:cond delay="15000"/>
                            </p:stCondLst>
                            <p:childTnLst>
                              <p:par>
                                <p:cTn id="124" presetID="1" presetClass="entr" presetSubtype="0" fill="hold" grpId="0" nodeType="afterEffect">
                                  <p:stCondLst>
                                    <p:cond delay="0"/>
                                  </p:stCondLst>
                                  <p:childTnLst>
                                    <p:set>
                                      <p:cBhvr>
                                        <p:cTn id="125" dur="1" fill="hold">
                                          <p:stCondLst>
                                            <p:cond delay="0"/>
                                          </p:stCondLst>
                                        </p:cTn>
                                        <p:tgtEl>
                                          <p:spTgt spid="8">
                                            <p:bg/>
                                          </p:spTgt>
                                        </p:tgtEl>
                                        <p:attrNameLst>
                                          <p:attrName>style.visibility</p:attrName>
                                        </p:attrNameLst>
                                      </p:cBhvr>
                                      <p:to>
                                        <p:strVal val="visible"/>
                                      </p:to>
                                    </p:set>
                                  </p:childTnLst>
                                </p:cTn>
                              </p:par>
                            </p:childTnLst>
                          </p:cTn>
                        </p:par>
                        <p:par>
                          <p:cTn id="126" fill="hold">
                            <p:stCondLst>
                              <p:cond delay="15000"/>
                            </p:stCondLst>
                            <p:childTnLst>
                              <p:par>
                                <p:cTn id="127" presetID="1" presetClass="entr" presetSubtype="0" fill="hold" grpId="0" nodeType="afterEffect">
                                  <p:stCondLst>
                                    <p:cond delay="0"/>
                                  </p:stCondLst>
                                  <p:childTnLst>
                                    <p:set>
                                      <p:cBhvr>
                                        <p:cTn id="1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58" grpId="0" animBg="1"/>
      <p:bldP spid="58" grpId="1" animBg="1"/>
      <p:bldP spid="53" grpId="0" animBg="1"/>
      <p:bldP spid="53" grpId="1" animBg="1"/>
      <p:bldP spid="53" grpId="2" animBg="1"/>
      <p:bldP spid="59" grpId="0" animBg="1"/>
      <p:bldP spid="59" grpId="1" animBg="1"/>
      <p:bldP spid="60" grpId="0" animBg="1"/>
      <p:bldP spid="60" grpId="1" animBg="1"/>
      <p:bldP spid="8" grpId="0" build="p" animBg="1"/>
      <p:bldP spid="43" grpId="0" animBg="1"/>
      <p:bldP spid="43" grpId="1" animBg="1"/>
      <p:bldP spid="43" grpId="2" animBg="1"/>
      <p:bldP spid="52" grpId="0" animBg="1"/>
      <p:bldP spid="52" grpId="1" animBg="1"/>
      <p:bldP spid="52" grpId="2" animBg="1"/>
      <p:bldP spid="54" grpId="0" animBg="1"/>
      <p:bldP spid="54" grpId="1" animBg="1"/>
      <p:bldP spid="45" grpId="0" animBg="1"/>
      <p:bldP spid="45" grpId="1" animBg="1"/>
      <p:bldP spid="55"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Arbeitsgang vom Plattenzettel einlesen</a:t>
            </a:r>
            <a:endParaRPr lang="de-DE" dirty="0"/>
          </a:p>
        </p:txBody>
      </p:sp>
      <p:sp>
        <p:nvSpPr>
          <p:cNvPr id="4" name="Fußzeilenplatzhalter 3"/>
          <p:cNvSpPr>
            <a:spLocks noGrp="1"/>
          </p:cNvSpPr>
          <p:nvPr>
            <p:ph type="ftr" sz="quarter" idx="10"/>
          </p:nvPr>
        </p:nvSpPr>
        <p:spPr/>
        <p:txBody>
          <a:bodyPr/>
          <a:lstStyle/>
          <a:p>
            <a:pPr>
              <a:defRPr/>
            </a:pPr>
            <a:r>
              <a:rPr lang="de-DE" smtClean="0"/>
              <a:t>● PAT Prinect  ● D. Freyer, C. Völker ● November 2013</a:t>
            </a:r>
            <a:endParaRPr lang="de-DE"/>
          </a:p>
        </p:txBody>
      </p:sp>
      <p:sp>
        <p:nvSpPr>
          <p:cNvPr id="5" name="Foliennummernplatzhalter 4"/>
          <p:cNvSpPr>
            <a:spLocks noGrp="1"/>
          </p:cNvSpPr>
          <p:nvPr>
            <p:ph type="sldNum" sz="quarter" idx="11"/>
          </p:nvPr>
        </p:nvSpPr>
        <p:spPr/>
        <p:txBody>
          <a:bodyPr/>
          <a:lstStyle/>
          <a:p>
            <a:pPr>
              <a:defRPr/>
            </a:pPr>
            <a:fld id="{B035FD14-5EDB-4F2F-AE9E-2CB0E24AE5B8}" type="slidenum">
              <a:rPr lang="de-DE" smtClean="0"/>
              <a:pPr>
                <a:defRPr/>
              </a:pPr>
              <a:t>17</a:t>
            </a:fld>
            <a:endParaRPr lang="de-DE" dirty="0"/>
          </a:p>
        </p:txBody>
      </p:sp>
      <p:sp>
        <p:nvSpPr>
          <p:cNvPr id="3" name="Inhaltsplatzhalter 2"/>
          <p:cNvSpPr>
            <a:spLocks noGrp="1"/>
          </p:cNvSpPr>
          <p:nvPr>
            <p:ph idx="4294967295"/>
          </p:nvPr>
        </p:nvSpPr>
        <p:spPr>
          <a:xfrm>
            <a:off x="0" y="5524500"/>
            <a:ext cx="4667250" cy="876300"/>
          </a:xfrm>
          <a:solidFill>
            <a:srgbClr val="004B8D"/>
          </a:solidFill>
        </p:spPr>
        <p:style>
          <a:lnRef idx="0">
            <a:schemeClr val="accent3"/>
          </a:lnRef>
          <a:fillRef idx="3">
            <a:schemeClr val="accent3"/>
          </a:fillRef>
          <a:effectRef idx="3">
            <a:schemeClr val="accent3"/>
          </a:effectRef>
          <a:fontRef idx="minor">
            <a:schemeClr val="lt1"/>
          </a:fontRef>
        </p:style>
        <p:txBody>
          <a:bodyPr anchor="ctr"/>
          <a:lstStyle/>
          <a:p>
            <a:pPr marL="285750" lvl="1" indent="-285750">
              <a:spcBef>
                <a:spcPts val="600"/>
              </a:spcBef>
              <a:spcAft>
                <a:spcPts val="600"/>
              </a:spcAft>
              <a:buFont typeface="Wingdings" pitchFamily="2" charset="2"/>
              <a:buChar char="Ø"/>
            </a:pPr>
            <a:r>
              <a:rPr lang="de-DE" dirty="0"/>
              <a:t>Richtiger Arbeitsgang automatisch am Prinect Press Center ausgewählt</a:t>
            </a:r>
          </a:p>
        </p:txBody>
      </p:sp>
      <p:pic>
        <p:nvPicPr>
          <p:cNvPr id="6" name="Picture 3"/>
          <p:cNvPicPr>
            <a:picLocks noChangeAspect="1" noChangeArrowheads="1"/>
          </p:cNvPicPr>
          <p:nvPr/>
        </p:nvPicPr>
        <p:blipFill>
          <a:blip r:embed="rId3" cstate="print"/>
          <a:srcRect/>
          <a:stretch>
            <a:fillRect/>
          </a:stretch>
        </p:blipFill>
        <p:spPr bwMode="auto">
          <a:xfrm>
            <a:off x="5288469" y="1449005"/>
            <a:ext cx="3333334" cy="4942857"/>
          </a:xfrm>
          <a:prstGeom prst="rect">
            <a:avLst/>
          </a:prstGeom>
          <a:noFill/>
          <a:ln w="19050">
            <a:solidFill>
              <a:srgbClr val="004B8D"/>
            </a:solidFill>
            <a:miter lim="800000"/>
            <a:headEnd/>
            <a:tailEnd/>
          </a:ln>
          <a:effectLst>
            <a:outerShdw blurRad="76200" dir="18900000" sy="23000" kx="-1200000" algn="bl" rotWithShape="0">
              <a:prstClr val="black">
                <a:alpha val="20000"/>
              </a:prstClr>
            </a:outerShdw>
          </a:effectLst>
        </p:spPr>
      </p:pic>
      <p:pic>
        <p:nvPicPr>
          <p:cNvPr id="17" name="Picture 3"/>
          <p:cNvPicPr>
            <a:picLocks noChangeAspect="1" noChangeArrowheads="1"/>
          </p:cNvPicPr>
          <p:nvPr/>
        </p:nvPicPr>
        <p:blipFill rotWithShape="1">
          <a:blip r:embed="rId3" cstate="print"/>
          <a:srcRect l="54215" t="11258" b="81681"/>
          <a:stretch/>
        </p:blipFill>
        <p:spPr bwMode="auto">
          <a:xfrm>
            <a:off x="7095636" y="2012645"/>
            <a:ext cx="1526167" cy="349015"/>
          </a:xfrm>
          <a:prstGeom prst="rect">
            <a:avLst/>
          </a:prstGeom>
          <a:noFill/>
          <a:ln w="19050">
            <a:noFill/>
            <a:miter lim="800000"/>
            <a:headEnd/>
            <a:tailEnd/>
          </a:ln>
          <a:effectLst/>
        </p:spPr>
      </p:pic>
      <p:grpSp>
        <p:nvGrpSpPr>
          <p:cNvPr id="23" name="Gruppieren 22"/>
          <p:cNvGrpSpPr/>
          <p:nvPr/>
        </p:nvGrpSpPr>
        <p:grpSpPr>
          <a:xfrm>
            <a:off x="567167" y="2057400"/>
            <a:ext cx="4503669" cy="3177022"/>
            <a:chOff x="1224393" y="2655182"/>
            <a:chExt cx="2873128" cy="2026790"/>
          </a:xfrm>
        </p:grpSpPr>
        <p:pic>
          <p:nvPicPr>
            <p:cNvPr id="18" name="Picture 3"/>
            <p:cNvPicPr>
              <a:picLocks noChangeAspect="1" noChangeArrowheads="1"/>
            </p:cNvPicPr>
            <p:nvPr/>
          </p:nvPicPr>
          <p:blipFill rotWithShape="1">
            <a:blip r:embed="rId3" cstate="print"/>
            <a:srcRect l="54215" t="11258" b="81681"/>
            <a:stretch/>
          </p:blipFill>
          <p:spPr bwMode="auto">
            <a:xfrm>
              <a:off x="2421856" y="2787929"/>
              <a:ext cx="1675665" cy="383206"/>
            </a:xfrm>
            <a:prstGeom prst="rect">
              <a:avLst/>
            </a:prstGeom>
            <a:noFill/>
            <a:ln w="19050">
              <a:noFill/>
              <a:miter lim="800000"/>
              <a:headEnd/>
              <a:tailEnd/>
            </a:ln>
            <a:effectLst/>
            <a:scene3d>
              <a:camera prst="isometricLeftDown"/>
              <a:lightRig rig="threePt" dir="t"/>
            </a:scene3d>
          </p:spPr>
        </p:pic>
        <p:sp>
          <p:nvSpPr>
            <p:cNvPr id="7" name="Freihandform 6"/>
            <p:cNvSpPr/>
            <p:nvPr/>
          </p:nvSpPr>
          <p:spPr>
            <a:xfrm>
              <a:off x="2695972" y="2655182"/>
              <a:ext cx="1108253" cy="691286"/>
            </a:xfrm>
            <a:custGeom>
              <a:avLst/>
              <a:gdLst>
                <a:gd name="connsiteX0" fmla="*/ 0 w 1108253"/>
                <a:gd name="connsiteY0" fmla="*/ 171907 h 691286"/>
                <a:gd name="connsiteX1" fmla="*/ 138989 w 1108253"/>
                <a:gd name="connsiteY1" fmla="*/ 245059 h 691286"/>
                <a:gd name="connsiteX2" fmla="*/ 288950 w 1108253"/>
                <a:gd name="connsiteY2" fmla="*/ 351130 h 691286"/>
                <a:gd name="connsiteX3" fmla="*/ 267005 w 1108253"/>
                <a:gd name="connsiteY3" fmla="*/ 416966 h 691286"/>
                <a:gd name="connsiteX4" fmla="*/ 310896 w 1108253"/>
                <a:gd name="connsiteY4" fmla="*/ 460858 h 691286"/>
                <a:gd name="connsiteX5" fmla="*/ 314553 w 1108253"/>
                <a:gd name="connsiteY5" fmla="*/ 559613 h 691286"/>
                <a:gd name="connsiteX6" fmla="*/ 241401 w 1108253"/>
                <a:gd name="connsiteY6" fmla="*/ 691286 h 691286"/>
                <a:gd name="connsiteX7" fmla="*/ 1108253 w 1108253"/>
                <a:gd name="connsiteY7" fmla="*/ 632765 h 691286"/>
                <a:gd name="connsiteX8" fmla="*/ 25603 w 1108253"/>
                <a:gd name="connsiteY8" fmla="*/ 0 h 691286"/>
                <a:gd name="connsiteX9" fmla="*/ 0 w 1108253"/>
                <a:gd name="connsiteY9" fmla="*/ 171907 h 69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8253" h="691286">
                  <a:moveTo>
                    <a:pt x="0" y="171907"/>
                  </a:moveTo>
                  <a:lnTo>
                    <a:pt x="138989" y="245059"/>
                  </a:lnTo>
                  <a:lnTo>
                    <a:pt x="288950" y="351130"/>
                  </a:lnTo>
                  <a:lnTo>
                    <a:pt x="267005" y="416966"/>
                  </a:lnTo>
                  <a:lnTo>
                    <a:pt x="310896" y="460858"/>
                  </a:lnTo>
                  <a:lnTo>
                    <a:pt x="314553" y="559613"/>
                  </a:lnTo>
                  <a:lnTo>
                    <a:pt x="241401" y="691286"/>
                  </a:lnTo>
                  <a:lnTo>
                    <a:pt x="1108253" y="632765"/>
                  </a:lnTo>
                  <a:lnTo>
                    <a:pt x="25603" y="0"/>
                  </a:lnTo>
                  <a:lnTo>
                    <a:pt x="0" y="171907"/>
                  </a:lnTo>
                  <a:close/>
                </a:path>
              </a:pathLst>
            </a:custGeom>
            <a:gradFill flip="none" rotWithShape="1">
              <a:gsLst>
                <a:gs pos="0">
                  <a:schemeClr val="accent5">
                    <a:lumMod val="75000"/>
                  </a:schemeClr>
                </a:gs>
                <a:gs pos="18000">
                  <a:schemeClr val="accent5">
                    <a:lumMod val="90000"/>
                  </a:schemeClr>
                </a:gs>
                <a:gs pos="100000">
                  <a:schemeClr val="accent5">
                    <a:alpha val="50000"/>
                    <a:lumMod val="0"/>
                    <a:lumOff val="10000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11"/>
            <p:cNvCxnSpPr/>
            <p:nvPr/>
          </p:nvCxnSpPr>
          <p:spPr>
            <a:xfrm flipH="1" flipV="1">
              <a:off x="2745579" y="2921794"/>
              <a:ext cx="261939" cy="302419"/>
            </a:xfrm>
            <a:prstGeom prst="line">
              <a:avLst/>
            </a:prstGeom>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20" name="Grafik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393" y="2809738"/>
              <a:ext cx="1820228" cy="1872234"/>
            </a:xfrm>
            <a:prstGeom prst="rect">
              <a:avLst/>
            </a:prstGeom>
          </p:spPr>
        </p:pic>
        <p:sp>
          <p:nvSpPr>
            <p:cNvPr id="22" name="Freihandform 21"/>
            <p:cNvSpPr/>
            <p:nvPr/>
          </p:nvSpPr>
          <p:spPr>
            <a:xfrm>
              <a:off x="2695575" y="2833687"/>
              <a:ext cx="328612" cy="509589"/>
            </a:xfrm>
            <a:custGeom>
              <a:avLst/>
              <a:gdLst>
                <a:gd name="connsiteX0" fmla="*/ 0 w 328612"/>
                <a:gd name="connsiteY0" fmla="*/ 0 h 526257"/>
                <a:gd name="connsiteX1" fmla="*/ 159544 w 328612"/>
                <a:gd name="connsiteY1" fmla="*/ 78582 h 526257"/>
                <a:gd name="connsiteX2" fmla="*/ 304800 w 328612"/>
                <a:gd name="connsiteY2" fmla="*/ 183357 h 526257"/>
                <a:gd name="connsiteX3" fmla="*/ 266700 w 328612"/>
                <a:gd name="connsiteY3" fmla="*/ 240507 h 526257"/>
                <a:gd name="connsiteX4" fmla="*/ 321469 w 328612"/>
                <a:gd name="connsiteY4" fmla="*/ 309563 h 526257"/>
                <a:gd name="connsiteX5" fmla="*/ 328612 w 328612"/>
                <a:gd name="connsiteY5" fmla="*/ 397669 h 526257"/>
                <a:gd name="connsiteX6" fmla="*/ 300037 w 328612"/>
                <a:gd name="connsiteY6" fmla="*/ 426244 h 526257"/>
                <a:gd name="connsiteX7" fmla="*/ 240506 w 328612"/>
                <a:gd name="connsiteY7" fmla="*/ 526257 h 526257"/>
                <a:gd name="connsiteX0" fmla="*/ 0 w 328612"/>
                <a:gd name="connsiteY0" fmla="*/ 0 h 509589"/>
                <a:gd name="connsiteX1" fmla="*/ 159544 w 328612"/>
                <a:gd name="connsiteY1" fmla="*/ 78582 h 509589"/>
                <a:gd name="connsiteX2" fmla="*/ 304800 w 328612"/>
                <a:gd name="connsiteY2" fmla="*/ 183357 h 509589"/>
                <a:gd name="connsiteX3" fmla="*/ 266700 w 328612"/>
                <a:gd name="connsiteY3" fmla="*/ 240507 h 509589"/>
                <a:gd name="connsiteX4" fmla="*/ 321469 w 328612"/>
                <a:gd name="connsiteY4" fmla="*/ 309563 h 509589"/>
                <a:gd name="connsiteX5" fmla="*/ 328612 w 328612"/>
                <a:gd name="connsiteY5" fmla="*/ 397669 h 509589"/>
                <a:gd name="connsiteX6" fmla="*/ 300037 w 328612"/>
                <a:gd name="connsiteY6" fmla="*/ 426244 h 509589"/>
                <a:gd name="connsiteX7" fmla="*/ 252412 w 328612"/>
                <a:gd name="connsiteY7" fmla="*/ 509589 h 50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612" h="509589">
                  <a:moveTo>
                    <a:pt x="0" y="0"/>
                  </a:moveTo>
                  <a:lnTo>
                    <a:pt x="159544" y="78582"/>
                  </a:lnTo>
                  <a:lnTo>
                    <a:pt x="304800" y="183357"/>
                  </a:lnTo>
                  <a:lnTo>
                    <a:pt x="266700" y="240507"/>
                  </a:lnTo>
                  <a:lnTo>
                    <a:pt x="321469" y="309563"/>
                  </a:lnTo>
                  <a:lnTo>
                    <a:pt x="328612" y="397669"/>
                  </a:lnTo>
                  <a:lnTo>
                    <a:pt x="300037" y="426244"/>
                  </a:lnTo>
                  <a:lnTo>
                    <a:pt x="252412" y="509589"/>
                  </a:lnTo>
                </a:path>
              </a:pathLst>
            </a:custGeom>
            <a:noFill/>
            <a:ln w="19050">
              <a:solidFill>
                <a:srgbClr val="F45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27" name="Gerade Verbindung 26"/>
          <p:cNvCxnSpPr/>
          <p:nvPr/>
        </p:nvCxnSpPr>
        <p:spPr>
          <a:xfrm>
            <a:off x="4095750" y="2951889"/>
            <a:ext cx="161925" cy="83200"/>
          </a:xfrm>
          <a:prstGeom prst="line">
            <a:avLst/>
          </a:prstGeom>
          <a:ln w="57150">
            <a:solidFill>
              <a:schemeClr val="accent5">
                <a:lumMod val="75000"/>
              </a:schemeClr>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6620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7"/>
                                        </p:tgtEl>
                                      </p:cBhvr>
                                      <p:by x="150000" y="150000"/>
                                    </p:animScale>
                                  </p:childTnLst>
                                </p:cTn>
                              </p:par>
                            </p:childTnLst>
                          </p:cTn>
                        </p:par>
                        <p:par>
                          <p:cTn id="7" fill="hold">
                            <p:stCondLst>
                              <p:cond delay="1000"/>
                            </p:stCondLst>
                            <p:childTnLst>
                              <p:par>
                                <p:cTn id="8" presetID="42" presetClass="path" presetSubtype="0" accel="50000" decel="50000" fill="hold" nodeType="afterEffect">
                                  <p:stCondLst>
                                    <p:cond delay="0"/>
                                  </p:stCondLst>
                                  <p:childTnLst>
                                    <p:animMotion origin="layout" path="M 5E-6 -1.48148E-6 L -0.45921 0.05533 " pathEditMode="relative" rAng="0" ptsTypes="AA">
                                      <p:cBhvr>
                                        <p:cTn id="9" dur="2000" fill="hold"/>
                                        <p:tgtEl>
                                          <p:spTgt spid="17"/>
                                        </p:tgtEl>
                                        <p:attrNameLst>
                                          <p:attrName>ppt_x</p:attrName>
                                          <p:attrName>ppt_y</p:attrName>
                                        </p:attrNameLst>
                                      </p:cBhvr>
                                      <p:rCtr x="-22969" y="2755"/>
                                    </p:animMotion>
                                  </p:childTnLst>
                                  <p:subTnLst>
                                    <p:set>
                                      <p:cBhvr override="childStyle">
                                        <p:cTn dur="1" fill="hold" display="0" masterRel="sameClick" afterEffect="1">
                                          <p:stCondLst>
                                            <p:cond evt="end" delay="0">
                                              <p:tn val="8"/>
                                            </p:cond>
                                          </p:stCondLst>
                                        </p:cTn>
                                        <p:tgtEl>
                                          <p:spTgt spid="17"/>
                                        </p:tgtEl>
                                        <p:attrNameLst>
                                          <p:attrName>style.visibility</p:attrName>
                                        </p:attrNameLst>
                                      </p:cBhvr>
                                      <p:to>
                                        <p:strVal val="hidden"/>
                                      </p:to>
                                    </p:set>
                                  </p:subTnLst>
                                </p:cTn>
                              </p:par>
                            </p:childTnLst>
                          </p:cTn>
                        </p:par>
                        <p:par>
                          <p:cTn id="10" fill="hold">
                            <p:stCondLst>
                              <p:cond delay="3000"/>
                            </p:stCondLst>
                            <p:childTnLst>
                              <p:par>
                                <p:cTn id="11" presetID="1"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42" presetClass="path" presetSubtype="0" repeatCount="indefinite" autoRev="1" fill="hold" nodeType="withEffect">
                                  <p:stCondLst>
                                    <p:cond delay="0"/>
                                  </p:stCondLst>
                                  <p:childTnLst>
                                    <p:animMotion origin="layout" path="M -8.33333E-7 -2.59259E-6 L -0.14167 -0.10139 " pathEditMode="relative" rAng="0" ptsTypes="AA">
                                      <p:cBhvr>
                                        <p:cTn id="16" dur="2000" fill="hold"/>
                                        <p:tgtEl>
                                          <p:spTgt spid="27"/>
                                        </p:tgtEl>
                                        <p:attrNameLst>
                                          <p:attrName>ppt_x</p:attrName>
                                          <p:attrName>ppt_y</p:attrName>
                                        </p:attrNameLst>
                                      </p:cBhvr>
                                      <p:rCtr x="-7083" y="-5069"/>
                                    </p:animMotion>
                                  </p:childTnLst>
                                </p:cTn>
                              </p:par>
                            </p:childTnLst>
                          </p:cTn>
                        </p:par>
                        <p:par>
                          <p:cTn id="17" fill="hold">
                            <p:stCondLst>
                              <p:cond delay="7000"/>
                            </p:stCondLst>
                            <p:childTnLst>
                              <p:par>
                                <p:cTn id="18" presetID="1" presetClass="entr" presetSubtype="0" fill="hold" grpId="0" nodeType="afterEffect">
                                  <p:stCondLst>
                                    <p:cond delay="0"/>
                                  </p:stCondLst>
                                  <p:childTnLst>
                                    <p:set>
                                      <p:cBhvr>
                                        <p:cTn id="19" dur="1" fill="hold">
                                          <p:stCondLst>
                                            <p:cond delay="0"/>
                                          </p:stCondLst>
                                        </p:cTn>
                                        <p:tgtEl>
                                          <p:spTgt spid="3">
                                            <p:bg/>
                                          </p:spTgt>
                                        </p:tgtEl>
                                        <p:attrNameLst>
                                          <p:attrName>style.visibility</p:attrName>
                                        </p:attrNameLst>
                                      </p:cBhvr>
                                      <p:to>
                                        <p:strVal val="visible"/>
                                      </p:to>
                                    </p:set>
                                  </p:childTnLst>
                                </p:cTn>
                              </p:par>
                            </p:childTnLst>
                          </p:cTn>
                        </p:par>
                        <p:par>
                          <p:cTn id="20" fill="hold">
                            <p:stCondLst>
                              <p:cond delay="7000"/>
                            </p:stCondLst>
                            <p:childTnLst>
                              <p:par>
                                <p:cTn id="21" presetID="1" presetClass="entr" presetSubtype="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Arbeiten mit Wiederholaufträgen</a:t>
            </a:r>
            <a:endParaRPr lang="de-DE"/>
          </a:p>
        </p:txBody>
      </p:sp>
      <p:sp>
        <p:nvSpPr>
          <p:cNvPr id="4" name="Fußzeilenplatzhalter 3"/>
          <p:cNvSpPr>
            <a:spLocks noGrp="1"/>
          </p:cNvSpPr>
          <p:nvPr>
            <p:ph type="ftr" sz="quarter" idx="10"/>
          </p:nvPr>
        </p:nvSpPr>
        <p:spPr/>
        <p:txBody>
          <a:bodyPr/>
          <a:lstStyle/>
          <a:p>
            <a:pPr>
              <a:defRPr/>
            </a:pPr>
            <a:r>
              <a:rPr lang="de-DE" smtClean="0"/>
              <a:t>● PAT Prinect  ● D. Freyer, C. Völker ● November 2013</a:t>
            </a:r>
            <a:endParaRPr lang="de-DE"/>
          </a:p>
        </p:txBody>
      </p:sp>
      <p:sp>
        <p:nvSpPr>
          <p:cNvPr id="5" name="Foliennummernplatzhalter 4"/>
          <p:cNvSpPr>
            <a:spLocks noGrp="1"/>
          </p:cNvSpPr>
          <p:nvPr>
            <p:ph type="sldNum" sz="quarter" idx="11"/>
          </p:nvPr>
        </p:nvSpPr>
        <p:spPr/>
        <p:txBody>
          <a:bodyPr/>
          <a:lstStyle/>
          <a:p>
            <a:pPr>
              <a:defRPr/>
            </a:pPr>
            <a:fld id="{B035FD14-5EDB-4F2F-AE9E-2CB0E24AE5B8}" type="slidenum">
              <a:rPr lang="de-DE" smtClean="0"/>
              <a:pPr>
                <a:defRPr/>
              </a:pPr>
              <a:t>18</a:t>
            </a:fld>
            <a:endParaRPr lang="de-DE" dirty="0"/>
          </a:p>
        </p:txBody>
      </p:sp>
      <p:grpSp>
        <p:nvGrpSpPr>
          <p:cNvPr id="10" name="Gruppieren 9"/>
          <p:cNvGrpSpPr/>
          <p:nvPr/>
        </p:nvGrpSpPr>
        <p:grpSpPr>
          <a:xfrm>
            <a:off x="2627784" y="3507453"/>
            <a:ext cx="5884547" cy="2225803"/>
            <a:chOff x="2627784" y="4191529"/>
            <a:chExt cx="5884547" cy="2225803"/>
          </a:xfrm>
        </p:grpSpPr>
        <p:pic>
          <p:nvPicPr>
            <p:cNvPr id="7" name="Grafik 6" descr="Speedmaster CD 102-5-LX.png"/>
            <p:cNvPicPr>
              <a:picLocks noChangeAspect="1"/>
            </p:cNvPicPr>
            <p:nvPr/>
          </p:nvPicPr>
          <p:blipFill>
            <a:blip r:embed="rId3" cstate="print"/>
            <a:stretch>
              <a:fillRect/>
            </a:stretch>
          </p:blipFill>
          <p:spPr>
            <a:xfrm>
              <a:off x="3702808" y="4191529"/>
              <a:ext cx="4809523" cy="2225803"/>
            </a:xfrm>
            <a:prstGeom prst="rect">
              <a:avLst/>
            </a:prstGeom>
          </p:spPr>
        </p:pic>
        <p:pic>
          <p:nvPicPr>
            <p:cNvPr id="8" name="Grafik 7" descr="Inpress Control 105.png"/>
            <p:cNvPicPr>
              <a:picLocks noChangeAspect="1"/>
            </p:cNvPicPr>
            <p:nvPr/>
          </p:nvPicPr>
          <p:blipFill>
            <a:blip r:embed="rId4" cstate="print"/>
            <a:stretch>
              <a:fillRect/>
            </a:stretch>
          </p:blipFill>
          <p:spPr>
            <a:xfrm>
              <a:off x="2627784" y="4889362"/>
              <a:ext cx="1062815" cy="1210379"/>
            </a:xfrm>
            <a:prstGeom prst="rect">
              <a:avLst/>
            </a:prstGeom>
          </p:spPr>
        </p:pic>
      </p:grpSp>
      <p:grpSp>
        <p:nvGrpSpPr>
          <p:cNvPr id="11" name="Gruppieren 10"/>
          <p:cNvGrpSpPr/>
          <p:nvPr/>
        </p:nvGrpSpPr>
        <p:grpSpPr>
          <a:xfrm>
            <a:off x="658676" y="1570323"/>
            <a:ext cx="1470025" cy="1436688"/>
            <a:chOff x="3083024" y="1511301"/>
            <a:chExt cx="1470025" cy="1436688"/>
          </a:xfrm>
        </p:grpSpPr>
        <p:grpSp>
          <p:nvGrpSpPr>
            <p:cNvPr id="12" name="Gruppieren 11"/>
            <p:cNvGrpSpPr/>
            <p:nvPr/>
          </p:nvGrpSpPr>
          <p:grpSpPr>
            <a:xfrm>
              <a:off x="3083024" y="1511301"/>
              <a:ext cx="1470025" cy="1436688"/>
              <a:chOff x="1414463" y="1824038"/>
              <a:chExt cx="1470025" cy="1436688"/>
            </a:xfrm>
          </p:grpSpPr>
          <p:sp>
            <p:nvSpPr>
              <p:cNvPr id="14" name="Freeform 6"/>
              <p:cNvSpPr>
                <a:spLocks/>
              </p:cNvSpPr>
              <p:nvPr/>
            </p:nvSpPr>
            <p:spPr bwMode="auto">
              <a:xfrm>
                <a:off x="1716088" y="2722563"/>
                <a:ext cx="831850" cy="244475"/>
              </a:xfrm>
              <a:custGeom>
                <a:avLst/>
                <a:gdLst>
                  <a:gd name="T0" fmla="*/ 956 w 1047"/>
                  <a:gd name="T1" fmla="*/ 81 h 308"/>
                  <a:gd name="T2" fmla="*/ 954 w 1047"/>
                  <a:gd name="T3" fmla="*/ 80 h 308"/>
                  <a:gd name="T4" fmla="*/ 949 w 1047"/>
                  <a:gd name="T5" fmla="*/ 76 h 308"/>
                  <a:gd name="T6" fmla="*/ 939 w 1047"/>
                  <a:gd name="T7" fmla="*/ 72 h 308"/>
                  <a:gd name="T8" fmla="*/ 927 w 1047"/>
                  <a:gd name="T9" fmla="*/ 66 h 308"/>
                  <a:gd name="T10" fmla="*/ 909 w 1047"/>
                  <a:gd name="T11" fmla="*/ 60 h 308"/>
                  <a:gd name="T12" fmla="*/ 889 w 1047"/>
                  <a:gd name="T13" fmla="*/ 53 h 308"/>
                  <a:gd name="T14" fmla="*/ 865 w 1047"/>
                  <a:gd name="T15" fmla="*/ 46 h 308"/>
                  <a:gd name="T16" fmla="*/ 840 w 1047"/>
                  <a:gd name="T17" fmla="*/ 38 h 308"/>
                  <a:gd name="T18" fmla="*/ 810 w 1047"/>
                  <a:gd name="T19" fmla="*/ 31 h 308"/>
                  <a:gd name="T20" fmla="*/ 778 w 1047"/>
                  <a:gd name="T21" fmla="*/ 24 h 308"/>
                  <a:gd name="T22" fmla="*/ 743 w 1047"/>
                  <a:gd name="T23" fmla="*/ 17 h 308"/>
                  <a:gd name="T24" fmla="*/ 706 w 1047"/>
                  <a:gd name="T25" fmla="*/ 12 h 308"/>
                  <a:gd name="T26" fmla="*/ 668 w 1047"/>
                  <a:gd name="T27" fmla="*/ 6 h 308"/>
                  <a:gd name="T28" fmla="*/ 628 w 1047"/>
                  <a:gd name="T29" fmla="*/ 2 h 308"/>
                  <a:gd name="T30" fmla="*/ 586 w 1047"/>
                  <a:gd name="T31" fmla="*/ 1 h 308"/>
                  <a:gd name="T32" fmla="*/ 542 w 1047"/>
                  <a:gd name="T33" fmla="*/ 0 h 308"/>
                  <a:gd name="T34" fmla="*/ 498 w 1047"/>
                  <a:gd name="T35" fmla="*/ 1 h 308"/>
                  <a:gd name="T36" fmla="*/ 456 w 1047"/>
                  <a:gd name="T37" fmla="*/ 2 h 308"/>
                  <a:gd name="T38" fmla="*/ 415 w 1047"/>
                  <a:gd name="T39" fmla="*/ 6 h 308"/>
                  <a:gd name="T40" fmla="*/ 377 w 1047"/>
                  <a:gd name="T41" fmla="*/ 10 h 308"/>
                  <a:gd name="T42" fmla="*/ 338 w 1047"/>
                  <a:gd name="T43" fmla="*/ 16 h 308"/>
                  <a:gd name="T44" fmla="*/ 303 w 1047"/>
                  <a:gd name="T45" fmla="*/ 21 h 308"/>
                  <a:gd name="T46" fmla="*/ 270 w 1047"/>
                  <a:gd name="T47" fmla="*/ 28 h 308"/>
                  <a:gd name="T48" fmla="*/ 240 w 1047"/>
                  <a:gd name="T49" fmla="*/ 34 h 308"/>
                  <a:gd name="T50" fmla="*/ 213 w 1047"/>
                  <a:gd name="T51" fmla="*/ 40 h 308"/>
                  <a:gd name="T52" fmla="*/ 188 w 1047"/>
                  <a:gd name="T53" fmla="*/ 47 h 308"/>
                  <a:gd name="T54" fmla="*/ 166 w 1047"/>
                  <a:gd name="T55" fmla="*/ 53 h 308"/>
                  <a:gd name="T56" fmla="*/ 149 w 1047"/>
                  <a:gd name="T57" fmla="*/ 58 h 308"/>
                  <a:gd name="T58" fmla="*/ 134 w 1047"/>
                  <a:gd name="T59" fmla="*/ 62 h 308"/>
                  <a:gd name="T60" fmla="*/ 123 w 1047"/>
                  <a:gd name="T61" fmla="*/ 66 h 308"/>
                  <a:gd name="T62" fmla="*/ 117 w 1047"/>
                  <a:gd name="T63" fmla="*/ 68 h 308"/>
                  <a:gd name="T64" fmla="*/ 115 w 1047"/>
                  <a:gd name="T65" fmla="*/ 69 h 308"/>
                  <a:gd name="T66" fmla="*/ 0 w 1047"/>
                  <a:gd name="T67" fmla="*/ 304 h 308"/>
                  <a:gd name="T68" fmla="*/ 1047 w 1047"/>
                  <a:gd name="T69" fmla="*/ 308 h 308"/>
                  <a:gd name="T70" fmla="*/ 956 w 1047"/>
                  <a:gd name="T71" fmla="*/ 81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7" h="308">
                    <a:moveTo>
                      <a:pt x="956" y="81"/>
                    </a:moveTo>
                    <a:lnTo>
                      <a:pt x="954" y="80"/>
                    </a:lnTo>
                    <a:lnTo>
                      <a:pt x="949" y="76"/>
                    </a:lnTo>
                    <a:lnTo>
                      <a:pt x="939" y="72"/>
                    </a:lnTo>
                    <a:lnTo>
                      <a:pt x="927" y="66"/>
                    </a:lnTo>
                    <a:lnTo>
                      <a:pt x="909" y="60"/>
                    </a:lnTo>
                    <a:lnTo>
                      <a:pt x="889" y="53"/>
                    </a:lnTo>
                    <a:lnTo>
                      <a:pt x="865" y="46"/>
                    </a:lnTo>
                    <a:lnTo>
                      <a:pt x="840" y="38"/>
                    </a:lnTo>
                    <a:lnTo>
                      <a:pt x="810" y="31"/>
                    </a:lnTo>
                    <a:lnTo>
                      <a:pt x="778" y="24"/>
                    </a:lnTo>
                    <a:lnTo>
                      <a:pt x="743" y="17"/>
                    </a:lnTo>
                    <a:lnTo>
                      <a:pt x="706" y="12"/>
                    </a:lnTo>
                    <a:lnTo>
                      <a:pt x="668" y="6"/>
                    </a:lnTo>
                    <a:lnTo>
                      <a:pt x="628" y="2"/>
                    </a:lnTo>
                    <a:lnTo>
                      <a:pt x="586" y="1"/>
                    </a:lnTo>
                    <a:lnTo>
                      <a:pt x="542" y="0"/>
                    </a:lnTo>
                    <a:lnTo>
                      <a:pt x="498" y="1"/>
                    </a:lnTo>
                    <a:lnTo>
                      <a:pt x="456" y="2"/>
                    </a:lnTo>
                    <a:lnTo>
                      <a:pt x="415" y="6"/>
                    </a:lnTo>
                    <a:lnTo>
                      <a:pt x="377" y="10"/>
                    </a:lnTo>
                    <a:lnTo>
                      <a:pt x="338" y="16"/>
                    </a:lnTo>
                    <a:lnTo>
                      <a:pt x="303" y="21"/>
                    </a:lnTo>
                    <a:lnTo>
                      <a:pt x="270" y="28"/>
                    </a:lnTo>
                    <a:lnTo>
                      <a:pt x="240" y="34"/>
                    </a:lnTo>
                    <a:lnTo>
                      <a:pt x="213" y="40"/>
                    </a:lnTo>
                    <a:lnTo>
                      <a:pt x="188" y="47"/>
                    </a:lnTo>
                    <a:lnTo>
                      <a:pt x="166" y="53"/>
                    </a:lnTo>
                    <a:lnTo>
                      <a:pt x="149" y="58"/>
                    </a:lnTo>
                    <a:lnTo>
                      <a:pt x="134" y="62"/>
                    </a:lnTo>
                    <a:lnTo>
                      <a:pt x="123" y="66"/>
                    </a:lnTo>
                    <a:lnTo>
                      <a:pt x="117" y="68"/>
                    </a:lnTo>
                    <a:lnTo>
                      <a:pt x="115" y="69"/>
                    </a:lnTo>
                    <a:lnTo>
                      <a:pt x="0" y="304"/>
                    </a:lnTo>
                    <a:lnTo>
                      <a:pt x="1047" y="308"/>
                    </a:lnTo>
                    <a:lnTo>
                      <a:pt x="956" y="8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Rectangle 7"/>
              <p:cNvSpPr>
                <a:spLocks noChangeArrowheads="1"/>
              </p:cNvSpPr>
              <p:nvPr/>
            </p:nvSpPr>
            <p:spPr bwMode="auto">
              <a:xfrm>
                <a:off x="1538288" y="1831976"/>
                <a:ext cx="1185863" cy="92868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8"/>
              <p:cNvSpPr>
                <a:spLocks/>
              </p:cNvSpPr>
              <p:nvPr/>
            </p:nvSpPr>
            <p:spPr bwMode="auto">
              <a:xfrm>
                <a:off x="1427163" y="2963863"/>
                <a:ext cx="1450975" cy="290513"/>
              </a:xfrm>
              <a:custGeom>
                <a:avLst/>
                <a:gdLst>
                  <a:gd name="T0" fmla="*/ 168 w 1828"/>
                  <a:gd name="T1" fmla="*/ 0 h 365"/>
                  <a:gd name="T2" fmla="*/ 0 w 1828"/>
                  <a:gd name="T3" fmla="*/ 288 h 365"/>
                  <a:gd name="T4" fmla="*/ 4 w 1828"/>
                  <a:gd name="T5" fmla="*/ 329 h 365"/>
                  <a:gd name="T6" fmla="*/ 28 w 1828"/>
                  <a:gd name="T7" fmla="*/ 363 h 365"/>
                  <a:gd name="T8" fmla="*/ 34 w 1828"/>
                  <a:gd name="T9" fmla="*/ 363 h 365"/>
                  <a:gd name="T10" fmla="*/ 48 w 1828"/>
                  <a:gd name="T11" fmla="*/ 363 h 365"/>
                  <a:gd name="T12" fmla="*/ 72 w 1828"/>
                  <a:gd name="T13" fmla="*/ 363 h 365"/>
                  <a:gd name="T14" fmla="*/ 104 w 1828"/>
                  <a:gd name="T15" fmla="*/ 363 h 365"/>
                  <a:gd name="T16" fmla="*/ 144 w 1828"/>
                  <a:gd name="T17" fmla="*/ 363 h 365"/>
                  <a:gd name="T18" fmla="*/ 191 w 1828"/>
                  <a:gd name="T19" fmla="*/ 363 h 365"/>
                  <a:gd name="T20" fmla="*/ 244 w 1828"/>
                  <a:gd name="T21" fmla="*/ 363 h 365"/>
                  <a:gd name="T22" fmla="*/ 303 w 1828"/>
                  <a:gd name="T23" fmla="*/ 363 h 365"/>
                  <a:gd name="T24" fmla="*/ 368 w 1828"/>
                  <a:gd name="T25" fmla="*/ 363 h 365"/>
                  <a:gd name="T26" fmla="*/ 437 w 1828"/>
                  <a:gd name="T27" fmla="*/ 363 h 365"/>
                  <a:gd name="T28" fmla="*/ 509 w 1828"/>
                  <a:gd name="T29" fmla="*/ 364 h 365"/>
                  <a:gd name="T30" fmla="*/ 585 w 1828"/>
                  <a:gd name="T31" fmla="*/ 364 h 365"/>
                  <a:gd name="T32" fmla="*/ 665 w 1828"/>
                  <a:gd name="T33" fmla="*/ 364 h 365"/>
                  <a:gd name="T34" fmla="*/ 745 w 1828"/>
                  <a:gd name="T35" fmla="*/ 364 h 365"/>
                  <a:gd name="T36" fmla="*/ 827 w 1828"/>
                  <a:gd name="T37" fmla="*/ 364 h 365"/>
                  <a:gd name="T38" fmla="*/ 910 w 1828"/>
                  <a:gd name="T39" fmla="*/ 364 h 365"/>
                  <a:gd name="T40" fmla="*/ 992 w 1828"/>
                  <a:gd name="T41" fmla="*/ 364 h 365"/>
                  <a:gd name="T42" fmla="*/ 1074 w 1828"/>
                  <a:gd name="T43" fmla="*/ 364 h 365"/>
                  <a:gd name="T44" fmla="*/ 1156 w 1828"/>
                  <a:gd name="T45" fmla="*/ 364 h 365"/>
                  <a:gd name="T46" fmla="*/ 1234 w 1828"/>
                  <a:gd name="T47" fmla="*/ 364 h 365"/>
                  <a:gd name="T48" fmla="*/ 1310 w 1828"/>
                  <a:gd name="T49" fmla="*/ 364 h 365"/>
                  <a:gd name="T50" fmla="*/ 1384 w 1828"/>
                  <a:gd name="T51" fmla="*/ 365 h 365"/>
                  <a:gd name="T52" fmla="*/ 1454 w 1828"/>
                  <a:gd name="T53" fmla="*/ 365 h 365"/>
                  <a:gd name="T54" fmla="*/ 1519 w 1828"/>
                  <a:gd name="T55" fmla="*/ 365 h 365"/>
                  <a:gd name="T56" fmla="*/ 1579 w 1828"/>
                  <a:gd name="T57" fmla="*/ 365 h 365"/>
                  <a:gd name="T58" fmla="*/ 1634 w 1828"/>
                  <a:gd name="T59" fmla="*/ 365 h 365"/>
                  <a:gd name="T60" fmla="*/ 1682 w 1828"/>
                  <a:gd name="T61" fmla="*/ 365 h 365"/>
                  <a:gd name="T62" fmla="*/ 1723 w 1828"/>
                  <a:gd name="T63" fmla="*/ 365 h 365"/>
                  <a:gd name="T64" fmla="*/ 1755 w 1828"/>
                  <a:gd name="T65" fmla="*/ 365 h 365"/>
                  <a:gd name="T66" fmla="*/ 1780 w 1828"/>
                  <a:gd name="T67" fmla="*/ 365 h 365"/>
                  <a:gd name="T68" fmla="*/ 1796 w 1828"/>
                  <a:gd name="T69" fmla="*/ 365 h 365"/>
                  <a:gd name="T70" fmla="*/ 1803 w 1828"/>
                  <a:gd name="T71" fmla="*/ 365 h 365"/>
                  <a:gd name="T72" fmla="*/ 1813 w 1828"/>
                  <a:gd name="T73" fmla="*/ 360 h 365"/>
                  <a:gd name="T74" fmla="*/ 1821 w 1828"/>
                  <a:gd name="T75" fmla="*/ 349 h 365"/>
                  <a:gd name="T76" fmla="*/ 1826 w 1828"/>
                  <a:gd name="T77" fmla="*/ 335 h 365"/>
                  <a:gd name="T78" fmla="*/ 1828 w 1828"/>
                  <a:gd name="T79" fmla="*/ 326 h 365"/>
                  <a:gd name="T80" fmla="*/ 1826 w 1828"/>
                  <a:gd name="T81" fmla="*/ 314 h 365"/>
                  <a:gd name="T82" fmla="*/ 1825 w 1828"/>
                  <a:gd name="T83" fmla="*/ 297 h 365"/>
                  <a:gd name="T84" fmla="*/ 1822 w 1828"/>
                  <a:gd name="T85" fmla="*/ 282 h 365"/>
                  <a:gd name="T86" fmla="*/ 1821 w 1828"/>
                  <a:gd name="T87" fmla="*/ 275 h 365"/>
                  <a:gd name="T88" fmla="*/ 1669 w 1828"/>
                  <a:gd name="T89" fmla="*/ 0 h 365"/>
                  <a:gd name="T90" fmla="*/ 168 w 1828"/>
                  <a:gd name="T91"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8" h="365">
                    <a:moveTo>
                      <a:pt x="168" y="0"/>
                    </a:moveTo>
                    <a:lnTo>
                      <a:pt x="0" y="288"/>
                    </a:lnTo>
                    <a:lnTo>
                      <a:pt x="4" y="329"/>
                    </a:lnTo>
                    <a:lnTo>
                      <a:pt x="28" y="363"/>
                    </a:lnTo>
                    <a:lnTo>
                      <a:pt x="34" y="363"/>
                    </a:lnTo>
                    <a:lnTo>
                      <a:pt x="48" y="363"/>
                    </a:lnTo>
                    <a:lnTo>
                      <a:pt x="72" y="363"/>
                    </a:lnTo>
                    <a:lnTo>
                      <a:pt x="104" y="363"/>
                    </a:lnTo>
                    <a:lnTo>
                      <a:pt x="144" y="363"/>
                    </a:lnTo>
                    <a:lnTo>
                      <a:pt x="191" y="363"/>
                    </a:lnTo>
                    <a:lnTo>
                      <a:pt x="244" y="363"/>
                    </a:lnTo>
                    <a:lnTo>
                      <a:pt x="303" y="363"/>
                    </a:lnTo>
                    <a:lnTo>
                      <a:pt x="368" y="363"/>
                    </a:lnTo>
                    <a:lnTo>
                      <a:pt x="437" y="363"/>
                    </a:lnTo>
                    <a:lnTo>
                      <a:pt x="509" y="364"/>
                    </a:lnTo>
                    <a:lnTo>
                      <a:pt x="585" y="364"/>
                    </a:lnTo>
                    <a:lnTo>
                      <a:pt x="665" y="364"/>
                    </a:lnTo>
                    <a:lnTo>
                      <a:pt x="745" y="364"/>
                    </a:lnTo>
                    <a:lnTo>
                      <a:pt x="827" y="364"/>
                    </a:lnTo>
                    <a:lnTo>
                      <a:pt x="910" y="364"/>
                    </a:lnTo>
                    <a:lnTo>
                      <a:pt x="992" y="364"/>
                    </a:lnTo>
                    <a:lnTo>
                      <a:pt x="1074" y="364"/>
                    </a:lnTo>
                    <a:lnTo>
                      <a:pt x="1156" y="364"/>
                    </a:lnTo>
                    <a:lnTo>
                      <a:pt x="1234" y="364"/>
                    </a:lnTo>
                    <a:lnTo>
                      <a:pt x="1310" y="364"/>
                    </a:lnTo>
                    <a:lnTo>
                      <a:pt x="1384" y="365"/>
                    </a:lnTo>
                    <a:lnTo>
                      <a:pt x="1454" y="365"/>
                    </a:lnTo>
                    <a:lnTo>
                      <a:pt x="1519" y="365"/>
                    </a:lnTo>
                    <a:lnTo>
                      <a:pt x="1579" y="365"/>
                    </a:lnTo>
                    <a:lnTo>
                      <a:pt x="1634" y="365"/>
                    </a:lnTo>
                    <a:lnTo>
                      <a:pt x="1682" y="365"/>
                    </a:lnTo>
                    <a:lnTo>
                      <a:pt x="1723" y="365"/>
                    </a:lnTo>
                    <a:lnTo>
                      <a:pt x="1755" y="365"/>
                    </a:lnTo>
                    <a:lnTo>
                      <a:pt x="1780" y="365"/>
                    </a:lnTo>
                    <a:lnTo>
                      <a:pt x="1796" y="365"/>
                    </a:lnTo>
                    <a:lnTo>
                      <a:pt x="1803" y="365"/>
                    </a:lnTo>
                    <a:lnTo>
                      <a:pt x="1813" y="360"/>
                    </a:lnTo>
                    <a:lnTo>
                      <a:pt x="1821" y="349"/>
                    </a:lnTo>
                    <a:lnTo>
                      <a:pt x="1826" y="335"/>
                    </a:lnTo>
                    <a:lnTo>
                      <a:pt x="1828" y="326"/>
                    </a:lnTo>
                    <a:lnTo>
                      <a:pt x="1826" y="314"/>
                    </a:lnTo>
                    <a:lnTo>
                      <a:pt x="1825" y="297"/>
                    </a:lnTo>
                    <a:lnTo>
                      <a:pt x="1822" y="282"/>
                    </a:lnTo>
                    <a:lnTo>
                      <a:pt x="1821" y="275"/>
                    </a:lnTo>
                    <a:lnTo>
                      <a:pt x="1669" y="0"/>
                    </a:lnTo>
                    <a:lnTo>
                      <a:pt x="168"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Rectangle 10"/>
              <p:cNvSpPr>
                <a:spLocks noChangeArrowheads="1"/>
              </p:cNvSpPr>
              <p:nvPr/>
            </p:nvSpPr>
            <p:spPr bwMode="auto">
              <a:xfrm>
                <a:off x="1778000" y="2649538"/>
                <a:ext cx="717550" cy="523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1"/>
              <p:cNvSpPr>
                <a:spLocks/>
              </p:cNvSpPr>
              <p:nvPr/>
            </p:nvSpPr>
            <p:spPr bwMode="auto">
              <a:xfrm>
                <a:off x="1425575" y="3186113"/>
                <a:ext cx="1452563" cy="63500"/>
              </a:xfrm>
              <a:custGeom>
                <a:avLst/>
                <a:gdLst>
                  <a:gd name="T0" fmla="*/ 1816 w 1829"/>
                  <a:gd name="T1" fmla="*/ 80 h 80"/>
                  <a:gd name="T2" fmla="*/ 1823 w 1829"/>
                  <a:gd name="T3" fmla="*/ 77 h 80"/>
                  <a:gd name="T4" fmla="*/ 1825 w 1829"/>
                  <a:gd name="T5" fmla="*/ 73 h 80"/>
                  <a:gd name="T6" fmla="*/ 1827 w 1829"/>
                  <a:gd name="T7" fmla="*/ 68 h 80"/>
                  <a:gd name="T8" fmla="*/ 1829 w 1829"/>
                  <a:gd name="T9" fmla="*/ 60 h 80"/>
                  <a:gd name="T10" fmla="*/ 1829 w 1829"/>
                  <a:gd name="T11" fmla="*/ 47 h 80"/>
                  <a:gd name="T12" fmla="*/ 1828 w 1829"/>
                  <a:gd name="T13" fmla="*/ 31 h 80"/>
                  <a:gd name="T14" fmla="*/ 1825 w 1829"/>
                  <a:gd name="T15" fmla="*/ 17 h 80"/>
                  <a:gd name="T16" fmla="*/ 1824 w 1829"/>
                  <a:gd name="T17" fmla="*/ 12 h 80"/>
                  <a:gd name="T18" fmla="*/ 1806 w 1829"/>
                  <a:gd name="T19" fmla="*/ 0 h 80"/>
                  <a:gd name="T20" fmla="*/ 15 w 1829"/>
                  <a:gd name="T21" fmla="*/ 2 h 80"/>
                  <a:gd name="T22" fmla="*/ 0 w 1829"/>
                  <a:gd name="T23" fmla="*/ 46 h 80"/>
                  <a:gd name="T24" fmla="*/ 4 w 1829"/>
                  <a:gd name="T25" fmla="*/ 50 h 80"/>
                  <a:gd name="T26" fmla="*/ 12 w 1829"/>
                  <a:gd name="T27" fmla="*/ 58 h 80"/>
                  <a:gd name="T28" fmla="*/ 25 w 1829"/>
                  <a:gd name="T29" fmla="*/ 68 h 80"/>
                  <a:gd name="T30" fmla="*/ 37 w 1829"/>
                  <a:gd name="T31" fmla="*/ 76 h 80"/>
                  <a:gd name="T32" fmla="*/ 1816 w 1829"/>
                  <a:gd name="T3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9" h="80">
                    <a:moveTo>
                      <a:pt x="1816" y="80"/>
                    </a:moveTo>
                    <a:lnTo>
                      <a:pt x="1823" y="77"/>
                    </a:lnTo>
                    <a:lnTo>
                      <a:pt x="1825" y="73"/>
                    </a:lnTo>
                    <a:lnTo>
                      <a:pt x="1827" y="68"/>
                    </a:lnTo>
                    <a:lnTo>
                      <a:pt x="1829" y="60"/>
                    </a:lnTo>
                    <a:lnTo>
                      <a:pt x="1829" y="47"/>
                    </a:lnTo>
                    <a:lnTo>
                      <a:pt x="1828" y="31"/>
                    </a:lnTo>
                    <a:lnTo>
                      <a:pt x="1825" y="17"/>
                    </a:lnTo>
                    <a:lnTo>
                      <a:pt x="1824" y="12"/>
                    </a:lnTo>
                    <a:lnTo>
                      <a:pt x="1806" y="0"/>
                    </a:lnTo>
                    <a:lnTo>
                      <a:pt x="15" y="2"/>
                    </a:lnTo>
                    <a:lnTo>
                      <a:pt x="0" y="46"/>
                    </a:lnTo>
                    <a:lnTo>
                      <a:pt x="4" y="50"/>
                    </a:lnTo>
                    <a:lnTo>
                      <a:pt x="12" y="58"/>
                    </a:lnTo>
                    <a:lnTo>
                      <a:pt x="25" y="68"/>
                    </a:lnTo>
                    <a:lnTo>
                      <a:pt x="37" y="76"/>
                    </a:lnTo>
                    <a:lnTo>
                      <a:pt x="1816" y="80"/>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2"/>
              <p:cNvSpPr>
                <a:spLocks/>
              </p:cNvSpPr>
              <p:nvPr/>
            </p:nvSpPr>
            <p:spPr bwMode="auto">
              <a:xfrm>
                <a:off x="1554163" y="1833563"/>
                <a:ext cx="1163638" cy="917575"/>
              </a:xfrm>
              <a:custGeom>
                <a:avLst/>
                <a:gdLst>
                  <a:gd name="T0" fmla="*/ 1468 w 1468"/>
                  <a:gd name="T1" fmla="*/ 0 h 1154"/>
                  <a:gd name="T2" fmla="*/ 0 w 1468"/>
                  <a:gd name="T3" fmla="*/ 0 h 1154"/>
                  <a:gd name="T4" fmla="*/ 0 w 1468"/>
                  <a:gd name="T5" fmla="*/ 56 h 1154"/>
                  <a:gd name="T6" fmla="*/ 1419 w 1468"/>
                  <a:gd name="T7" fmla="*/ 56 h 1154"/>
                  <a:gd name="T8" fmla="*/ 1419 w 1468"/>
                  <a:gd name="T9" fmla="*/ 1154 h 1154"/>
                  <a:gd name="T10" fmla="*/ 1465 w 1468"/>
                  <a:gd name="T11" fmla="*/ 1154 h 1154"/>
                  <a:gd name="T12" fmla="*/ 1468 w 1468"/>
                  <a:gd name="T13" fmla="*/ 0 h 1154"/>
                </a:gdLst>
                <a:ahLst/>
                <a:cxnLst>
                  <a:cxn ang="0">
                    <a:pos x="T0" y="T1"/>
                  </a:cxn>
                  <a:cxn ang="0">
                    <a:pos x="T2" y="T3"/>
                  </a:cxn>
                  <a:cxn ang="0">
                    <a:pos x="T4" y="T5"/>
                  </a:cxn>
                  <a:cxn ang="0">
                    <a:pos x="T6" y="T7"/>
                  </a:cxn>
                  <a:cxn ang="0">
                    <a:pos x="T8" y="T9"/>
                  </a:cxn>
                  <a:cxn ang="0">
                    <a:pos x="T10" y="T11"/>
                  </a:cxn>
                  <a:cxn ang="0">
                    <a:pos x="T12" y="T13"/>
                  </a:cxn>
                </a:cxnLst>
                <a:rect l="0" t="0" r="r" b="b"/>
                <a:pathLst>
                  <a:path w="1468" h="1154">
                    <a:moveTo>
                      <a:pt x="1468" y="0"/>
                    </a:moveTo>
                    <a:lnTo>
                      <a:pt x="0" y="0"/>
                    </a:lnTo>
                    <a:lnTo>
                      <a:pt x="0" y="56"/>
                    </a:lnTo>
                    <a:lnTo>
                      <a:pt x="1419" y="56"/>
                    </a:lnTo>
                    <a:lnTo>
                      <a:pt x="1419" y="1154"/>
                    </a:lnTo>
                    <a:lnTo>
                      <a:pt x="1465" y="1154"/>
                    </a:lnTo>
                    <a:lnTo>
                      <a:pt x="14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3"/>
              <p:cNvSpPr>
                <a:spLocks/>
              </p:cNvSpPr>
              <p:nvPr/>
            </p:nvSpPr>
            <p:spPr bwMode="auto">
              <a:xfrm>
                <a:off x="1644650" y="1919288"/>
                <a:ext cx="1004888" cy="668338"/>
              </a:xfrm>
              <a:custGeom>
                <a:avLst/>
                <a:gdLst>
                  <a:gd name="T0" fmla="*/ 0 w 1267"/>
                  <a:gd name="T1" fmla="*/ 0 h 842"/>
                  <a:gd name="T2" fmla="*/ 0 w 1267"/>
                  <a:gd name="T3" fmla="*/ 51 h 842"/>
                  <a:gd name="T4" fmla="*/ 1198 w 1267"/>
                  <a:gd name="T5" fmla="*/ 51 h 842"/>
                  <a:gd name="T6" fmla="*/ 1198 w 1267"/>
                  <a:gd name="T7" fmla="*/ 842 h 842"/>
                  <a:gd name="T8" fmla="*/ 1267 w 1267"/>
                  <a:gd name="T9" fmla="*/ 842 h 842"/>
                  <a:gd name="T10" fmla="*/ 1267 w 1267"/>
                  <a:gd name="T11" fmla="*/ 0 h 842"/>
                  <a:gd name="T12" fmla="*/ 0 w 1267"/>
                  <a:gd name="T13" fmla="*/ 0 h 842"/>
                </a:gdLst>
                <a:ahLst/>
                <a:cxnLst>
                  <a:cxn ang="0">
                    <a:pos x="T0" y="T1"/>
                  </a:cxn>
                  <a:cxn ang="0">
                    <a:pos x="T2" y="T3"/>
                  </a:cxn>
                  <a:cxn ang="0">
                    <a:pos x="T4" y="T5"/>
                  </a:cxn>
                  <a:cxn ang="0">
                    <a:pos x="T6" y="T7"/>
                  </a:cxn>
                  <a:cxn ang="0">
                    <a:pos x="T8" y="T9"/>
                  </a:cxn>
                  <a:cxn ang="0">
                    <a:pos x="T10" y="T11"/>
                  </a:cxn>
                  <a:cxn ang="0">
                    <a:pos x="T12" y="T13"/>
                  </a:cxn>
                </a:cxnLst>
                <a:rect l="0" t="0" r="r" b="b"/>
                <a:pathLst>
                  <a:path w="1267" h="842">
                    <a:moveTo>
                      <a:pt x="0" y="0"/>
                    </a:moveTo>
                    <a:lnTo>
                      <a:pt x="0" y="51"/>
                    </a:lnTo>
                    <a:lnTo>
                      <a:pt x="1198" y="51"/>
                    </a:lnTo>
                    <a:lnTo>
                      <a:pt x="1198" y="842"/>
                    </a:lnTo>
                    <a:lnTo>
                      <a:pt x="1267" y="842"/>
                    </a:lnTo>
                    <a:lnTo>
                      <a:pt x="126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4"/>
              <p:cNvSpPr>
                <a:spLocks/>
              </p:cNvSpPr>
              <p:nvPr/>
            </p:nvSpPr>
            <p:spPr bwMode="auto">
              <a:xfrm>
                <a:off x="1784350" y="2654301"/>
                <a:ext cx="708025" cy="49213"/>
              </a:xfrm>
              <a:custGeom>
                <a:avLst/>
                <a:gdLst>
                  <a:gd name="T0" fmla="*/ 893 w 893"/>
                  <a:gd name="T1" fmla="*/ 0 h 61"/>
                  <a:gd name="T2" fmla="*/ 0 w 893"/>
                  <a:gd name="T3" fmla="*/ 0 h 61"/>
                  <a:gd name="T4" fmla="*/ 0 w 893"/>
                  <a:gd name="T5" fmla="*/ 20 h 61"/>
                  <a:gd name="T6" fmla="*/ 868 w 893"/>
                  <a:gd name="T7" fmla="*/ 20 h 61"/>
                  <a:gd name="T8" fmla="*/ 868 w 893"/>
                  <a:gd name="T9" fmla="*/ 61 h 61"/>
                  <a:gd name="T10" fmla="*/ 893 w 893"/>
                  <a:gd name="T11" fmla="*/ 61 h 61"/>
                  <a:gd name="T12" fmla="*/ 893 w 893"/>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893" h="61">
                    <a:moveTo>
                      <a:pt x="893" y="0"/>
                    </a:moveTo>
                    <a:lnTo>
                      <a:pt x="0" y="0"/>
                    </a:lnTo>
                    <a:lnTo>
                      <a:pt x="0" y="20"/>
                    </a:lnTo>
                    <a:lnTo>
                      <a:pt x="868" y="20"/>
                    </a:lnTo>
                    <a:lnTo>
                      <a:pt x="868" y="61"/>
                    </a:lnTo>
                    <a:lnTo>
                      <a:pt x="893" y="61"/>
                    </a:lnTo>
                    <a:lnTo>
                      <a:pt x="8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5"/>
              <p:cNvSpPr>
                <a:spLocks/>
              </p:cNvSpPr>
              <p:nvPr/>
            </p:nvSpPr>
            <p:spPr bwMode="auto">
              <a:xfrm>
                <a:off x="1554163" y="2963863"/>
                <a:ext cx="1323975" cy="292100"/>
              </a:xfrm>
              <a:custGeom>
                <a:avLst/>
                <a:gdLst>
                  <a:gd name="T0" fmla="*/ 1511 w 1668"/>
                  <a:gd name="T1" fmla="*/ 0 h 368"/>
                  <a:gd name="T2" fmla="*/ 12 w 1668"/>
                  <a:gd name="T3" fmla="*/ 0 h 368"/>
                  <a:gd name="T4" fmla="*/ 0 w 1668"/>
                  <a:gd name="T5" fmla="*/ 31 h 368"/>
                  <a:gd name="T6" fmla="*/ 1490 w 1668"/>
                  <a:gd name="T7" fmla="*/ 31 h 368"/>
                  <a:gd name="T8" fmla="*/ 1501 w 1668"/>
                  <a:gd name="T9" fmla="*/ 58 h 368"/>
                  <a:gd name="T10" fmla="*/ 1513 w 1668"/>
                  <a:gd name="T11" fmla="*/ 94 h 368"/>
                  <a:gd name="T12" fmla="*/ 1529 w 1668"/>
                  <a:gd name="T13" fmla="*/ 134 h 368"/>
                  <a:gd name="T14" fmla="*/ 1544 w 1668"/>
                  <a:gd name="T15" fmla="*/ 174 h 368"/>
                  <a:gd name="T16" fmla="*/ 1559 w 1668"/>
                  <a:gd name="T17" fmla="*/ 213 h 368"/>
                  <a:gd name="T18" fmla="*/ 1572 w 1668"/>
                  <a:gd name="T19" fmla="*/ 244 h 368"/>
                  <a:gd name="T20" fmla="*/ 1580 w 1668"/>
                  <a:gd name="T21" fmla="*/ 266 h 368"/>
                  <a:gd name="T22" fmla="*/ 1582 w 1668"/>
                  <a:gd name="T23" fmla="*/ 274 h 368"/>
                  <a:gd name="T24" fmla="*/ 1582 w 1668"/>
                  <a:gd name="T25" fmla="*/ 364 h 368"/>
                  <a:gd name="T26" fmla="*/ 1652 w 1668"/>
                  <a:gd name="T27" fmla="*/ 368 h 368"/>
                  <a:gd name="T28" fmla="*/ 1668 w 1668"/>
                  <a:gd name="T29" fmla="*/ 341 h 368"/>
                  <a:gd name="T30" fmla="*/ 1664 w 1668"/>
                  <a:gd name="T31" fmla="*/ 275 h 368"/>
                  <a:gd name="T32" fmla="*/ 1511 w 1668"/>
                  <a:gd name="T3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8" h="368">
                    <a:moveTo>
                      <a:pt x="1511" y="0"/>
                    </a:moveTo>
                    <a:lnTo>
                      <a:pt x="12" y="0"/>
                    </a:lnTo>
                    <a:lnTo>
                      <a:pt x="0" y="31"/>
                    </a:lnTo>
                    <a:lnTo>
                      <a:pt x="1490" y="31"/>
                    </a:lnTo>
                    <a:lnTo>
                      <a:pt x="1501" y="58"/>
                    </a:lnTo>
                    <a:lnTo>
                      <a:pt x="1513" y="94"/>
                    </a:lnTo>
                    <a:lnTo>
                      <a:pt x="1529" y="134"/>
                    </a:lnTo>
                    <a:lnTo>
                      <a:pt x="1544" y="174"/>
                    </a:lnTo>
                    <a:lnTo>
                      <a:pt x="1559" y="213"/>
                    </a:lnTo>
                    <a:lnTo>
                      <a:pt x="1572" y="244"/>
                    </a:lnTo>
                    <a:lnTo>
                      <a:pt x="1580" y="266"/>
                    </a:lnTo>
                    <a:lnTo>
                      <a:pt x="1582" y="274"/>
                    </a:lnTo>
                    <a:lnTo>
                      <a:pt x="1582" y="364"/>
                    </a:lnTo>
                    <a:lnTo>
                      <a:pt x="1652" y="368"/>
                    </a:lnTo>
                    <a:lnTo>
                      <a:pt x="1668" y="341"/>
                    </a:lnTo>
                    <a:lnTo>
                      <a:pt x="1664" y="275"/>
                    </a:lnTo>
                    <a:lnTo>
                      <a:pt x="15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6"/>
              <p:cNvSpPr>
                <a:spLocks/>
              </p:cNvSpPr>
              <p:nvPr/>
            </p:nvSpPr>
            <p:spPr bwMode="auto">
              <a:xfrm>
                <a:off x="1792288" y="2806701"/>
                <a:ext cx="762000" cy="157163"/>
              </a:xfrm>
              <a:custGeom>
                <a:avLst/>
                <a:gdLst>
                  <a:gd name="T0" fmla="*/ 859 w 960"/>
                  <a:gd name="T1" fmla="*/ 0 h 198"/>
                  <a:gd name="T2" fmla="*/ 811 w 960"/>
                  <a:gd name="T3" fmla="*/ 29 h 198"/>
                  <a:gd name="T4" fmla="*/ 775 w 960"/>
                  <a:gd name="T5" fmla="*/ 40 h 198"/>
                  <a:gd name="T6" fmla="*/ 734 w 960"/>
                  <a:gd name="T7" fmla="*/ 48 h 198"/>
                  <a:gd name="T8" fmla="*/ 689 w 960"/>
                  <a:gd name="T9" fmla="*/ 56 h 198"/>
                  <a:gd name="T10" fmla="*/ 638 w 960"/>
                  <a:gd name="T11" fmla="*/ 63 h 198"/>
                  <a:gd name="T12" fmla="*/ 585 w 960"/>
                  <a:gd name="T13" fmla="*/ 68 h 198"/>
                  <a:gd name="T14" fmla="*/ 529 w 960"/>
                  <a:gd name="T15" fmla="*/ 71 h 198"/>
                  <a:gd name="T16" fmla="*/ 470 w 960"/>
                  <a:gd name="T17" fmla="*/ 74 h 198"/>
                  <a:gd name="T18" fmla="*/ 406 w 960"/>
                  <a:gd name="T19" fmla="*/ 74 h 198"/>
                  <a:gd name="T20" fmla="*/ 339 w 960"/>
                  <a:gd name="T21" fmla="*/ 71 h 198"/>
                  <a:gd name="T22" fmla="*/ 275 w 960"/>
                  <a:gd name="T23" fmla="*/ 67 h 198"/>
                  <a:gd name="T24" fmla="*/ 216 w 960"/>
                  <a:gd name="T25" fmla="*/ 60 h 198"/>
                  <a:gd name="T26" fmla="*/ 162 w 960"/>
                  <a:gd name="T27" fmla="*/ 50 h 198"/>
                  <a:gd name="T28" fmla="*/ 112 w 960"/>
                  <a:gd name="T29" fmla="*/ 41 h 198"/>
                  <a:gd name="T30" fmla="*/ 70 w 960"/>
                  <a:gd name="T31" fmla="*/ 29 h 198"/>
                  <a:gd name="T32" fmla="*/ 35 w 960"/>
                  <a:gd name="T33" fmla="*/ 15 h 198"/>
                  <a:gd name="T34" fmla="*/ 0 w 960"/>
                  <a:gd name="T35" fmla="*/ 34 h 198"/>
                  <a:gd name="T36" fmla="*/ 29 w 960"/>
                  <a:gd name="T37" fmla="*/ 50 h 198"/>
                  <a:gd name="T38" fmla="*/ 67 w 960"/>
                  <a:gd name="T39" fmla="*/ 65 h 198"/>
                  <a:gd name="T40" fmla="*/ 114 w 960"/>
                  <a:gd name="T41" fmla="*/ 78 h 198"/>
                  <a:gd name="T42" fmla="*/ 167 w 960"/>
                  <a:gd name="T43" fmla="*/ 89 h 198"/>
                  <a:gd name="T44" fmla="*/ 228 w 960"/>
                  <a:gd name="T45" fmla="*/ 98 h 198"/>
                  <a:gd name="T46" fmla="*/ 294 w 960"/>
                  <a:gd name="T47" fmla="*/ 105 h 198"/>
                  <a:gd name="T48" fmla="*/ 365 w 960"/>
                  <a:gd name="T49" fmla="*/ 109 h 198"/>
                  <a:gd name="T50" fmla="*/ 440 w 960"/>
                  <a:gd name="T51" fmla="*/ 110 h 198"/>
                  <a:gd name="T52" fmla="*/ 502 w 960"/>
                  <a:gd name="T53" fmla="*/ 109 h 198"/>
                  <a:gd name="T54" fmla="*/ 562 w 960"/>
                  <a:gd name="T55" fmla="*/ 106 h 198"/>
                  <a:gd name="T56" fmla="*/ 618 w 960"/>
                  <a:gd name="T57" fmla="*/ 102 h 198"/>
                  <a:gd name="T58" fmla="*/ 671 w 960"/>
                  <a:gd name="T59" fmla="*/ 95 h 198"/>
                  <a:gd name="T60" fmla="*/ 719 w 960"/>
                  <a:gd name="T61" fmla="*/ 89 h 198"/>
                  <a:gd name="T62" fmla="*/ 764 w 960"/>
                  <a:gd name="T63" fmla="*/ 79 h 198"/>
                  <a:gd name="T64" fmla="*/ 802 w 960"/>
                  <a:gd name="T65" fmla="*/ 70 h 198"/>
                  <a:gd name="T66" fmla="*/ 836 w 960"/>
                  <a:gd name="T67" fmla="*/ 57 h 198"/>
                  <a:gd name="T68" fmla="*/ 850 w 960"/>
                  <a:gd name="T69" fmla="*/ 101 h 198"/>
                  <a:gd name="T70" fmla="*/ 865 w 960"/>
                  <a:gd name="T71" fmla="*/ 146 h 198"/>
                  <a:gd name="T72" fmla="*/ 876 w 960"/>
                  <a:gd name="T73" fmla="*/ 183 h 198"/>
                  <a:gd name="T74" fmla="*/ 880 w 960"/>
                  <a:gd name="T7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0" h="198">
                    <a:moveTo>
                      <a:pt x="960" y="198"/>
                    </a:moveTo>
                    <a:lnTo>
                      <a:pt x="859" y="0"/>
                    </a:lnTo>
                    <a:lnTo>
                      <a:pt x="828" y="23"/>
                    </a:lnTo>
                    <a:lnTo>
                      <a:pt x="811" y="29"/>
                    </a:lnTo>
                    <a:lnTo>
                      <a:pt x="794" y="34"/>
                    </a:lnTo>
                    <a:lnTo>
                      <a:pt x="775" y="40"/>
                    </a:lnTo>
                    <a:lnTo>
                      <a:pt x="755" y="44"/>
                    </a:lnTo>
                    <a:lnTo>
                      <a:pt x="734" y="48"/>
                    </a:lnTo>
                    <a:lnTo>
                      <a:pt x="712" y="52"/>
                    </a:lnTo>
                    <a:lnTo>
                      <a:pt x="689" y="56"/>
                    </a:lnTo>
                    <a:lnTo>
                      <a:pt x="664" y="60"/>
                    </a:lnTo>
                    <a:lnTo>
                      <a:pt x="638" y="63"/>
                    </a:lnTo>
                    <a:lnTo>
                      <a:pt x="612" y="65"/>
                    </a:lnTo>
                    <a:lnTo>
                      <a:pt x="585" y="68"/>
                    </a:lnTo>
                    <a:lnTo>
                      <a:pt x="558" y="70"/>
                    </a:lnTo>
                    <a:lnTo>
                      <a:pt x="529" y="71"/>
                    </a:lnTo>
                    <a:lnTo>
                      <a:pt x="500" y="72"/>
                    </a:lnTo>
                    <a:lnTo>
                      <a:pt x="470" y="74"/>
                    </a:lnTo>
                    <a:lnTo>
                      <a:pt x="440" y="74"/>
                    </a:lnTo>
                    <a:lnTo>
                      <a:pt x="406" y="74"/>
                    </a:lnTo>
                    <a:lnTo>
                      <a:pt x="372" y="72"/>
                    </a:lnTo>
                    <a:lnTo>
                      <a:pt x="339" y="71"/>
                    </a:lnTo>
                    <a:lnTo>
                      <a:pt x="306" y="68"/>
                    </a:lnTo>
                    <a:lnTo>
                      <a:pt x="275" y="67"/>
                    </a:lnTo>
                    <a:lnTo>
                      <a:pt x="245" y="63"/>
                    </a:lnTo>
                    <a:lnTo>
                      <a:pt x="216" y="60"/>
                    </a:lnTo>
                    <a:lnTo>
                      <a:pt x="189" y="55"/>
                    </a:lnTo>
                    <a:lnTo>
                      <a:pt x="162" y="50"/>
                    </a:lnTo>
                    <a:lnTo>
                      <a:pt x="137" y="45"/>
                    </a:lnTo>
                    <a:lnTo>
                      <a:pt x="112" y="41"/>
                    </a:lnTo>
                    <a:lnTo>
                      <a:pt x="91" y="34"/>
                    </a:lnTo>
                    <a:lnTo>
                      <a:pt x="70" y="29"/>
                    </a:lnTo>
                    <a:lnTo>
                      <a:pt x="51" y="22"/>
                    </a:lnTo>
                    <a:lnTo>
                      <a:pt x="35" y="15"/>
                    </a:lnTo>
                    <a:lnTo>
                      <a:pt x="20" y="8"/>
                    </a:lnTo>
                    <a:lnTo>
                      <a:pt x="0" y="34"/>
                    </a:lnTo>
                    <a:lnTo>
                      <a:pt x="14" y="42"/>
                    </a:lnTo>
                    <a:lnTo>
                      <a:pt x="29" y="50"/>
                    </a:lnTo>
                    <a:lnTo>
                      <a:pt x="47" y="57"/>
                    </a:lnTo>
                    <a:lnTo>
                      <a:pt x="67" y="65"/>
                    </a:lnTo>
                    <a:lnTo>
                      <a:pt x="89" y="72"/>
                    </a:lnTo>
                    <a:lnTo>
                      <a:pt x="114" y="78"/>
                    </a:lnTo>
                    <a:lnTo>
                      <a:pt x="140" y="83"/>
                    </a:lnTo>
                    <a:lnTo>
                      <a:pt x="167" y="89"/>
                    </a:lnTo>
                    <a:lnTo>
                      <a:pt x="197" y="94"/>
                    </a:lnTo>
                    <a:lnTo>
                      <a:pt x="228" y="98"/>
                    </a:lnTo>
                    <a:lnTo>
                      <a:pt x="261" y="102"/>
                    </a:lnTo>
                    <a:lnTo>
                      <a:pt x="294" y="105"/>
                    </a:lnTo>
                    <a:lnTo>
                      <a:pt x="330" y="108"/>
                    </a:lnTo>
                    <a:lnTo>
                      <a:pt x="365" y="109"/>
                    </a:lnTo>
                    <a:lnTo>
                      <a:pt x="402" y="110"/>
                    </a:lnTo>
                    <a:lnTo>
                      <a:pt x="440" y="110"/>
                    </a:lnTo>
                    <a:lnTo>
                      <a:pt x="471" y="110"/>
                    </a:lnTo>
                    <a:lnTo>
                      <a:pt x="502" y="109"/>
                    </a:lnTo>
                    <a:lnTo>
                      <a:pt x="532" y="108"/>
                    </a:lnTo>
                    <a:lnTo>
                      <a:pt x="562" y="106"/>
                    </a:lnTo>
                    <a:lnTo>
                      <a:pt x="590" y="105"/>
                    </a:lnTo>
                    <a:lnTo>
                      <a:pt x="618" y="102"/>
                    </a:lnTo>
                    <a:lnTo>
                      <a:pt x="645" y="100"/>
                    </a:lnTo>
                    <a:lnTo>
                      <a:pt x="671" y="95"/>
                    </a:lnTo>
                    <a:lnTo>
                      <a:pt x="695" y="93"/>
                    </a:lnTo>
                    <a:lnTo>
                      <a:pt x="719" y="89"/>
                    </a:lnTo>
                    <a:lnTo>
                      <a:pt x="742" y="85"/>
                    </a:lnTo>
                    <a:lnTo>
                      <a:pt x="764" y="79"/>
                    </a:lnTo>
                    <a:lnTo>
                      <a:pt x="783" y="75"/>
                    </a:lnTo>
                    <a:lnTo>
                      <a:pt x="802" y="70"/>
                    </a:lnTo>
                    <a:lnTo>
                      <a:pt x="820" y="63"/>
                    </a:lnTo>
                    <a:lnTo>
                      <a:pt x="836" y="57"/>
                    </a:lnTo>
                    <a:lnTo>
                      <a:pt x="843" y="78"/>
                    </a:lnTo>
                    <a:lnTo>
                      <a:pt x="850" y="101"/>
                    </a:lnTo>
                    <a:lnTo>
                      <a:pt x="856" y="124"/>
                    </a:lnTo>
                    <a:lnTo>
                      <a:pt x="865" y="146"/>
                    </a:lnTo>
                    <a:lnTo>
                      <a:pt x="870" y="166"/>
                    </a:lnTo>
                    <a:lnTo>
                      <a:pt x="876" y="183"/>
                    </a:lnTo>
                    <a:lnTo>
                      <a:pt x="878" y="194"/>
                    </a:lnTo>
                    <a:lnTo>
                      <a:pt x="880" y="198"/>
                    </a:lnTo>
                    <a:lnTo>
                      <a:pt x="960"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7"/>
              <p:cNvSpPr>
                <a:spLocks/>
              </p:cNvSpPr>
              <p:nvPr/>
            </p:nvSpPr>
            <p:spPr bwMode="auto">
              <a:xfrm>
                <a:off x="1625600" y="1901826"/>
                <a:ext cx="1027113" cy="708025"/>
              </a:xfrm>
              <a:custGeom>
                <a:avLst/>
                <a:gdLst>
                  <a:gd name="T0" fmla="*/ 1259 w 1296"/>
                  <a:gd name="T1" fmla="*/ 112 h 893"/>
                  <a:gd name="T2" fmla="*/ 1259 w 1296"/>
                  <a:gd name="T3" fmla="*/ 854 h 893"/>
                  <a:gd name="T4" fmla="*/ 37 w 1296"/>
                  <a:gd name="T5" fmla="*/ 854 h 893"/>
                  <a:gd name="T6" fmla="*/ 37 w 1296"/>
                  <a:gd name="T7" fmla="*/ 33 h 893"/>
                  <a:gd name="T8" fmla="*/ 1292 w 1296"/>
                  <a:gd name="T9" fmla="*/ 33 h 893"/>
                  <a:gd name="T10" fmla="*/ 1292 w 1296"/>
                  <a:gd name="T11" fmla="*/ 0 h 893"/>
                  <a:gd name="T12" fmla="*/ 3 w 1296"/>
                  <a:gd name="T13" fmla="*/ 0 h 893"/>
                  <a:gd name="T14" fmla="*/ 0 w 1296"/>
                  <a:gd name="T15" fmla="*/ 893 h 893"/>
                  <a:gd name="T16" fmla="*/ 1296 w 1296"/>
                  <a:gd name="T17" fmla="*/ 893 h 893"/>
                  <a:gd name="T18" fmla="*/ 1296 w 1296"/>
                  <a:gd name="T19" fmla="*/ 112 h 893"/>
                  <a:gd name="T20" fmla="*/ 1259 w 1296"/>
                  <a:gd name="T21" fmla="*/ 112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6" h="893">
                    <a:moveTo>
                      <a:pt x="1259" y="112"/>
                    </a:moveTo>
                    <a:lnTo>
                      <a:pt x="1259" y="854"/>
                    </a:lnTo>
                    <a:lnTo>
                      <a:pt x="37" y="854"/>
                    </a:lnTo>
                    <a:lnTo>
                      <a:pt x="37" y="33"/>
                    </a:lnTo>
                    <a:lnTo>
                      <a:pt x="1292" y="33"/>
                    </a:lnTo>
                    <a:lnTo>
                      <a:pt x="1292" y="0"/>
                    </a:lnTo>
                    <a:lnTo>
                      <a:pt x="3" y="0"/>
                    </a:lnTo>
                    <a:lnTo>
                      <a:pt x="0" y="893"/>
                    </a:lnTo>
                    <a:lnTo>
                      <a:pt x="1296" y="893"/>
                    </a:lnTo>
                    <a:lnTo>
                      <a:pt x="1296" y="112"/>
                    </a:lnTo>
                    <a:lnTo>
                      <a:pt x="1259"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8"/>
              <p:cNvSpPr>
                <a:spLocks/>
              </p:cNvSpPr>
              <p:nvPr/>
            </p:nvSpPr>
            <p:spPr bwMode="auto">
              <a:xfrm>
                <a:off x="1536700" y="1824038"/>
                <a:ext cx="1201738" cy="946150"/>
              </a:xfrm>
              <a:custGeom>
                <a:avLst/>
                <a:gdLst>
                  <a:gd name="T0" fmla="*/ 0 w 1516"/>
                  <a:gd name="T1" fmla="*/ 0 h 1193"/>
                  <a:gd name="T2" fmla="*/ 0 w 1516"/>
                  <a:gd name="T3" fmla="*/ 1096 h 1193"/>
                  <a:gd name="T4" fmla="*/ 47 w 1516"/>
                  <a:gd name="T5" fmla="*/ 1096 h 1193"/>
                  <a:gd name="T6" fmla="*/ 47 w 1516"/>
                  <a:gd name="T7" fmla="*/ 37 h 1193"/>
                  <a:gd name="T8" fmla="*/ 1469 w 1516"/>
                  <a:gd name="T9" fmla="*/ 37 h 1193"/>
                  <a:gd name="T10" fmla="*/ 1469 w 1516"/>
                  <a:gd name="T11" fmla="*/ 1156 h 1193"/>
                  <a:gd name="T12" fmla="*/ 6 w 1516"/>
                  <a:gd name="T13" fmla="*/ 1156 h 1193"/>
                  <a:gd name="T14" fmla="*/ 6 w 1516"/>
                  <a:gd name="T15" fmla="*/ 1193 h 1193"/>
                  <a:gd name="T16" fmla="*/ 1516 w 1516"/>
                  <a:gd name="T17" fmla="*/ 1193 h 1193"/>
                  <a:gd name="T18" fmla="*/ 1516 w 1516"/>
                  <a:gd name="T19" fmla="*/ 0 h 1193"/>
                  <a:gd name="T20" fmla="*/ 0 w 1516"/>
                  <a:gd name="T21"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6" h="1193">
                    <a:moveTo>
                      <a:pt x="0" y="0"/>
                    </a:moveTo>
                    <a:lnTo>
                      <a:pt x="0" y="1096"/>
                    </a:lnTo>
                    <a:lnTo>
                      <a:pt x="47" y="1096"/>
                    </a:lnTo>
                    <a:lnTo>
                      <a:pt x="47" y="37"/>
                    </a:lnTo>
                    <a:lnTo>
                      <a:pt x="1469" y="37"/>
                    </a:lnTo>
                    <a:lnTo>
                      <a:pt x="1469" y="1156"/>
                    </a:lnTo>
                    <a:lnTo>
                      <a:pt x="6" y="1156"/>
                    </a:lnTo>
                    <a:lnTo>
                      <a:pt x="6" y="1193"/>
                    </a:lnTo>
                    <a:lnTo>
                      <a:pt x="1516" y="1193"/>
                    </a:lnTo>
                    <a:lnTo>
                      <a:pt x="15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9"/>
              <p:cNvSpPr>
                <a:spLocks/>
              </p:cNvSpPr>
              <p:nvPr/>
            </p:nvSpPr>
            <p:spPr bwMode="auto">
              <a:xfrm>
                <a:off x="1414463" y="2787651"/>
                <a:ext cx="1470025" cy="473075"/>
              </a:xfrm>
              <a:custGeom>
                <a:avLst/>
                <a:gdLst>
                  <a:gd name="T0" fmla="*/ 31 w 1853"/>
                  <a:gd name="T1" fmla="*/ 556 h 597"/>
                  <a:gd name="T2" fmla="*/ 36 w 1853"/>
                  <a:gd name="T3" fmla="*/ 524 h 597"/>
                  <a:gd name="T4" fmla="*/ 1831 w 1853"/>
                  <a:gd name="T5" fmla="*/ 515 h 597"/>
                  <a:gd name="T6" fmla="*/ 1836 w 1853"/>
                  <a:gd name="T7" fmla="*/ 542 h 597"/>
                  <a:gd name="T8" fmla="*/ 1844 w 1853"/>
                  <a:gd name="T9" fmla="*/ 561 h 597"/>
                  <a:gd name="T10" fmla="*/ 1853 w 1853"/>
                  <a:gd name="T11" fmla="*/ 533 h 597"/>
                  <a:gd name="T12" fmla="*/ 1835 w 1853"/>
                  <a:gd name="T13" fmla="*/ 493 h 597"/>
                  <a:gd name="T14" fmla="*/ 205 w 1853"/>
                  <a:gd name="T15" fmla="*/ 235 h 597"/>
                  <a:gd name="T16" fmla="*/ 1798 w 1853"/>
                  <a:gd name="T17" fmla="*/ 463 h 597"/>
                  <a:gd name="T18" fmla="*/ 1697 w 1853"/>
                  <a:gd name="T19" fmla="*/ 216 h 597"/>
                  <a:gd name="T20" fmla="*/ 497 w 1853"/>
                  <a:gd name="T21" fmla="*/ 28 h 597"/>
                  <a:gd name="T22" fmla="*/ 528 w 1853"/>
                  <a:gd name="T23" fmla="*/ 41 h 597"/>
                  <a:gd name="T24" fmla="*/ 557 w 1853"/>
                  <a:gd name="T25" fmla="*/ 52 h 597"/>
                  <a:gd name="T26" fmla="*/ 586 w 1853"/>
                  <a:gd name="T27" fmla="*/ 63 h 597"/>
                  <a:gd name="T28" fmla="*/ 613 w 1853"/>
                  <a:gd name="T29" fmla="*/ 73 h 597"/>
                  <a:gd name="T30" fmla="*/ 639 w 1853"/>
                  <a:gd name="T31" fmla="*/ 81 h 597"/>
                  <a:gd name="T32" fmla="*/ 665 w 1853"/>
                  <a:gd name="T33" fmla="*/ 88 h 597"/>
                  <a:gd name="T34" fmla="*/ 692 w 1853"/>
                  <a:gd name="T35" fmla="*/ 93 h 597"/>
                  <a:gd name="T36" fmla="*/ 719 w 1853"/>
                  <a:gd name="T37" fmla="*/ 97 h 597"/>
                  <a:gd name="T38" fmla="*/ 752 w 1853"/>
                  <a:gd name="T39" fmla="*/ 100 h 597"/>
                  <a:gd name="T40" fmla="*/ 796 w 1853"/>
                  <a:gd name="T41" fmla="*/ 103 h 597"/>
                  <a:gd name="T42" fmla="*/ 845 w 1853"/>
                  <a:gd name="T43" fmla="*/ 105 h 597"/>
                  <a:gd name="T44" fmla="*/ 898 w 1853"/>
                  <a:gd name="T45" fmla="*/ 105 h 597"/>
                  <a:gd name="T46" fmla="*/ 952 w 1853"/>
                  <a:gd name="T47" fmla="*/ 105 h 597"/>
                  <a:gd name="T48" fmla="*/ 1002 w 1853"/>
                  <a:gd name="T49" fmla="*/ 104 h 597"/>
                  <a:gd name="T50" fmla="*/ 1047 w 1853"/>
                  <a:gd name="T51" fmla="*/ 103 h 597"/>
                  <a:gd name="T52" fmla="*/ 1083 w 1853"/>
                  <a:gd name="T53" fmla="*/ 99 h 597"/>
                  <a:gd name="T54" fmla="*/ 1109 w 1853"/>
                  <a:gd name="T55" fmla="*/ 95 h 597"/>
                  <a:gd name="T56" fmla="*/ 1137 w 1853"/>
                  <a:gd name="T57" fmla="*/ 90 h 597"/>
                  <a:gd name="T58" fmla="*/ 1170 w 1853"/>
                  <a:gd name="T59" fmla="*/ 84 h 597"/>
                  <a:gd name="T60" fmla="*/ 1206 w 1853"/>
                  <a:gd name="T61" fmla="*/ 77 h 597"/>
                  <a:gd name="T62" fmla="*/ 1240 w 1853"/>
                  <a:gd name="T63" fmla="*/ 69 h 597"/>
                  <a:gd name="T64" fmla="*/ 1272 w 1853"/>
                  <a:gd name="T65" fmla="*/ 58 h 597"/>
                  <a:gd name="T66" fmla="*/ 1302 w 1853"/>
                  <a:gd name="T67" fmla="*/ 47 h 597"/>
                  <a:gd name="T68" fmla="*/ 1328 w 1853"/>
                  <a:gd name="T69" fmla="*/ 35 h 597"/>
                  <a:gd name="T70" fmla="*/ 1423 w 1853"/>
                  <a:gd name="T71" fmla="*/ 198 h 597"/>
                  <a:gd name="T72" fmla="*/ 1335 w 1853"/>
                  <a:gd name="T73" fmla="*/ 9 h 597"/>
                  <a:gd name="T74" fmla="*/ 1302 w 1853"/>
                  <a:gd name="T75" fmla="*/ 18 h 597"/>
                  <a:gd name="T76" fmla="*/ 1248 w 1853"/>
                  <a:gd name="T77" fmla="*/ 33 h 597"/>
                  <a:gd name="T78" fmla="*/ 1185 w 1853"/>
                  <a:gd name="T79" fmla="*/ 48 h 597"/>
                  <a:gd name="T80" fmla="*/ 1152 w 1853"/>
                  <a:gd name="T81" fmla="*/ 55 h 597"/>
                  <a:gd name="T82" fmla="*/ 1143 w 1853"/>
                  <a:gd name="T83" fmla="*/ 56 h 597"/>
                  <a:gd name="T84" fmla="*/ 1125 w 1853"/>
                  <a:gd name="T85" fmla="*/ 59 h 597"/>
                  <a:gd name="T86" fmla="*/ 1099 w 1853"/>
                  <a:gd name="T87" fmla="*/ 62 h 597"/>
                  <a:gd name="T88" fmla="*/ 1065 w 1853"/>
                  <a:gd name="T89" fmla="*/ 66 h 597"/>
                  <a:gd name="T90" fmla="*/ 1023 w 1853"/>
                  <a:gd name="T91" fmla="*/ 69 h 597"/>
                  <a:gd name="T92" fmla="*/ 975 w 1853"/>
                  <a:gd name="T93" fmla="*/ 71 h 597"/>
                  <a:gd name="T94" fmla="*/ 920 w 1853"/>
                  <a:gd name="T95" fmla="*/ 73 h 597"/>
                  <a:gd name="T96" fmla="*/ 846 w 1853"/>
                  <a:gd name="T97" fmla="*/ 71 h 597"/>
                  <a:gd name="T98" fmla="*/ 770 w 1853"/>
                  <a:gd name="T99" fmla="*/ 67 h 597"/>
                  <a:gd name="T100" fmla="*/ 714 w 1853"/>
                  <a:gd name="T101" fmla="*/ 60 h 597"/>
                  <a:gd name="T102" fmla="*/ 684 w 1853"/>
                  <a:gd name="T103" fmla="*/ 56 h 597"/>
                  <a:gd name="T104" fmla="*/ 654 w 1853"/>
                  <a:gd name="T105" fmla="*/ 51 h 597"/>
                  <a:gd name="T106" fmla="*/ 593 w 1853"/>
                  <a:gd name="T107" fmla="*/ 35 h 597"/>
                  <a:gd name="T108" fmla="*/ 531 w 1853"/>
                  <a:gd name="T109" fmla="*/ 15 h 597"/>
                  <a:gd name="T110" fmla="*/ 492 w 1853"/>
                  <a:gd name="T111" fmla="*/ 3 h 597"/>
                  <a:gd name="T112" fmla="*/ 365 w 1853"/>
                  <a:gd name="T113" fmla="*/ 217 h 597"/>
                  <a:gd name="T114" fmla="*/ 11 w 1853"/>
                  <a:gd name="T115" fmla="*/ 505 h 597"/>
                  <a:gd name="T116" fmla="*/ 0 w 1853"/>
                  <a:gd name="T117" fmla="*/ 556 h 597"/>
                  <a:gd name="T118" fmla="*/ 22 w 1853"/>
                  <a:gd name="T119" fmla="*/ 597 h 597"/>
                  <a:gd name="T120" fmla="*/ 1829 w 1853"/>
                  <a:gd name="T121" fmla="*/ 591 h 597"/>
                  <a:gd name="T122" fmla="*/ 1846 w 1853"/>
                  <a:gd name="T123" fmla="*/ 575 h 597"/>
                  <a:gd name="T124" fmla="*/ 45 w 1853"/>
                  <a:gd name="T125" fmla="*/ 56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53" h="597">
                    <a:moveTo>
                      <a:pt x="45" y="567"/>
                    </a:moveTo>
                    <a:lnTo>
                      <a:pt x="31" y="556"/>
                    </a:lnTo>
                    <a:lnTo>
                      <a:pt x="30" y="541"/>
                    </a:lnTo>
                    <a:lnTo>
                      <a:pt x="36" y="524"/>
                    </a:lnTo>
                    <a:lnTo>
                      <a:pt x="42" y="515"/>
                    </a:lnTo>
                    <a:lnTo>
                      <a:pt x="1831" y="515"/>
                    </a:lnTo>
                    <a:lnTo>
                      <a:pt x="1834" y="527"/>
                    </a:lnTo>
                    <a:lnTo>
                      <a:pt x="1836" y="542"/>
                    </a:lnTo>
                    <a:lnTo>
                      <a:pt x="1839" y="554"/>
                    </a:lnTo>
                    <a:lnTo>
                      <a:pt x="1844" y="561"/>
                    </a:lnTo>
                    <a:lnTo>
                      <a:pt x="1851" y="553"/>
                    </a:lnTo>
                    <a:lnTo>
                      <a:pt x="1853" y="533"/>
                    </a:lnTo>
                    <a:lnTo>
                      <a:pt x="1849" y="508"/>
                    </a:lnTo>
                    <a:lnTo>
                      <a:pt x="1835" y="493"/>
                    </a:lnTo>
                    <a:lnTo>
                      <a:pt x="56" y="492"/>
                    </a:lnTo>
                    <a:lnTo>
                      <a:pt x="205" y="235"/>
                    </a:lnTo>
                    <a:lnTo>
                      <a:pt x="1681" y="232"/>
                    </a:lnTo>
                    <a:lnTo>
                      <a:pt x="1798" y="463"/>
                    </a:lnTo>
                    <a:lnTo>
                      <a:pt x="1829" y="462"/>
                    </a:lnTo>
                    <a:lnTo>
                      <a:pt x="1697" y="216"/>
                    </a:lnTo>
                    <a:lnTo>
                      <a:pt x="412" y="217"/>
                    </a:lnTo>
                    <a:lnTo>
                      <a:pt x="497" y="28"/>
                    </a:lnTo>
                    <a:lnTo>
                      <a:pt x="512" y="35"/>
                    </a:lnTo>
                    <a:lnTo>
                      <a:pt x="528" y="41"/>
                    </a:lnTo>
                    <a:lnTo>
                      <a:pt x="542" y="47"/>
                    </a:lnTo>
                    <a:lnTo>
                      <a:pt x="557" y="52"/>
                    </a:lnTo>
                    <a:lnTo>
                      <a:pt x="571" y="58"/>
                    </a:lnTo>
                    <a:lnTo>
                      <a:pt x="586" y="63"/>
                    </a:lnTo>
                    <a:lnTo>
                      <a:pt x="599" y="69"/>
                    </a:lnTo>
                    <a:lnTo>
                      <a:pt x="613" y="73"/>
                    </a:lnTo>
                    <a:lnTo>
                      <a:pt x="625" y="77"/>
                    </a:lnTo>
                    <a:lnTo>
                      <a:pt x="639" y="81"/>
                    </a:lnTo>
                    <a:lnTo>
                      <a:pt x="653" y="85"/>
                    </a:lnTo>
                    <a:lnTo>
                      <a:pt x="665" y="88"/>
                    </a:lnTo>
                    <a:lnTo>
                      <a:pt x="679" y="90"/>
                    </a:lnTo>
                    <a:lnTo>
                      <a:pt x="692" y="93"/>
                    </a:lnTo>
                    <a:lnTo>
                      <a:pt x="706" y="96"/>
                    </a:lnTo>
                    <a:lnTo>
                      <a:pt x="719" y="97"/>
                    </a:lnTo>
                    <a:lnTo>
                      <a:pt x="735" y="99"/>
                    </a:lnTo>
                    <a:lnTo>
                      <a:pt x="752" y="100"/>
                    </a:lnTo>
                    <a:lnTo>
                      <a:pt x="773" y="101"/>
                    </a:lnTo>
                    <a:lnTo>
                      <a:pt x="796" y="103"/>
                    </a:lnTo>
                    <a:lnTo>
                      <a:pt x="821" y="104"/>
                    </a:lnTo>
                    <a:lnTo>
                      <a:pt x="845" y="105"/>
                    </a:lnTo>
                    <a:lnTo>
                      <a:pt x="871" y="105"/>
                    </a:lnTo>
                    <a:lnTo>
                      <a:pt x="898" y="105"/>
                    </a:lnTo>
                    <a:lnTo>
                      <a:pt x="924" y="105"/>
                    </a:lnTo>
                    <a:lnTo>
                      <a:pt x="952" y="105"/>
                    </a:lnTo>
                    <a:lnTo>
                      <a:pt x="978" y="105"/>
                    </a:lnTo>
                    <a:lnTo>
                      <a:pt x="1002" y="104"/>
                    </a:lnTo>
                    <a:lnTo>
                      <a:pt x="1025" y="103"/>
                    </a:lnTo>
                    <a:lnTo>
                      <a:pt x="1047" y="103"/>
                    </a:lnTo>
                    <a:lnTo>
                      <a:pt x="1066" y="100"/>
                    </a:lnTo>
                    <a:lnTo>
                      <a:pt x="1083" y="99"/>
                    </a:lnTo>
                    <a:lnTo>
                      <a:pt x="1095" y="97"/>
                    </a:lnTo>
                    <a:lnTo>
                      <a:pt x="1109" y="95"/>
                    </a:lnTo>
                    <a:lnTo>
                      <a:pt x="1122" y="93"/>
                    </a:lnTo>
                    <a:lnTo>
                      <a:pt x="1137" y="90"/>
                    </a:lnTo>
                    <a:lnTo>
                      <a:pt x="1154" y="88"/>
                    </a:lnTo>
                    <a:lnTo>
                      <a:pt x="1170" y="84"/>
                    </a:lnTo>
                    <a:lnTo>
                      <a:pt x="1188" y="81"/>
                    </a:lnTo>
                    <a:lnTo>
                      <a:pt x="1206" y="77"/>
                    </a:lnTo>
                    <a:lnTo>
                      <a:pt x="1222" y="73"/>
                    </a:lnTo>
                    <a:lnTo>
                      <a:pt x="1240" y="69"/>
                    </a:lnTo>
                    <a:lnTo>
                      <a:pt x="1256" y="63"/>
                    </a:lnTo>
                    <a:lnTo>
                      <a:pt x="1272" y="58"/>
                    </a:lnTo>
                    <a:lnTo>
                      <a:pt x="1287" y="52"/>
                    </a:lnTo>
                    <a:lnTo>
                      <a:pt x="1302" y="47"/>
                    </a:lnTo>
                    <a:lnTo>
                      <a:pt x="1316" y="41"/>
                    </a:lnTo>
                    <a:lnTo>
                      <a:pt x="1328" y="35"/>
                    </a:lnTo>
                    <a:lnTo>
                      <a:pt x="1378" y="198"/>
                    </a:lnTo>
                    <a:lnTo>
                      <a:pt x="1423" y="198"/>
                    </a:lnTo>
                    <a:lnTo>
                      <a:pt x="1339" y="7"/>
                    </a:lnTo>
                    <a:lnTo>
                      <a:pt x="1335" y="9"/>
                    </a:lnTo>
                    <a:lnTo>
                      <a:pt x="1322" y="13"/>
                    </a:lnTo>
                    <a:lnTo>
                      <a:pt x="1302" y="18"/>
                    </a:lnTo>
                    <a:lnTo>
                      <a:pt x="1278" y="25"/>
                    </a:lnTo>
                    <a:lnTo>
                      <a:pt x="1248" y="33"/>
                    </a:lnTo>
                    <a:lnTo>
                      <a:pt x="1218" y="41"/>
                    </a:lnTo>
                    <a:lnTo>
                      <a:pt x="1185" y="48"/>
                    </a:lnTo>
                    <a:lnTo>
                      <a:pt x="1154" y="55"/>
                    </a:lnTo>
                    <a:lnTo>
                      <a:pt x="1152" y="55"/>
                    </a:lnTo>
                    <a:lnTo>
                      <a:pt x="1150" y="56"/>
                    </a:lnTo>
                    <a:lnTo>
                      <a:pt x="1143" y="56"/>
                    </a:lnTo>
                    <a:lnTo>
                      <a:pt x="1135" y="58"/>
                    </a:lnTo>
                    <a:lnTo>
                      <a:pt x="1125" y="59"/>
                    </a:lnTo>
                    <a:lnTo>
                      <a:pt x="1113" y="60"/>
                    </a:lnTo>
                    <a:lnTo>
                      <a:pt x="1099" y="62"/>
                    </a:lnTo>
                    <a:lnTo>
                      <a:pt x="1083" y="63"/>
                    </a:lnTo>
                    <a:lnTo>
                      <a:pt x="1065" y="66"/>
                    </a:lnTo>
                    <a:lnTo>
                      <a:pt x="1044" y="67"/>
                    </a:lnTo>
                    <a:lnTo>
                      <a:pt x="1023" y="69"/>
                    </a:lnTo>
                    <a:lnTo>
                      <a:pt x="999" y="70"/>
                    </a:lnTo>
                    <a:lnTo>
                      <a:pt x="975" y="71"/>
                    </a:lnTo>
                    <a:lnTo>
                      <a:pt x="949" y="71"/>
                    </a:lnTo>
                    <a:lnTo>
                      <a:pt x="920" y="73"/>
                    </a:lnTo>
                    <a:lnTo>
                      <a:pt x="892" y="73"/>
                    </a:lnTo>
                    <a:lnTo>
                      <a:pt x="846" y="71"/>
                    </a:lnTo>
                    <a:lnTo>
                      <a:pt x="806" y="70"/>
                    </a:lnTo>
                    <a:lnTo>
                      <a:pt x="770" y="67"/>
                    </a:lnTo>
                    <a:lnTo>
                      <a:pt x="739" y="63"/>
                    </a:lnTo>
                    <a:lnTo>
                      <a:pt x="714" y="60"/>
                    </a:lnTo>
                    <a:lnTo>
                      <a:pt x="695" y="58"/>
                    </a:lnTo>
                    <a:lnTo>
                      <a:pt x="684" y="56"/>
                    </a:lnTo>
                    <a:lnTo>
                      <a:pt x="680" y="55"/>
                    </a:lnTo>
                    <a:lnTo>
                      <a:pt x="654" y="51"/>
                    </a:lnTo>
                    <a:lnTo>
                      <a:pt x="624" y="44"/>
                    </a:lnTo>
                    <a:lnTo>
                      <a:pt x="593" y="35"/>
                    </a:lnTo>
                    <a:lnTo>
                      <a:pt x="561" y="25"/>
                    </a:lnTo>
                    <a:lnTo>
                      <a:pt x="531" y="15"/>
                    </a:lnTo>
                    <a:lnTo>
                      <a:pt x="508" y="9"/>
                    </a:lnTo>
                    <a:lnTo>
                      <a:pt x="492" y="3"/>
                    </a:lnTo>
                    <a:lnTo>
                      <a:pt x="486" y="0"/>
                    </a:lnTo>
                    <a:lnTo>
                      <a:pt x="365" y="217"/>
                    </a:lnTo>
                    <a:lnTo>
                      <a:pt x="187" y="217"/>
                    </a:lnTo>
                    <a:lnTo>
                      <a:pt x="11" y="505"/>
                    </a:lnTo>
                    <a:lnTo>
                      <a:pt x="1" y="528"/>
                    </a:lnTo>
                    <a:lnTo>
                      <a:pt x="0" y="556"/>
                    </a:lnTo>
                    <a:lnTo>
                      <a:pt x="5" y="580"/>
                    </a:lnTo>
                    <a:lnTo>
                      <a:pt x="22" y="597"/>
                    </a:lnTo>
                    <a:lnTo>
                      <a:pt x="1812" y="597"/>
                    </a:lnTo>
                    <a:lnTo>
                      <a:pt x="1829" y="591"/>
                    </a:lnTo>
                    <a:lnTo>
                      <a:pt x="1840" y="583"/>
                    </a:lnTo>
                    <a:lnTo>
                      <a:pt x="1846" y="575"/>
                    </a:lnTo>
                    <a:lnTo>
                      <a:pt x="1844" y="567"/>
                    </a:lnTo>
                    <a:lnTo>
                      <a:pt x="45" y="5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0"/>
              <p:cNvSpPr>
                <a:spLocks/>
              </p:cNvSpPr>
              <p:nvPr/>
            </p:nvSpPr>
            <p:spPr bwMode="auto">
              <a:xfrm>
                <a:off x="1768475" y="2641601"/>
                <a:ext cx="727075" cy="71438"/>
              </a:xfrm>
              <a:custGeom>
                <a:avLst/>
                <a:gdLst>
                  <a:gd name="T0" fmla="*/ 812 w 915"/>
                  <a:gd name="T1" fmla="*/ 49 h 88"/>
                  <a:gd name="T2" fmla="*/ 812 w 915"/>
                  <a:gd name="T3" fmla="*/ 23 h 88"/>
                  <a:gd name="T4" fmla="*/ 915 w 915"/>
                  <a:gd name="T5" fmla="*/ 23 h 88"/>
                  <a:gd name="T6" fmla="*/ 915 w 915"/>
                  <a:gd name="T7" fmla="*/ 0 h 88"/>
                  <a:gd name="T8" fmla="*/ 0 w 915"/>
                  <a:gd name="T9" fmla="*/ 0 h 88"/>
                  <a:gd name="T10" fmla="*/ 0 w 915"/>
                  <a:gd name="T11" fmla="*/ 88 h 88"/>
                  <a:gd name="T12" fmla="*/ 915 w 915"/>
                  <a:gd name="T13" fmla="*/ 88 h 88"/>
                  <a:gd name="T14" fmla="*/ 915 w 915"/>
                  <a:gd name="T15" fmla="*/ 65 h 88"/>
                  <a:gd name="T16" fmla="*/ 31 w 915"/>
                  <a:gd name="T17" fmla="*/ 65 h 88"/>
                  <a:gd name="T18" fmla="*/ 31 w 915"/>
                  <a:gd name="T19" fmla="*/ 23 h 88"/>
                  <a:gd name="T20" fmla="*/ 117 w 915"/>
                  <a:gd name="T21" fmla="*/ 23 h 88"/>
                  <a:gd name="T22" fmla="*/ 117 w 915"/>
                  <a:gd name="T23" fmla="*/ 49 h 88"/>
                  <a:gd name="T24" fmla="*/ 130 w 915"/>
                  <a:gd name="T25" fmla="*/ 49 h 88"/>
                  <a:gd name="T26" fmla="*/ 130 w 915"/>
                  <a:gd name="T27" fmla="*/ 23 h 88"/>
                  <a:gd name="T28" fmla="*/ 288 w 915"/>
                  <a:gd name="T29" fmla="*/ 23 h 88"/>
                  <a:gd name="T30" fmla="*/ 288 w 915"/>
                  <a:gd name="T31" fmla="*/ 49 h 88"/>
                  <a:gd name="T32" fmla="*/ 300 w 915"/>
                  <a:gd name="T33" fmla="*/ 49 h 88"/>
                  <a:gd name="T34" fmla="*/ 300 w 915"/>
                  <a:gd name="T35" fmla="*/ 23 h 88"/>
                  <a:gd name="T36" fmla="*/ 460 w 915"/>
                  <a:gd name="T37" fmla="*/ 23 h 88"/>
                  <a:gd name="T38" fmla="*/ 460 w 915"/>
                  <a:gd name="T39" fmla="*/ 49 h 88"/>
                  <a:gd name="T40" fmla="*/ 471 w 915"/>
                  <a:gd name="T41" fmla="*/ 49 h 88"/>
                  <a:gd name="T42" fmla="*/ 471 w 915"/>
                  <a:gd name="T43" fmla="*/ 23 h 88"/>
                  <a:gd name="T44" fmla="*/ 631 w 915"/>
                  <a:gd name="T45" fmla="*/ 23 h 88"/>
                  <a:gd name="T46" fmla="*/ 631 w 915"/>
                  <a:gd name="T47" fmla="*/ 49 h 88"/>
                  <a:gd name="T48" fmla="*/ 641 w 915"/>
                  <a:gd name="T49" fmla="*/ 49 h 88"/>
                  <a:gd name="T50" fmla="*/ 641 w 915"/>
                  <a:gd name="T51" fmla="*/ 23 h 88"/>
                  <a:gd name="T52" fmla="*/ 801 w 915"/>
                  <a:gd name="T53" fmla="*/ 23 h 88"/>
                  <a:gd name="T54" fmla="*/ 801 w 915"/>
                  <a:gd name="T55" fmla="*/ 49 h 88"/>
                  <a:gd name="T56" fmla="*/ 812 w 915"/>
                  <a:gd name="T57" fmla="*/ 4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5" h="88">
                    <a:moveTo>
                      <a:pt x="812" y="49"/>
                    </a:moveTo>
                    <a:lnTo>
                      <a:pt x="812" y="23"/>
                    </a:lnTo>
                    <a:lnTo>
                      <a:pt x="915" y="23"/>
                    </a:lnTo>
                    <a:lnTo>
                      <a:pt x="915" y="0"/>
                    </a:lnTo>
                    <a:lnTo>
                      <a:pt x="0" y="0"/>
                    </a:lnTo>
                    <a:lnTo>
                      <a:pt x="0" y="88"/>
                    </a:lnTo>
                    <a:lnTo>
                      <a:pt x="915" y="88"/>
                    </a:lnTo>
                    <a:lnTo>
                      <a:pt x="915" y="65"/>
                    </a:lnTo>
                    <a:lnTo>
                      <a:pt x="31" y="65"/>
                    </a:lnTo>
                    <a:lnTo>
                      <a:pt x="31" y="23"/>
                    </a:lnTo>
                    <a:lnTo>
                      <a:pt x="117" y="23"/>
                    </a:lnTo>
                    <a:lnTo>
                      <a:pt x="117" y="49"/>
                    </a:lnTo>
                    <a:lnTo>
                      <a:pt x="130" y="49"/>
                    </a:lnTo>
                    <a:lnTo>
                      <a:pt x="130" y="23"/>
                    </a:lnTo>
                    <a:lnTo>
                      <a:pt x="288" y="23"/>
                    </a:lnTo>
                    <a:lnTo>
                      <a:pt x="288" y="49"/>
                    </a:lnTo>
                    <a:lnTo>
                      <a:pt x="300" y="49"/>
                    </a:lnTo>
                    <a:lnTo>
                      <a:pt x="300" y="23"/>
                    </a:lnTo>
                    <a:lnTo>
                      <a:pt x="460" y="23"/>
                    </a:lnTo>
                    <a:lnTo>
                      <a:pt x="460" y="49"/>
                    </a:lnTo>
                    <a:lnTo>
                      <a:pt x="471" y="49"/>
                    </a:lnTo>
                    <a:lnTo>
                      <a:pt x="471" y="23"/>
                    </a:lnTo>
                    <a:lnTo>
                      <a:pt x="631" y="23"/>
                    </a:lnTo>
                    <a:lnTo>
                      <a:pt x="631" y="49"/>
                    </a:lnTo>
                    <a:lnTo>
                      <a:pt x="641" y="49"/>
                    </a:lnTo>
                    <a:lnTo>
                      <a:pt x="641" y="23"/>
                    </a:lnTo>
                    <a:lnTo>
                      <a:pt x="801" y="23"/>
                    </a:lnTo>
                    <a:lnTo>
                      <a:pt x="801" y="49"/>
                    </a:lnTo>
                    <a:lnTo>
                      <a:pt x="81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1"/>
              <p:cNvSpPr>
                <a:spLocks/>
              </p:cNvSpPr>
              <p:nvPr/>
            </p:nvSpPr>
            <p:spPr bwMode="auto">
              <a:xfrm>
                <a:off x="1593850" y="2995613"/>
                <a:ext cx="941388" cy="11113"/>
              </a:xfrm>
              <a:custGeom>
                <a:avLst/>
                <a:gdLst>
                  <a:gd name="T0" fmla="*/ 1186 w 1186"/>
                  <a:gd name="T1" fmla="*/ 12 h 12"/>
                  <a:gd name="T2" fmla="*/ 1182 w 1186"/>
                  <a:gd name="T3" fmla="*/ 0 h 12"/>
                  <a:gd name="T4" fmla="*/ 5 w 1186"/>
                  <a:gd name="T5" fmla="*/ 0 h 12"/>
                  <a:gd name="T6" fmla="*/ 0 w 1186"/>
                  <a:gd name="T7" fmla="*/ 12 h 12"/>
                  <a:gd name="T8" fmla="*/ 1186 w 1186"/>
                  <a:gd name="T9" fmla="*/ 12 h 12"/>
                </a:gdLst>
                <a:ahLst/>
                <a:cxnLst>
                  <a:cxn ang="0">
                    <a:pos x="T0" y="T1"/>
                  </a:cxn>
                  <a:cxn ang="0">
                    <a:pos x="T2" y="T3"/>
                  </a:cxn>
                  <a:cxn ang="0">
                    <a:pos x="T4" y="T5"/>
                  </a:cxn>
                  <a:cxn ang="0">
                    <a:pos x="T6" y="T7"/>
                  </a:cxn>
                  <a:cxn ang="0">
                    <a:pos x="T8" y="T9"/>
                  </a:cxn>
                </a:cxnLst>
                <a:rect l="0" t="0" r="r" b="b"/>
                <a:pathLst>
                  <a:path w="1186" h="12">
                    <a:moveTo>
                      <a:pt x="1186" y="12"/>
                    </a:moveTo>
                    <a:lnTo>
                      <a:pt x="1182" y="0"/>
                    </a:lnTo>
                    <a:lnTo>
                      <a:pt x="5" y="0"/>
                    </a:lnTo>
                    <a:lnTo>
                      <a:pt x="0" y="12"/>
                    </a:lnTo>
                    <a:lnTo>
                      <a:pt x="118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2"/>
              <p:cNvSpPr>
                <a:spLocks/>
              </p:cNvSpPr>
              <p:nvPr/>
            </p:nvSpPr>
            <p:spPr bwMode="auto">
              <a:xfrm>
                <a:off x="1577975" y="3022601"/>
                <a:ext cx="969963" cy="11113"/>
              </a:xfrm>
              <a:custGeom>
                <a:avLst/>
                <a:gdLst>
                  <a:gd name="T0" fmla="*/ 1221 w 1221"/>
                  <a:gd name="T1" fmla="*/ 12 h 12"/>
                  <a:gd name="T2" fmla="*/ 1220 w 1221"/>
                  <a:gd name="T3" fmla="*/ 0 h 12"/>
                  <a:gd name="T4" fmla="*/ 5 w 1221"/>
                  <a:gd name="T5" fmla="*/ 0 h 12"/>
                  <a:gd name="T6" fmla="*/ 0 w 1221"/>
                  <a:gd name="T7" fmla="*/ 12 h 12"/>
                  <a:gd name="T8" fmla="*/ 1221 w 1221"/>
                  <a:gd name="T9" fmla="*/ 12 h 12"/>
                </a:gdLst>
                <a:ahLst/>
                <a:cxnLst>
                  <a:cxn ang="0">
                    <a:pos x="T0" y="T1"/>
                  </a:cxn>
                  <a:cxn ang="0">
                    <a:pos x="T2" y="T3"/>
                  </a:cxn>
                  <a:cxn ang="0">
                    <a:pos x="T4" y="T5"/>
                  </a:cxn>
                  <a:cxn ang="0">
                    <a:pos x="T6" y="T7"/>
                  </a:cxn>
                  <a:cxn ang="0">
                    <a:pos x="T8" y="T9"/>
                  </a:cxn>
                </a:cxnLst>
                <a:rect l="0" t="0" r="r" b="b"/>
                <a:pathLst>
                  <a:path w="1221" h="12">
                    <a:moveTo>
                      <a:pt x="1221" y="12"/>
                    </a:moveTo>
                    <a:lnTo>
                      <a:pt x="1220" y="0"/>
                    </a:lnTo>
                    <a:lnTo>
                      <a:pt x="5" y="0"/>
                    </a:lnTo>
                    <a:lnTo>
                      <a:pt x="0" y="12"/>
                    </a:lnTo>
                    <a:lnTo>
                      <a:pt x="122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3"/>
              <p:cNvSpPr>
                <a:spLocks/>
              </p:cNvSpPr>
              <p:nvPr/>
            </p:nvSpPr>
            <p:spPr bwMode="auto">
              <a:xfrm>
                <a:off x="1560513" y="3054351"/>
                <a:ext cx="1000125" cy="9525"/>
              </a:xfrm>
              <a:custGeom>
                <a:avLst/>
                <a:gdLst>
                  <a:gd name="T0" fmla="*/ 1258 w 1258"/>
                  <a:gd name="T1" fmla="*/ 13 h 13"/>
                  <a:gd name="T2" fmla="*/ 1254 w 1258"/>
                  <a:gd name="T3" fmla="*/ 0 h 13"/>
                  <a:gd name="T4" fmla="*/ 5 w 1258"/>
                  <a:gd name="T5" fmla="*/ 0 h 13"/>
                  <a:gd name="T6" fmla="*/ 0 w 1258"/>
                  <a:gd name="T7" fmla="*/ 13 h 13"/>
                  <a:gd name="T8" fmla="*/ 1258 w 1258"/>
                  <a:gd name="T9" fmla="*/ 13 h 13"/>
                </a:gdLst>
                <a:ahLst/>
                <a:cxnLst>
                  <a:cxn ang="0">
                    <a:pos x="T0" y="T1"/>
                  </a:cxn>
                  <a:cxn ang="0">
                    <a:pos x="T2" y="T3"/>
                  </a:cxn>
                  <a:cxn ang="0">
                    <a:pos x="T4" y="T5"/>
                  </a:cxn>
                  <a:cxn ang="0">
                    <a:pos x="T6" y="T7"/>
                  </a:cxn>
                  <a:cxn ang="0">
                    <a:pos x="T8" y="T9"/>
                  </a:cxn>
                </a:cxnLst>
                <a:rect l="0" t="0" r="r" b="b"/>
                <a:pathLst>
                  <a:path w="1258" h="13">
                    <a:moveTo>
                      <a:pt x="1258" y="13"/>
                    </a:moveTo>
                    <a:lnTo>
                      <a:pt x="1254" y="0"/>
                    </a:lnTo>
                    <a:lnTo>
                      <a:pt x="5" y="0"/>
                    </a:lnTo>
                    <a:lnTo>
                      <a:pt x="0" y="13"/>
                    </a:lnTo>
                    <a:lnTo>
                      <a:pt x="125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4"/>
              <p:cNvSpPr>
                <a:spLocks/>
              </p:cNvSpPr>
              <p:nvPr/>
            </p:nvSpPr>
            <p:spPr bwMode="auto">
              <a:xfrm>
                <a:off x="1539875" y="3089276"/>
                <a:ext cx="938213" cy="11113"/>
              </a:xfrm>
              <a:custGeom>
                <a:avLst/>
                <a:gdLst>
                  <a:gd name="T0" fmla="*/ 1183 w 1183"/>
                  <a:gd name="T1" fmla="*/ 14 h 14"/>
                  <a:gd name="T2" fmla="*/ 1179 w 1183"/>
                  <a:gd name="T3" fmla="*/ 1 h 14"/>
                  <a:gd name="T4" fmla="*/ 6 w 1183"/>
                  <a:gd name="T5" fmla="*/ 0 h 14"/>
                  <a:gd name="T6" fmla="*/ 0 w 1183"/>
                  <a:gd name="T7" fmla="*/ 14 h 14"/>
                  <a:gd name="T8" fmla="*/ 1183 w 1183"/>
                  <a:gd name="T9" fmla="*/ 14 h 14"/>
                </a:gdLst>
                <a:ahLst/>
                <a:cxnLst>
                  <a:cxn ang="0">
                    <a:pos x="T0" y="T1"/>
                  </a:cxn>
                  <a:cxn ang="0">
                    <a:pos x="T2" y="T3"/>
                  </a:cxn>
                  <a:cxn ang="0">
                    <a:pos x="T4" y="T5"/>
                  </a:cxn>
                  <a:cxn ang="0">
                    <a:pos x="T6" y="T7"/>
                  </a:cxn>
                  <a:cxn ang="0">
                    <a:pos x="T8" y="T9"/>
                  </a:cxn>
                </a:cxnLst>
                <a:rect l="0" t="0" r="r" b="b"/>
                <a:pathLst>
                  <a:path w="1183" h="14">
                    <a:moveTo>
                      <a:pt x="1183" y="14"/>
                    </a:moveTo>
                    <a:lnTo>
                      <a:pt x="1179" y="1"/>
                    </a:lnTo>
                    <a:lnTo>
                      <a:pt x="6" y="0"/>
                    </a:lnTo>
                    <a:lnTo>
                      <a:pt x="0" y="14"/>
                    </a:lnTo>
                    <a:lnTo>
                      <a:pt x="118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5"/>
              <p:cNvSpPr>
                <a:spLocks/>
              </p:cNvSpPr>
              <p:nvPr/>
            </p:nvSpPr>
            <p:spPr bwMode="auto">
              <a:xfrm>
                <a:off x="1514475" y="3124201"/>
                <a:ext cx="1065213" cy="9525"/>
              </a:xfrm>
              <a:custGeom>
                <a:avLst/>
                <a:gdLst>
                  <a:gd name="T0" fmla="*/ 1342 w 1342"/>
                  <a:gd name="T1" fmla="*/ 12 h 12"/>
                  <a:gd name="T2" fmla="*/ 1338 w 1342"/>
                  <a:gd name="T3" fmla="*/ 0 h 12"/>
                  <a:gd name="T4" fmla="*/ 5 w 1342"/>
                  <a:gd name="T5" fmla="*/ 0 h 12"/>
                  <a:gd name="T6" fmla="*/ 0 w 1342"/>
                  <a:gd name="T7" fmla="*/ 12 h 12"/>
                  <a:gd name="T8" fmla="*/ 1342 w 1342"/>
                  <a:gd name="T9" fmla="*/ 12 h 12"/>
                </a:gdLst>
                <a:ahLst/>
                <a:cxnLst>
                  <a:cxn ang="0">
                    <a:pos x="T0" y="T1"/>
                  </a:cxn>
                  <a:cxn ang="0">
                    <a:pos x="T2" y="T3"/>
                  </a:cxn>
                  <a:cxn ang="0">
                    <a:pos x="T4" y="T5"/>
                  </a:cxn>
                  <a:cxn ang="0">
                    <a:pos x="T6" y="T7"/>
                  </a:cxn>
                  <a:cxn ang="0">
                    <a:pos x="T8" y="T9"/>
                  </a:cxn>
                </a:cxnLst>
                <a:rect l="0" t="0" r="r" b="b"/>
                <a:pathLst>
                  <a:path w="1342" h="12">
                    <a:moveTo>
                      <a:pt x="1342" y="12"/>
                    </a:moveTo>
                    <a:lnTo>
                      <a:pt x="1338" y="0"/>
                    </a:lnTo>
                    <a:lnTo>
                      <a:pt x="5" y="0"/>
                    </a:lnTo>
                    <a:lnTo>
                      <a:pt x="0" y="12"/>
                    </a:lnTo>
                    <a:lnTo>
                      <a:pt x="134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6"/>
              <p:cNvSpPr>
                <a:spLocks/>
              </p:cNvSpPr>
              <p:nvPr/>
            </p:nvSpPr>
            <p:spPr bwMode="auto">
              <a:xfrm>
                <a:off x="2611438" y="3124201"/>
                <a:ext cx="185738" cy="9525"/>
              </a:xfrm>
              <a:custGeom>
                <a:avLst/>
                <a:gdLst>
                  <a:gd name="T0" fmla="*/ 3 w 232"/>
                  <a:gd name="T1" fmla="*/ 12 h 12"/>
                  <a:gd name="T2" fmla="*/ 232 w 232"/>
                  <a:gd name="T3" fmla="*/ 12 h 12"/>
                  <a:gd name="T4" fmla="*/ 227 w 232"/>
                  <a:gd name="T5" fmla="*/ 0 h 12"/>
                  <a:gd name="T6" fmla="*/ 0 w 232"/>
                  <a:gd name="T7" fmla="*/ 0 h 12"/>
                  <a:gd name="T8" fmla="*/ 3 w 232"/>
                  <a:gd name="T9" fmla="*/ 12 h 12"/>
                </a:gdLst>
                <a:ahLst/>
                <a:cxnLst>
                  <a:cxn ang="0">
                    <a:pos x="T0" y="T1"/>
                  </a:cxn>
                  <a:cxn ang="0">
                    <a:pos x="T2" y="T3"/>
                  </a:cxn>
                  <a:cxn ang="0">
                    <a:pos x="T4" y="T5"/>
                  </a:cxn>
                  <a:cxn ang="0">
                    <a:pos x="T6" y="T7"/>
                  </a:cxn>
                  <a:cxn ang="0">
                    <a:pos x="T8" y="T9"/>
                  </a:cxn>
                </a:cxnLst>
                <a:rect l="0" t="0" r="r" b="b"/>
                <a:pathLst>
                  <a:path w="232" h="12">
                    <a:moveTo>
                      <a:pt x="3" y="12"/>
                    </a:moveTo>
                    <a:lnTo>
                      <a:pt x="232" y="12"/>
                    </a:lnTo>
                    <a:lnTo>
                      <a:pt x="227" y="0"/>
                    </a:lnTo>
                    <a:lnTo>
                      <a:pt x="0" y="0"/>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7"/>
              <p:cNvSpPr>
                <a:spLocks/>
              </p:cNvSpPr>
              <p:nvPr/>
            </p:nvSpPr>
            <p:spPr bwMode="auto">
              <a:xfrm>
                <a:off x="2598738" y="3089276"/>
                <a:ext cx="180975" cy="9525"/>
              </a:xfrm>
              <a:custGeom>
                <a:avLst/>
                <a:gdLst>
                  <a:gd name="T0" fmla="*/ 3 w 230"/>
                  <a:gd name="T1" fmla="*/ 12 h 12"/>
                  <a:gd name="T2" fmla="*/ 230 w 230"/>
                  <a:gd name="T3" fmla="*/ 12 h 12"/>
                  <a:gd name="T4" fmla="*/ 227 w 230"/>
                  <a:gd name="T5" fmla="*/ 0 h 12"/>
                  <a:gd name="T6" fmla="*/ 0 w 230"/>
                  <a:gd name="T7" fmla="*/ 0 h 12"/>
                  <a:gd name="T8" fmla="*/ 3 w 230"/>
                  <a:gd name="T9" fmla="*/ 12 h 12"/>
                </a:gdLst>
                <a:ahLst/>
                <a:cxnLst>
                  <a:cxn ang="0">
                    <a:pos x="T0" y="T1"/>
                  </a:cxn>
                  <a:cxn ang="0">
                    <a:pos x="T2" y="T3"/>
                  </a:cxn>
                  <a:cxn ang="0">
                    <a:pos x="T4" y="T5"/>
                  </a:cxn>
                  <a:cxn ang="0">
                    <a:pos x="T6" y="T7"/>
                  </a:cxn>
                  <a:cxn ang="0">
                    <a:pos x="T8" y="T9"/>
                  </a:cxn>
                </a:cxnLst>
                <a:rect l="0" t="0" r="r" b="b"/>
                <a:pathLst>
                  <a:path w="230" h="12">
                    <a:moveTo>
                      <a:pt x="3" y="12"/>
                    </a:moveTo>
                    <a:lnTo>
                      <a:pt x="230" y="12"/>
                    </a:lnTo>
                    <a:lnTo>
                      <a:pt x="227" y="0"/>
                    </a:lnTo>
                    <a:lnTo>
                      <a:pt x="0" y="0"/>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8"/>
              <p:cNvSpPr>
                <a:spLocks/>
              </p:cNvSpPr>
              <p:nvPr/>
            </p:nvSpPr>
            <p:spPr bwMode="auto">
              <a:xfrm>
                <a:off x="2589213" y="3054351"/>
                <a:ext cx="184150" cy="9525"/>
              </a:xfrm>
              <a:custGeom>
                <a:avLst/>
                <a:gdLst>
                  <a:gd name="T0" fmla="*/ 3 w 231"/>
                  <a:gd name="T1" fmla="*/ 13 h 13"/>
                  <a:gd name="T2" fmla="*/ 231 w 231"/>
                  <a:gd name="T3" fmla="*/ 13 h 13"/>
                  <a:gd name="T4" fmla="*/ 227 w 231"/>
                  <a:gd name="T5" fmla="*/ 0 h 13"/>
                  <a:gd name="T6" fmla="*/ 0 w 231"/>
                  <a:gd name="T7" fmla="*/ 0 h 13"/>
                  <a:gd name="T8" fmla="*/ 3 w 231"/>
                  <a:gd name="T9" fmla="*/ 13 h 13"/>
                </a:gdLst>
                <a:ahLst/>
                <a:cxnLst>
                  <a:cxn ang="0">
                    <a:pos x="T0" y="T1"/>
                  </a:cxn>
                  <a:cxn ang="0">
                    <a:pos x="T2" y="T3"/>
                  </a:cxn>
                  <a:cxn ang="0">
                    <a:pos x="T4" y="T5"/>
                  </a:cxn>
                  <a:cxn ang="0">
                    <a:pos x="T6" y="T7"/>
                  </a:cxn>
                  <a:cxn ang="0">
                    <a:pos x="T8" y="T9"/>
                  </a:cxn>
                </a:cxnLst>
                <a:rect l="0" t="0" r="r" b="b"/>
                <a:pathLst>
                  <a:path w="231" h="13">
                    <a:moveTo>
                      <a:pt x="3" y="13"/>
                    </a:moveTo>
                    <a:lnTo>
                      <a:pt x="231" y="13"/>
                    </a:lnTo>
                    <a:lnTo>
                      <a:pt x="227" y="0"/>
                    </a:lnTo>
                    <a:lnTo>
                      <a:pt x="0" y="0"/>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9"/>
              <p:cNvSpPr>
                <a:spLocks/>
              </p:cNvSpPr>
              <p:nvPr/>
            </p:nvSpPr>
            <p:spPr bwMode="auto">
              <a:xfrm>
                <a:off x="2579688" y="3022601"/>
                <a:ext cx="180975" cy="11113"/>
              </a:xfrm>
              <a:custGeom>
                <a:avLst/>
                <a:gdLst>
                  <a:gd name="T0" fmla="*/ 1 w 228"/>
                  <a:gd name="T1" fmla="*/ 12 h 12"/>
                  <a:gd name="T2" fmla="*/ 228 w 228"/>
                  <a:gd name="T3" fmla="*/ 12 h 12"/>
                  <a:gd name="T4" fmla="*/ 225 w 228"/>
                  <a:gd name="T5" fmla="*/ 0 h 12"/>
                  <a:gd name="T6" fmla="*/ 0 w 228"/>
                  <a:gd name="T7" fmla="*/ 0 h 12"/>
                  <a:gd name="T8" fmla="*/ 1 w 228"/>
                  <a:gd name="T9" fmla="*/ 12 h 12"/>
                </a:gdLst>
                <a:ahLst/>
                <a:cxnLst>
                  <a:cxn ang="0">
                    <a:pos x="T0" y="T1"/>
                  </a:cxn>
                  <a:cxn ang="0">
                    <a:pos x="T2" y="T3"/>
                  </a:cxn>
                  <a:cxn ang="0">
                    <a:pos x="T4" y="T5"/>
                  </a:cxn>
                  <a:cxn ang="0">
                    <a:pos x="T6" y="T7"/>
                  </a:cxn>
                  <a:cxn ang="0">
                    <a:pos x="T8" y="T9"/>
                  </a:cxn>
                </a:cxnLst>
                <a:rect l="0" t="0" r="r" b="b"/>
                <a:pathLst>
                  <a:path w="228" h="12">
                    <a:moveTo>
                      <a:pt x="1" y="12"/>
                    </a:moveTo>
                    <a:lnTo>
                      <a:pt x="228" y="12"/>
                    </a:lnTo>
                    <a:lnTo>
                      <a:pt x="225" y="0"/>
                    </a:lnTo>
                    <a:lnTo>
                      <a:pt x="0" y="0"/>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3" name="Textfeld 12"/>
            <p:cNvSpPr txBox="1">
              <a:spLocks noChangeArrowheads="1"/>
            </p:cNvSpPr>
            <p:nvPr/>
          </p:nvSpPr>
          <p:spPr bwMode="auto">
            <a:xfrm>
              <a:off x="3328751" y="1609498"/>
              <a:ext cx="1044117" cy="646331"/>
            </a:xfrm>
            <a:prstGeom prst="rect">
              <a:avLst/>
            </a:prstGeom>
            <a:noFill/>
            <a:ln w="28575">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DE" altLang="de-DE" sz="1200" b="1" smtClean="0">
                  <a:solidFill>
                    <a:schemeClr val="tx2"/>
                  </a:solidFill>
                </a:rPr>
                <a:t>Prinect Pressroom Manager</a:t>
              </a:r>
              <a:endParaRPr lang="de-DE" altLang="de-DE" sz="1200" b="1">
                <a:solidFill>
                  <a:schemeClr val="tx2"/>
                </a:solidFill>
              </a:endParaRPr>
            </a:p>
          </p:txBody>
        </p:sp>
      </p:grpSp>
      <p:sp>
        <p:nvSpPr>
          <p:cNvPr id="38" name="Inhaltsplatzhalter 2"/>
          <p:cNvSpPr txBox="1">
            <a:spLocks/>
          </p:cNvSpPr>
          <p:nvPr/>
        </p:nvSpPr>
        <p:spPr bwMode="auto">
          <a:xfrm>
            <a:off x="539552" y="5720443"/>
            <a:ext cx="4752528" cy="876909"/>
          </a:xfrm>
          <a:prstGeom prst="rect">
            <a:avLst/>
          </a:prstGeom>
          <a:solidFill>
            <a:srgbClr val="004B8D"/>
          </a:solidFill>
          <a:ln w="9525">
            <a:noFill/>
            <a:miter lim="800000"/>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lvl1pPr marL="265113" indent="-233363" algn="l" rtl="0" fontAlgn="base">
              <a:lnSpc>
                <a:spcPts val="2400"/>
              </a:lnSpc>
              <a:spcBef>
                <a:spcPts val="125"/>
              </a:spcBef>
              <a:spcAft>
                <a:spcPts val="400"/>
              </a:spcAft>
              <a:buFont typeface="Arial" charset="0"/>
              <a:buChar char="•"/>
              <a:defRPr sz="2000" kern="1200">
                <a:solidFill>
                  <a:schemeClr val="lt1"/>
                </a:solidFill>
                <a:latin typeface="+mn-lt"/>
                <a:ea typeface="+mn-ea"/>
                <a:cs typeface="+mn-cs"/>
              </a:defRPr>
            </a:lvl1pPr>
            <a:lvl2pPr marL="712788"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2pPr>
            <a:lvl3pPr marL="1162050"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3pPr>
            <a:lvl4pPr marL="1619250"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4pPr>
            <a:lvl5pPr marL="2058988"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buFont typeface="Wingdings" pitchFamily="2" charset="2"/>
              <a:buChar char="Ø"/>
            </a:pPr>
            <a:r>
              <a:rPr lang="de-DE" smtClean="0">
                <a:solidFill>
                  <a:schemeClr val="bg1"/>
                </a:solidFill>
              </a:rPr>
              <a:t>Reduziert Einrichtezeit und Makulatur</a:t>
            </a:r>
            <a:endParaRPr lang="de-DE">
              <a:solidFill>
                <a:schemeClr val="bg1"/>
              </a:solidFill>
            </a:endParaRPr>
          </a:p>
        </p:txBody>
      </p:sp>
      <p:sp>
        <p:nvSpPr>
          <p:cNvPr id="39" name="Textfeld 38"/>
          <p:cNvSpPr txBox="1"/>
          <p:nvPr/>
        </p:nvSpPr>
        <p:spPr>
          <a:xfrm>
            <a:off x="7458944" y="4093331"/>
            <a:ext cx="1289520" cy="523220"/>
          </a:xfrm>
          <a:prstGeom prst="rect">
            <a:avLst/>
          </a:prstGeom>
          <a:solidFill>
            <a:schemeClr val="accent4">
              <a:lumMod val="20000"/>
              <a:lumOff val="80000"/>
            </a:schemeClr>
          </a:solidFill>
          <a:effectLst>
            <a:softEdge rad="50800"/>
          </a:effectLst>
        </p:spPr>
        <p:txBody>
          <a:bodyPr wrap="square" rtlCol="0">
            <a:spAutoFit/>
          </a:bodyPr>
          <a:lstStyle/>
          <a:p>
            <a:pPr algn="ctr"/>
            <a:r>
              <a:rPr lang="de-DE" sz="1400" smtClean="0"/>
              <a:t>Puder-</a:t>
            </a:r>
          </a:p>
          <a:p>
            <a:pPr algn="ctr"/>
            <a:r>
              <a:rPr lang="de-DE" sz="1400" smtClean="0"/>
              <a:t>einstellungen</a:t>
            </a:r>
          </a:p>
        </p:txBody>
      </p:sp>
      <p:sp>
        <p:nvSpPr>
          <p:cNvPr id="40" name="Textfeld 39"/>
          <p:cNvSpPr txBox="1"/>
          <p:nvPr/>
        </p:nvSpPr>
        <p:spPr>
          <a:xfrm>
            <a:off x="4146576" y="4333018"/>
            <a:ext cx="1253516" cy="523220"/>
          </a:xfrm>
          <a:prstGeom prst="rect">
            <a:avLst/>
          </a:prstGeom>
          <a:solidFill>
            <a:schemeClr val="accent4">
              <a:lumMod val="20000"/>
              <a:lumOff val="80000"/>
            </a:schemeClr>
          </a:solidFill>
          <a:effectLst>
            <a:softEdge rad="50800"/>
          </a:effectLst>
        </p:spPr>
        <p:txBody>
          <a:bodyPr wrap="square" rtlCol="0">
            <a:spAutoFit/>
          </a:bodyPr>
          <a:lstStyle/>
          <a:p>
            <a:pPr algn="ctr"/>
            <a:r>
              <a:rPr lang="de-DE" sz="1400" smtClean="0"/>
              <a:t>Anleger-einstellungen</a:t>
            </a:r>
          </a:p>
        </p:txBody>
      </p:sp>
      <p:sp>
        <p:nvSpPr>
          <p:cNvPr id="42" name="Textfeld 41"/>
          <p:cNvSpPr txBox="1"/>
          <p:nvPr/>
        </p:nvSpPr>
        <p:spPr>
          <a:xfrm>
            <a:off x="5652120" y="4381944"/>
            <a:ext cx="1253516" cy="523220"/>
          </a:xfrm>
          <a:prstGeom prst="rect">
            <a:avLst/>
          </a:prstGeom>
          <a:solidFill>
            <a:schemeClr val="accent4">
              <a:lumMod val="20000"/>
              <a:lumOff val="80000"/>
            </a:schemeClr>
          </a:solidFill>
          <a:effectLst>
            <a:softEdge rad="50800"/>
          </a:effectLst>
        </p:spPr>
        <p:txBody>
          <a:bodyPr wrap="square" rtlCol="0">
            <a:spAutoFit/>
          </a:bodyPr>
          <a:lstStyle/>
          <a:p>
            <a:pPr algn="ctr"/>
            <a:r>
              <a:rPr lang="de-DE" sz="1400" smtClean="0"/>
              <a:t>Papier-</a:t>
            </a:r>
          </a:p>
          <a:p>
            <a:pPr algn="ctr"/>
            <a:r>
              <a:rPr lang="de-DE" sz="1400" smtClean="0"/>
              <a:t>einstellungen</a:t>
            </a:r>
          </a:p>
        </p:txBody>
      </p:sp>
      <p:sp>
        <p:nvSpPr>
          <p:cNvPr id="43" name="Textfeld 42"/>
          <p:cNvSpPr txBox="1"/>
          <p:nvPr/>
        </p:nvSpPr>
        <p:spPr>
          <a:xfrm>
            <a:off x="7272300" y="3265820"/>
            <a:ext cx="1253516" cy="523220"/>
          </a:xfrm>
          <a:prstGeom prst="rect">
            <a:avLst/>
          </a:prstGeom>
          <a:solidFill>
            <a:schemeClr val="accent4">
              <a:lumMod val="20000"/>
              <a:lumOff val="80000"/>
            </a:schemeClr>
          </a:solidFill>
          <a:effectLst>
            <a:softEdge rad="50800"/>
          </a:effectLst>
        </p:spPr>
        <p:txBody>
          <a:bodyPr wrap="square" rtlCol="0">
            <a:spAutoFit/>
          </a:bodyPr>
          <a:lstStyle/>
          <a:p>
            <a:pPr algn="ctr"/>
            <a:r>
              <a:rPr lang="de-DE" sz="1400" smtClean="0"/>
              <a:t>Ausleger-einstellungen</a:t>
            </a:r>
          </a:p>
        </p:txBody>
      </p:sp>
      <p:sp>
        <p:nvSpPr>
          <p:cNvPr id="44" name="Textfeld 43"/>
          <p:cNvSpPr txBox="1"/>
          <p:nvPr/>
        </p:nvSpPr>
        <p:spPr>
          <a:xfrm>
            <a:off x="5017740" y="3929387"/>
            <a:ext cx="1253516" cy="523220"/>
          </a:xfrm>
          <a:prstGeom prst="rect">
            <a:avLst/>
          </a:prstGeom>
          <a:solidFill>
            <a:schemeClr val="accent4">
              <a:lumMod val="20000"/>
              <a:lumOff val="80000"/>
            </a:schemeClr>
          </a:solidFill>
          <a:effectLst>
            <a:softEdge rad="50800"/>
          </a:effectLst>
        </p:spPr>
        <p:txBody>
          <a:bodyPr wrap="square" rtlCol="0">
            <a:spAutoFit/>
          </a:bodyPr>
          <a:lstStyle/>
          <a:p>
            <a:pPr algn="ctr"/>
            <a:r>
              <a:rPr lang="de-DE" sz="1400" smtClean="0"/>
              <a:t>Färbungs-</a:t>
            </a:r>
          </a:p>
          <a:p>
            <a:pPr algn="ctr"/>
            <a:r>
              <a:rPr lang="de-DE" sz="1400" smtClean="0"/>
              <a:t>einstellungen</a:t>
            </a:r>
          </a:p>
        </p:txBody>
      </p:sp>
      <p:cxnSp>
        <p:nvCxnSpPr>
          <p:cNvPr id="46" name="Gerade Verbindung mit Pfeil 45"/>
          <p:cNvCxnSpPr>
            <a:stCxn id="40" idx="1"/>
          </p:cNvCxnSpPr>
          <p:nvPr/>
        </p:nvCxnSpPr>
        <p:spPr>
          <a:xfrm flipH="1" flipV="1">
            <a:off x="1426461" y="2314851"/>
            <a:ext cx="2720115" cy="2279777"/>
          </a:xfrm>
          <a:prstGeom prst="straightConnector1">
            <a:avLst/>
          </a:prstGeom>
          <a:ln w="762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a:stCxn id="42" idx="1"/>
          </p:cNvCxnSpPr>
          <p:nvPr/>
        </p:nvCxnSpPr>
        <p:spPr>
          <a:xfrm flipH="1" flipV="1">
            <a:off x="1460363" y="2333911"/>
            <a:ext cx="4191757" cy="2309643"/>
          </a:xfrm>
          <a:prstGeom prst="straightConnector1">
            <a:avLst/>
          </a:prstGeom>
          <a:ln w="762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55" name="Gerade Verbindung mit Pfeil 54"/>
          <p:cNvCxnSpPr>
            <a:stCxn id="44" idx="0"/>
          </p:cNvCxnSpPr>
          <p:nvPr/>
        </p:nvCxnSpPr>
        <p:spPr>
          <a:xfrm flipH="1" flipV="1">
            <a:off x="1460363" y="2314851"/>
            <a:ext cx="4184135" cy="1614536"/>
          </a:xfrm>
          <a:prstGeom prst="straightConnector1">
            <a:avLst/>
          </a:prstGeom>
          <a:ln w="762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a:stCxn id="41" idx="0"/>
          </p:cNvCxnSpPr>
          <p:nvPr/>
        </p:nvCxnSpPr>
        <p:spPr>
          <a:xfrm flipH="1" flipV="1">
            <a:off x="1460363" y="2356136"/>
            <a:ext cx="5034539" cy="1173016"/>
          </a:xfrm>
          <a:prstGeom prst="straightConnector1">
            <a:avLst/>
          </a:prstGeom>
          <a:ln w="762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61" name="Gerade Verbindung mit Pfeil 60"/>
          <p:cNvCxnSpPr/>
          <p:nvPr/>
        </p:nvCxnSpPr>
        <p:spPr>
          <a:xfrm flipH="1" flipV="1">
            <a:off x="1426461" y="2344024"/>
            <a:ext cx="5998581" cy="1998805"/>
          </a:xfrm>
          <a:prstGeom prst="straightConnector1">
            <a:avLst/>
          </a:prstGeom>
          <a:ln w="762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a:stCxn id="43" idx="0"/>
          </p:cNvCxnSpPr>
          <p:nvPr/>
        </p:nvCxnSpPr>
        <p:spPr>
          <a:xfrm flipH="1" flipV="1">
            <a:off x="1426461" y="2333911"/>
            <a:ext cx="6472597" cy="931909"/>
          </a:xfrm>
          <a:prstGeom prst="straightConnector1">
            <a:avLst/>
          </a:prstGeom>
          <a:ln w="76200">
            <a:prstDash val="sysDot"/>
            <a:tailEnd type="arrow"/>
          </a:ln>
        </p:spPr>
        <p:style>
          <a:lnRef idx="1">
            <a:schemeClr val="accent1"/>
          </a:lnRef>
          <a:fillRef idx="0">
            <a:schemeClr val="accent1"/>
          </a:fillRef>
          <a:effectRef idx="0">
            <a:schemeClr val="accent1"/>
          </a:effectRef>
          <a:fontRef idx="minor">
            <a:schemeClr val="tx1"/>
          </a:fontRef>
        </p:style>
      </p:cxnSp>
      <p:sp>
        <p:nvSpPr>
          <p:cNvPr id="41" name="Textfeld 40"/>
          <p:cNvSpPr txBox="1"/>
          <p:nvPr/>
        </p:nvSpPr>
        <p:spPr>
          <a:xfrm>
            <a:off x="5868144" y="3529152"/>
            <a:ext cx="1253516" cy="523220"/>
          </a:xfrm>
          <a:prstGeom prst="rect">
            <a:avLst/>
          </a:prstGeom>
          <a:solidFill>
            <a:schemeClr val="accent4">
              <a:lumMod val="20000"/>
              <a:lumOff val="80000"/>
            </a:schemeClr>
          </a:solidFill>
          <a:effectLst>
            <a:softEdge rad="50800"/>
          </a:effectLst>
        </p:spPr>
        <p:txBody>
          <a:bodyPr wrap="square" rtlCol="0">
            <a:spAutoFit/>
          </a:bodyPr>
          <a:lstStyle/>
          <a:p>
            <a:pPr algn="ctr"/>
            <a:r>
              <a:rPr lang="de-DE" sz="1400" smtClean="0"/>
              <a:t>Lüfter-</a:t>
            </a:r>
          </a:p>
          <a:p>
            <a:pPr algn="ctr"/>
            <a:r>
              <a:rPr lang="de-DE" sz="1400" smtClean="0"/>
              <a:t>einstellungen</a:t>
            </a:r>
          </a:p>
        </p:txBody>
      </p:sp>
      <p:pic>
        <p:nvPicPr>
          <p:cNvPr id="9" name="Grafik 8"/>
          <p:cNvPicPr/>
          <p:nvPr/>
        </p:nvPicPr>
        <p:blipFill>
          <a:blip r:embed="rId5" cstate="print"/>
          <a:srcRect/>
          <a:stretch>
            <a:fillRect/>
          </a:stretch>
        </p:blipFill>
        <p:spPr bwMode="auto">
          <a:xfrm>
            <a:off x="2397893" y="1592796"/>
            <a:ext cx="6206555" cy="1368152"/>
          </a:xfrm>
          <a:prstGeom prst="rect">
            <a:avLst/>
          </a:prstGeom>
          <a:noFill/>
          <a:ln w="9525">
            <a:solidFill>
              <a:srgbClr val="004B8D"/>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014571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500"/>
                                        <p:tgtEl>
                                          <p:spTgt spid="4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500"/>
                                        <p:tgtEl>
                                          <p:spTgt spid="4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right)">
                                      <p:cBhvr>
                                        <p:cTn id="19" dur="500"/>
                                        <p:tgtEl>
                                          <p:spTgt spid="5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up)">
                                      <p:cBhvr>
                                        <p:cTn id="23" dur="500"/>
                                        <p:tgtEl>
                                          <p:spTgt spid="44"/>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right)">
                                      <p:cBhvr>
                                        <p:cTn id="27" dur="500"/>
                                        <p:tgtEl>
                                          <p:spTgt spid="55"/>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up)">
                                      <p:cBhvr>
                                        <p:cTn id="31" dur="500"/>
                                        <p:tgtEl>
                                          <p:spTgt spid="41"/>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right)">
                                      <p:cBhvr>
                                        <p:cTn id="35" dur="500"/>
                                        <p:tgtEl>
                                          <p:spTgt spid="5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up)">
                                      <p:cBhvr>
                                        <p:cTn id="39" dur="500"/>
                                        <p:tgtEl>
                                          <p:spTgt spid="39"/>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right)">
                                      <p:cBhvr>
                                        <p:cTn id="43" dur="500"/>
                                        <p:tgtEl>
                                          <p:spTgt spid="61"/>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500"/>
                            </p:stCondLst>
                            <p:childTnLst>
                              <p:par>
                                <p:cTn id="49" presetID="22" presetClass="entr" presetSubtype="2" fill="hold" nodeType="after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wipe(right)">
                                      <p:cBhvr>
                                        <p:cTn id="51" dur="500"/>
                                        <p:tgtEl>
                                          <p:spTgt spid="64"/>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1" presetClass="entr" presetSubtype="0" fill="hold" grpId="0" nodeType="afterEffect">
                                  <p:stCondLst>
                                    <p:cond delay="0"/>
                                  </p:stCondLst>
                                  <p:childTnLst>
                                    <p:set>
                                      <p:cBhvr>
                                        <p:cTn id="61" dur="1" fill="hold">
                                          <p:stCondLst>
                                            <p:cond delay="0"/>
                                          </p:stCondLst>
                                        </p:cTn>
                                        <p:tgtEl>
                                          <p:spTgt spid="38">
                                            <p:bg/>
                                          </p:spTgt>
                                        </p:tgtEl>
                                        <p:attrNameLst>
                                          <p:attrName>style.visibility</p:attrName>
                                        </p:attrNameLst>
                                      </p:cBhvr>
                                      <p:to>
                                        <p:strVal val="visible"/>
                                      </p:to>
                                    </p:set>
                                  </p:childTnLst>
                                </p:cTn>
                              </p:par>
                            </p:childTnLst>
                          </p:cTn>
                        </p:par>
                        <p:par>
                          <p:cTn id="62" fill="hold">
                            <p:stCondLst>
                              <p:cond delay="1000"/>
                            </p:stCondLst>
                            <p:childTnLst>
                              <p:par>
                                <p:cTn id="63" presetID="1" presetClass="entr" presetSubtype="0" fill="hold" grpId="0" nodeType="afterEffect">
                                  <p:stCondLst>
                                    <p:cond delay="0"/>
                                  </p:stCondLst>
                                  <p:childTnLst>
                                    <p:set>
                                      <p:cBhvr>
                                        <p:cTn id="64"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animBg="1"/>
      <p:bldP spid="39" grpId="0" animBg="1"/>
      <p:bldP spid="40" grpId="0" animBg="1"/>
      <p:bldP spid="42" grpId="0" animBg="1"/>
      <p:bldP spid="43" grpId="0" animBg="1"/>
      <p:bldP spid="44" grpId="0" animBg="1"/>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Paper printed.png"/>
          <p:cNvPicPr>
            <a:picLocks noChangeAspect="1"/>
          </p:cNvPicPr>
          <p:nvPr/>
        </p:nvPicPr>
        <p:blipFill>
          <a:blip r:embed="rId3" cstate="screen"/>
          <a:srcRect/>
          <a:stretch>
            <a:fillRect/>
          </a:stretch>
        </p:blipFill>
        <p:spPr bwMode="auto">
          <a:xfrm>
            <a:off x="2375756" y="3737292"/>
            <a:ext cx="2694313" cy="1934037"/>
          </a:xfrm>
          <a:prstGeom prst="rect">
            <a:avLst/>
          </a:prstGeom>
          <a:noFill/>
          <a:ln w="9525">
            <a:noFill/>
            <a:miter lim="800000"/>
            <a:headEnd/>
            <a:tailEnd/>
          </a:ln>
        </p:spPr>
      </p:pic>
      <p:pic>
        <p:nvPicPr>
          <p:cNvPr id="37" name="Grafik 5" descr="CCA_00020_CD102.tif_small.jpg"/>
          <p:cNvPicPr>
            <a:picLocks noChangeAspect="1"/>
          </p:cNvPicPr>
          <p:nvPr/>
        </p:nvPicPr>
        <p:blipFill rotWithShape="1">
          <a:blip r:embed="rId4" cstate="print"/>
          <a:srcRect l="38553" t="41650" r="31025" b="22660"/>
          <a:stretch/>
        </p:blipFill>
        <p:spPr bwMode="auto">
          <a:xfrm>
            <a:off x="579823" y="1736812"/>
            <a:ext cx="1959223" cy="2444223"/>
          </a:xfrm>
          <a:prstGeom prst="rect">
            <a:avLst/>
          </a:prstGeom>
          <a:noFill/>
          <a:ln w="9525">
            <a:noFill/>
            <a:miter lim="800000"/>
            <a:headEnd/>
            <a:tailEnd/>
          </a:ln>
        </p:spPr>
      </p:pic>
      <p:sp>
        <p:nvSpPr>
          <p:cNvPr id="2" name="Titel 1"/>
          <p:cNvSpPr>
            <a:spLocks noGrp="1"/>
          </p:cNvSpPr>
          <p:nvPr>
            <p:ph type="title"/>
          </p:nvPr>
        </p:nvSpPr>
        <p:spPr/>
        <p:txBody>
          <a:bodyPr/>
          <a:lstStyle/>
          <a:p>
            <a:r>
              <a:rPr lang="de-DE" smtClean="0"/>
              <a:t>Arbeiten mit Palettenzetteln</a:t>
            </a:r>
            <a:endParaRPr lang="de-DE"/>
          </a:p>
        </p:txBody>
      </p:sp>
      <p:sp>
        <p:nvSpPr>
          <p:cNvPr id="4" name="Fußzeilenplatzhalter 3"/>
          <p:cNvSpPr>
            <a:spLocks noGrp="1"/>
          </p:cNvSpPr>
          <p:nvPr>
            <p:ph type="ftr" sz="quarter" idx="10"/>
          </p:nvPr>
        </p:nvSpPr>
        <p:spPr/>
        <p:txBody>
          <a:bodyPr/>
          <a:lstStyle/>
          <a:p>
            <a:pPr>
              <a:defRPr/>
            </a:pPr>
            <a:r>
              <a:rPr lang="de-DE" smtClean="0"/>
              <a:t>● PAT Prinect  ● D. Freyer, C. Völker ● November 2013</a:t>
            </a:r>
            <a:endParaRPr lang="de-DE"/>
          </a:p>
        </p:txBody>
      </p:sp>
      <p:sp>
        <p:nvSpPr>
          <p:cNvPr id="5" name="Foliennummernplatzhalter 4"/>
          <p:cNvSpPr>
            <a:spLocks noGrp="1"/>
          </p:cNvSpPr>
          <p:nvPr>
            <p:ph type="sldNum" sz="quarter" idx="11"/>
          </p:nvPr>
        </p:nvSpPr>
        <p:spPr/>
        <p:txBody>
          <a:bodyPr/>
          <a:lstStyle/>
          <a:p>
            <a:pPr>
              <a:defRPr/>
            </a:pPr>
            <a:fld id="{B035FD14-5EDB-4F2F-AE9E-2CB0E24AE5B8}" type="slidenum">
              <a:rPr lang="de-DE" smtClean="0"/>
              <a:pPr>
                <a:defRPr/>
              </a:pPr>
              <a:t>19</a:t>
            </a:fld>
            <a:endParaRPr lang="de-DE" dirty="0"/>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2060" y="1592796"/>
            <a:ext cx="3225028" cy="4277582"/>
          </a:xfrm>
          <a:prstGeom prst="rect">
            <a:avLst/>
          </a:prstGeom>
          <a:noFill/>
          <a:ln w="9525">
            <a:solidFill>
              <a:srgbClr val="004B8D"/>
            </a:solidFill>
            <a:miter lim="800000"/>
            <a:headEnd/>
            <a:tailEnd/>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Lst>
        </p:spPr>
      </p:pic>
      <p:sp>
        <p:nvSpPr>
          <p:cNvPr id="10" name="Inhaltsplatzhalter 2"/>
          <p:cNvSpPr txBox="1">
            <a:spLocks/>
          </p:cNvSpPr>
          <p:nvPr/>
        </p:nvSpPr>
        <p:spPr bwMode="auto">
          <a:xfrm>
            <a:off x="539552" y="5720443"/>
            <a:ext cx="5220580" cy="876909"/>
          </a:xfrm>
          <a:prstGeom prst="rect">
            <a:avLst/>
          </a:prstGeom>
          <a:solidFill>
            <a:srgbClr val="004B8D"/>
          </a:solidFill>
          <a:ln w="9525">
            <a:noFill/>
            <a:miter lim="800000"/>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lvl1pPr marL="265113" indent="-233363" algn="l" rtl="0" fontAlgn="base">
              <a:lnSpc>
                <a:spcPts val="2400"/>
              </a:lnSpc>
              <a:spcBef>
                <a:spcPts val="125"/>
              </a:spcBef>
              <a:spcAft>
                <a:spcPts val="400"/>
              </a:spcAft>
              <a:buFont typeface="Arial" charset="0"/>
              <a:buChar char="•"/>
              <a:defRPr sz="2000" kern="1200">
                <a:solidFill>
                  <a:schemeClr val="lt1"/>
                </a:solidFill>
                <a:latin typeface="+mn-lt"/>
                <a:ea typeface="+mn-ea"/>
                <a:cs typeface="+mn-cs"/>
              </a:defRPr>
            </a:lvl1pPr>
            <a:lvl2pPr marL="712788"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2pPr>
            <a:lvl3pPr marL="1162050"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3pPr>
            <a:lvl4pPr marL="1619250"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4pPr>
            <a:lvl5pPr marL="2058988"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buFont typeface="Wingdings" pitchFamily="2" charset="2"/>
              <a:buChar char="Ø"/>
            </a:pPr>
            <a:r>
              <a:rPr lang="de-DE" smtClean="0">
                <a:solidFill>
                  <a:schemeClr val="bg1"/>
                </a:solidFill>
              </a:rPr>
              <a:t>Einfaches Zuordnen von Paletten in der Weiterverarbeitung oder im Zwischenlager</a:t>
            </a:r>
            <a:endParaRPr lang="de-DE">
              <a:solidFill>
                <a:schemeClr val="bg1"/>
              </a:solidFill>
            </a:endParaRPr>
          </a:p>
        </p:txBody>
      </p:sp>
      <p:sp>
        <p:nvSpPr>
          <p:cNvPr id="38" name="Rechteck 37"/>
          <p:cNvSpPr/>
          <p:nvPr/>
        </p:nvSpPr>
        <p:spPr>
          <a:xfrm>
            <a:off x="1979712" y="2852936"/>
            <a:ext cx="216024" cy="9850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7" name="Rechteck 6"/>
          <p:cNvSpPr/>
          <p:nvPr/>
        </p:nvSpPr>
        <p:spPr>
          <a:xfrm>
            <a:off x="1495313" y="2636912"/>
            <a:ext cx="1184821" cy="41135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1200" b="1" smtClean="0"/>
              <a:t>Palettenzettel drucken</a:t>
            </a:r>
            <a:endParaRPr lang="de-DE" sz="1200" b="1"/>
          </a:p>
        </p:txBody>
      </p:sp>
    </p:spTree>
    <p:extLst>
      <p:ext uri="{BB962C8B-B14F-4D97-AF65-F5344CB8AC3E}">
        <p14:creationId xmlns:p14="http://schemas.microsoft.com/office/powerpoint/2010/main" val="247365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6" presetClass="emph" presetSubtype="0" fill="hold" grpId="0" nodeType="afterEffect">
                                  <p:stCondLst>
                                    <p:cond delay="0"/>
                                  </p:stCondLst>
                                  <p:childTnLst>
                                    <p:animScale>
                                      <p:cBhvr>
                                        <p:cTn id="12" dur="800" fill="hold"/>
                                        <p:tgtEl>
                                          <p:spTgt spid="38"/>
                                        </p:tgtEl>
                                      </p:cBhvr>
                                      <p:by x="400000" y="400000"/>
                                    </p:animScale>
                                  </p:childTnLst>
                                </p:cTn>
                              </p:par>
                            </p:childTnLst>
                          </p:cTn>
                        </p:par>
                        <p:par>
                          <p:cTn id="13" fill="hold">
                            <p:stCondLst>
                              <p:cond delay="1300"/>
                            </p:stCondLst>
                            <p:childTnLst>
                              <p:par>
                                <p:cTn id="14" presetID="1" presetClass="entr" presetSubtype="0" fill="hold" grpId="1"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1300"/>
                            </p:stCondLst>
                            <p:childTnLst>
                              <p:par>
                                <p:cTn id="17" presetID="6" presetClass="emph" presetSubtype="0" fill="hold" grpId="0" nodeType="afterEffect">
                                  <p:stCondLst>
                                    <p:cond delay="0"/>
                                  </p:stCondLst>
                                  <p:childTnLst>
                                    <p:animScale>
                                      <p:cBhvr>
                                        <p:cTn id="18" dur="1400" fill="hold"/>
                                        <p:tgtEl>
                                          <p:spTgt spid="7"/>
                                        </p:tgtEl>
                                      </p:cBhvr>
                                      <p:by x="150000" y="150000"/>
                                    </p:animScale>
                                  </p:childTnLst>
                                </p:cTn>
                              </p:par>
                            </p:childTnLst>
                          </p:cTn>
                        </p:par>
                        <p:par>
                          <p:cTn id="19" fill="hold">
                            <p:stCondLst>
                              <p:cond delay="27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200"/>
                                        <p:tgtEl>
                                          <p:spTgt spid="8"/>
                                        </p:tgtEl>
                                      </p:cBhvr>
                                    </p:animEffect>
                                  </p:childTnLst>
                                </p:cTn>
                              </p:par>
                            </p:childTnLst>
                          </p:cTn>
                        </p:par>
                        <p:par>
                          <p:cTn id="23" fill="hold">
                            <p:stCondLst>
                              <p:cond delay="7900"/>
                            </p:stCondLst>
                            <p:childTnLst>
                              <p:par>
                                <p:cTn id="24" presetID="1" presetClass="entr" presetSubtype="0" fill="hold" grpId="0" nodeType="afterEffect">
                                  <p:stCondLst>
                                    <p:cond delay="0"/>
                                  </p:stCondLst>
                                  <p:childTnLst>
                                    <p:set>
                                      <p:cBhvr>
                                        <p:cTn id="25" dur="1" fill="hold">
                                          <p:stCondLst>
                                            <p:cond delay="0"/>
                                          </p:stCondLst>
                                        </p:cTn>
                                        <p:tgtEl>
                                          <p:spTgt spid="10">
                                            <p:bg/>
                                          </p:spTgt>
                                        </p:tgtEl>
                                        <p:attrNameLst>
                                          <p:attrName>style.visibility</p:attrName>
                                        </p:attrNameLst>
                                      </p:cBhvr>
                                      <p:to>
                                        <p:strVal val="visible"/>
                                      </p:to>
                                    </p:set>
                                  </p:childTnLst>
                                </p:cTn>
                              </p:par>
                            </p:childTnLst>
                          </p:cTn>
                        </p:par>
                        <p:par>
                          <p:cTn id="26" fill="hold">
                            <p:stCondLst>
                              <p:cond delay="7900"/>
                            </p:stCondLst>
                            <p:childTnLst>
                              <p:par>
                                <p:cTn id="27" presetID="1" presetClass="entr" presetSubtype="0" fill="hold" grpId="0" nodeType="after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38" grpId="0" animBg="1"/>
      <p:bldP spid="38"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pPr>
              <a:defRPr/>
            </a:pPr>
            <a:fld id="{880CD210-49C0-4B67-B222-C402F23EA598}" type="slidenum">
              <a:rPr lang="de-DE" smtClean="0"/>
              <a:pPr>
                <a:defRPr/>
              </a:pPr>
              <a:t>2</a:t>
            </a:fld>
            <a:endParaRPr lang="de-DE" dirty="0"/>
          </a:p>
        </p:txBody>
      </p:sp>
      <p:pic>
        <p:nvPicPr>
          <p:cNvPr id="5" name="Picture 8" descr="W:\WSP_diagramme_ISO\OUT\200mm_Suprasetter_105.png"/>
          <p:cNvPicPr>
            <a:picLocks noChangeAspect="1" noChangeArrowheads="1"/>
          </p:cNvPicPr>
          <p:nvPr/>
        </p:nvPicPr>
        <p:blipFill>
          <a:blip r:embed="rId3" cstate="print"/>
          <a:srcRect/>
          <a:stretch>
            <a:fillRect/>
          </a:stretch>
        </p:blipFill>
        <p:spPr bwMode="auto">
          <a:xfrm flipH="1">
            <a:off x="5998953" y="2528348"/>
            <a:ext cx="2494216" cy="2125340"/>
          </a:xfrm>
          <a:prstGeom prst="rect">
            <a:avLst/>
          </a:prstGeom>
          <a:ln>
            <a:noFill/>
          </a:ln>
          <a:effectLst>
            <a:outerShdw blurRad="190500" algn="tl" rotWithShape="0">
              <a:srgbClr val="000000">
                <a:alpha val="70000"/>
              </a:srgbClr>
            </a:outerShdw>
          </a:effectLst>
        </p:spPr>
      </p:pic>
      <p:grpSp>
        <p:nvGrpSpPr>
          <p:cNvPr id="29" name="Gruppieren 28"/>
          <p:cNvGrpSpPr/>
          <p:nvPr/>
        </p:nvGrpSpPr>
        <p:grpSpPr>
          <a:xfrm>
            <a:off x="4657040" y="2204312"/>
            <a:ext cx="1233901" cy="2353831"/>
            <a:chOff x="4742255" y="2240868"/>
            <a:chExt cx="1233901" cy="2353831"/>
          </a:xfrm>
        </p:grpSpPr>
        <p:grpSp>
          <p:nvGrpSpPr>
            <p:cNvPr id="7" name="Gruppieren 6"/>
            <p:cNvGrpSpPr/>
            <p:nvPr/>
          </p:nvGrpSpPr>
          <p:grpSpPr>
            <a:xfrm>
              <a:off x="4742255" y="2240868"/>
              <a:ext cx="1233901" cy="2353831"/>
              <a:chOff x="2555776" y="3289548"/>
              <a:chExt cx="868188" cy="1656184"/>
            </a:xfrm>
          </p:grpSpPr>
          <p:pic>
            <p:nvPicPr>
              <p:cNvPr id="8" name="Grafik 7" descr="Server in general.wmf"/>
              <p:cNvPicPr>
                <a:picLocks noChangeAspect="1"/>
              </p:cNvPicPr>
              <p:nvPr/>
            </p:nvPicPr>
            <p:blipFill>
              <a:blip r:embed="rId4" cstate="email"/>
              <a:stretch>
                <a:fillRect/>
              </a:stretch>
            </p:blipFill>
            <p:spPr>
              <a:xfrm>
                <a:off x="2555776" y="3724279"/>
                <a:ext cx="622183" cy="1221453"/>
              </a:xfrm>
              <a:prstGeom prst="rect">
                <a:avLst/>
              </a:prstGeom>
              <a:ln>
                <a:noFill/>
              </a:ln>
              <a:effectLst>
                <a:outerShdw blurRad="190500" algn="tl" rotWithShape="0">
                  <a:srgbClr val="000000">
                    <a:alpha val="70000"/>
                  </a:srgbClr>
                </a:outerShdw>
              </a:effectLst>
            </p:spPr>
          </p:pic>
          <p:pic>
            <p:nvPicPr>
              <p:cNvPr id="9" name="Grafik 8" descr="Monitor Prinect A.png"/>
              <p:cNvPicPr>
                <a:picLocks noChangeAspect="1"/>
              </p:cNvPicPr>
              <p:nvPr/>
            </p:nvPicPr>
            <p:blipFill>
              <a:blip r:embed="rId5" cstate="email"/>
              <a:stretch>
                <a:fillRect/>
              </a:stretch>
            </p:blipFill>
            <p:spPr>
              <a:xfrm>
                <a:off x="2699792" y="3289548"/>
                <a:ext cx="724172" cy="960512"/>
              </a:xfrm>
              <a:prstGeom prst="rect">
                <a:avLst/>
              </a:prstGeom>
              <a:effectLst>
                <a:outerShdw blurRad="50800" dist="38100" dir="2700000" algn="tl" rotWithShape="0">
                  <a:prstClr val="black">
                    <a:alpha val="40000"/>
                  </a:prstClr>
                </a:outerShdw>
              </a:effectLst>
            </p:spPr>
          </p:pic>
          <p:pic>
            <p:nvPicPr>
              <p:cNvPr id="10" name="Grafik 9" descr="Server in general.wmf"/>
              <p:cNvPicPr>
                <a:picLocks noChangeAspect="1"/>
              </p:cNvPicPr>
              <p:nvPr/>
            </p:nvPicPr>
            <p:blipFill>
              <a:blip r:embed="rId4" cstate="email"/>
              <a:srcRect t="29257"/>
              <a:stretch>
                <a:fillRect/>
              </a:stretch>
            </p:blipFill>
            <p:spPr>
              <a:xfrm>
                <a:off x="2555776" y="4081636"/>
                <a:ext cx="622183" cy="864096"/>
              </a:xfrm>
              <a:prstGeom prst="rect">
                <a:avLst/>
              </a:prstGeom>
              <a:ln>
                <a:noFill/>
              </a:ln>
              <a:effectLst/>
            </p:spPr>
          </p:pic>
        </p:grpSp>
        <p:sp>
          <p:nvSpPr>
            <p:cNvPr id="12" name="Textfeld 11"/>
            <p:cNvSpPr txBox="1"/>
            <p:nvPr/>
          </p:nvSpPr>
          <p:spPr>
            <a:xfrm rot="300000">
              <a:off x="5076895" y="2925814"/>
              <a:ext cx="721672" cy="276999"/>
            </a:xfrm>
            <a:prstGeom prst="rect">
              <a:avLst/>
            </a:prstGeom>
            <a:noFill/>
          </p:spPr>
          <p:txBody>
            <a:bodyPr wrap="none" rtlCol="0">
              <a:spAutoFit/>
              <a:scene3d>
                <a:camera prst="isometricOffAxis2Left"/>
                <a:lightRig rig="threePt" dir="t"/>
              </a:scene3d>
            </a:bodyPr>
            <a:lstStyle/>
            <a:p>
              <a:r>
                <a:rPr lang="de-DE" sz="1200" dirty="0" smtClean="0">
                  <a:solidFill>
                    <a:srgbClr val="004B8D"/>
                  </a:solidFill>
                </a:rPr>
                <a:t>Shooter</a:t>
              </a:r>
              <a:endParaRPr lang="de-DE" sz="1200" dirty="0">
                <a:solidFill>
                  <a:srgbClr val="004B8D"/>
                </a:solidFill>
              </a:endParaRPr>
            </a:p>
          </p:txBody>
        </p:sp>
      </p:grpSp>
      <p:grpSp>
        <p:nvGrpSpPr>
          <p:cNvPr id="30" name="Gruppieren 29"/>
          <p:cNvGrpSpPr/>
          <p:nvPr/>
        </p:nvGrpSpPr>
        <p:grpSpPr>
          <a:xfrm>
            <a:off x="3267554" y="2204312"/>
            <a:ext cx="1320007" cy="2353831"/>
            <a:chOff x="3374103" y="2168860"/>
            <a:chExt cx="1320007" cy="2353831"/>
          </a:xfrm>
        </p:grpSpPr>
        <p:grpSp>
          <p:nvGrpSpPr>
            <p:cNvPr id="14" name="Gruppieren 13"/>
            <p:cNvGrpSpPr/>
            <p:nvPr/>
          </p:nvGrpSpPr>
          <p:grpSpPr>
            <a:xfrm>
              <a:off x="3374103" y="2168860"/>
              <a:ext cx="1233901" cy="2353831"/>
              <a:chOff x="2555776" y="3289548"/>
              <a:chExt cx="868188" cy="1656184"/>
            </a:xfrm>
          </p:grpSpPr>
          <p:pic>
            <p:nvPicPr>
              <p:cNvPr id="15" name="Grafik 14" descr="Server in general.wmf"/>
              <p:cNvPicPr>
                <a:picLocks noChangeAspect="1"/>
              </p:cNvPicPr>
              <p:nvPr/>
            </p:nvPicPr>
            <p:blipFill>
              <a:blip r:embed="rId4" cstate="email"/>
              <a:stretch>
                <a:fillRect/>
              </a:stretch>
            </p:blipFill>
            <p:spPr>
              <a:xfrm>
                <a:off x="2555776" y="3724279"/>
                <a:ext cx="622183" cy="1221453"/>
              </a:xfrm>
              <a:prstGeom prst="rect">
                <a:avLst/>
              </a:prstGeom>
              <a:ln>
                <a:noFill/>
              </a:ln>
              <a:effectLst>
                <a:outerShdw blurRad="190500" algn="tl" rotWithShape="0">
                  <a:srgbClr val="000000">
                    <a:alpha val="70000"/>
                  </a:srgbClr>
                </a:outerShdw>
              </a:effectLst>
            </p:spPr>
          </p:pic>
          <p:pic>
            <p:nvPicPr>
              <p:cNvPr id="16" name="Grafik 15" descr="Monitor Prinect A.png"/>
              <p:cNvPicPr>
                <a:picLocks noChangeAspect="1"/>
              </p:cNvPicPr>
              <p:nvPr/>
            </p:nvPicPr>
            <p:blipFill>
              <a:blip r:embed="rId5" cstate="email"/>
              <a:stretch>
                <a:fillRect/>
              </a:stretch>
            </p:blipFill>
            <p:spPr>
              <a:xfrm>
                <a:off x="2699792" y="3289548"/>
                <a:ext cx="724172" cy="960512"/>
              </a:xfrm>
              <a:prstGeom prst="rect">
                <a:avLst/>
              </a:prstGeom>
              <a:effectLst>
                <a:outerShdw blurRad="50800" dist="38100" dir="2700000" algn="tl" rotWithShape="0">
                  <a:prstClr val="black">
                    <a:alpha val="40000"/>
                  </a:prstClr>
                </a:outerShdw>
              </a:effectLst>
            </p:spPr>
          </p:pic>
          <p:pic>
            <p:nvPicPr>
              <p:cNvPr id="17" name="Grafik 16" descr="Server in general.wmf"/>
              <p:cNvPicPr>
                <a:picLocks noChangeAspect="1"/>
              </p:cNvPicPr>
              <p:nvPr/>
            </p:nvPicPr>
            <p:blipFill>
              <a:blip r:embed="rId4" cstate="email"/>
              <a:srcRect t="29257"/>
              <a:stretch>
                <a:fillRect/>
              </a:stretch>
            </p:blipFill>
            <p:spPr>
              <a:xfrm>
                <a:off x="2555776" y="4081636"/>
                <a:ext cx="622183" cy="864096"/>
              </a:xfrm>
              <a:prstGeom prst="rect">
                <a:avLst/>
              </a:prstGeom>
              <a:ln>
                <a:noFill/>
              </a:ln>
              <a:effectLst/>
            </p:spPr>
          </p:pic>
        </p:grpSp>
        <p:sp>
          <p:nvSpPr>
            <p:cNvPr id="18" name="Textfeld 17"/>
            <p:cNvSpPr txBox="1"/>
            <p:nvPr/>
          </p:nvSpPr>
          <p:spPr>
            <a:xfrm rot="300000">
              <a:off x="3445050" y="2853806"/>
              <a:ext cx="1249060" cy="276999"/>
            </a:xfrm>
            <a:prstGeom prst="rect">
              <a:avLst/>
            </a:prstGeom>
            <a:noFill/>
          </p:spPr>
          <p:txBody>
            <a:bodyPr wrap="none" rtlCol="0">
              <a:spAutoFit/>
              <a:scene3d>
                <a:camera prst="isometricOffAxis2Left"/>
                <a:lightRig rig="threePt" dir="t"/>
              </a:scene3d>
            </a:bodyPr>
            <a:lstStyle/>
            <a:p>
              <a:r>
                <a:rPr lang="de-DE" sz="1200" dirty="0" smtClean="0">
                  <a:solidFill>
                    <a:srgbClr val="004B8D"/>
                  </a:solidFill>
                </a:rPr>
                <a:t>MetaDimension</a:t>
              </a:r>
              <a:endParaRPr lang="de-DE" sz="1200" dirty="0">
                <a:solidFill>
                  <a:srgbClr val="004B8D"/>
                </a:solidFill>
              </a:endParaRPr>
            </a:p>
          </p:txBody>
        </p:sp>
      </p:grpSp>
      <p:grpSp>
        <p:nvGrpSpPr>
          <p:cNvPr id="31" name="Gruppieren 30"/>
          <p:cNvGrpSpPr/>
          <p:nvPr/>
        </p:nvGrpSpPr>
        <p:grpSpPr>
          <a:xfrm>
            <a:off x="1954211" y="2204312"/>
            <a:ext cx="1243864" cy="2353831"/>
            <a:chOff x="1969947" y="2240868"/>
            <a:chExt cx="1243864" cy="2353831"/>
          </a:xfrm>
        </p:grpSpPr>
        <p:grpSp>
          <p:nvGrpSpPr>
            <p:cNvPr id="19" name="Gruppieren 18"/>
            <p:cNvGrpSpPr/>
            <p:nvPr/>
          </p:nvGrpSpPr>
          <p:grpSpPr>
            <a:xfrm>
              <a:off x="1969947" y="2240868"/>
              <a:ext cx="1233901" cy="2353831"/>
              <a:chOff x="2555776" y="3289548"/>
              <a:chExt cx="868188" cy="1656184"/>
            </a:xfrm>
          </p:grpSpPr>
          <p:pic>
            <p:nvPicPr>
              <p:cNvPr id="20" name="Grafik 19" descr="Server in general.wmf"/>
              <p:cNvPicPr>
                <a:picLocks noChangeAspect="1"/>
              </p:cNvPicPr>
              <p:nvPr/>
            </p:nvPicPr>
            <p:blipFill>
              <a:blip r:embed="rId4" cstate="email"/>
              <a:stretch>
                <a:fillRect/>
              </a:stretch>
            </p:blipFill>
            <p:spPr>
              <a:xfrm>
                <a:off x="2555776" y="3724279"/>
                <a:ext cx="622183" cy="1221453"/>
              </a:xfrm>
              <a:prstGeom prst="rect">
                <a:avLst/>
              </a:prstGeom>
              <a:ln>
                <a:noFill/>
              </a:ln>
              <a:effectLst>
                <a:outerShdw blurRad="190500" algn="tl" rotWithShape="0">
                  <a:srgbClr val="000000">
                    <a:alpha val="70000"/>
                  </a:srgbClr>
                </a:outerShdw>
              </a:effectLst>
            </p:spPr>
          </p:pic>
          <p:pic>
            <p:nvPicPr>
              <p:cNvPr id="21" name="Grafik 20" descr="Monitor Prinect A.png"/>
              <p:cNvPicPr>
                <a:picLocks noChangeAspect="1"/>
              </p:cNvPicPr>
              <p:nvPr/>
            </p:nvPicPr>
            <p:blipFill>
              <a:blip r:embed="rId5" cstate="email"/>
              <a:stretch>
                <a:fillRect/>
              </a:stretch>
            </p:blipFill>
            <p:spPr>
              <a:xfrm>
                <a:off x="2699792" y="3289548"/>
                <a:ext cx="724172" cy="960512"/>
              </a:xfrm>
              <a:prstGeom prst="rect">
                <a:avLst/>
              </a:prstGeom>
              <a:effectLst>
                <a:outerShdw blurRad="50800" dist="38100" dir="2700000" algn="tl" rotWithShape="0">
                  <a:prstClr val="black">
                    <a:alpha val="40000"/>
                  </a:prstClr>
                </a:outerShdw>
              </a:effectLst>
            </p:spPr>
          </p:pic>
          <p:pic>
            <p:nvPicPr>
              <p:cNvPr id="22" name="Grafik 21" descr="Server in general.wmf"/>
              <p:cNvPicPr>
                <a:picLocks noChangeAspect="1"/>
              </p:cNvPicPr>
              <p:nvPr/>
            </p:nvPicPr>
            <p:blipFill>
              <a:blip r:embed="rId4" cstate="email"/>
              <a:srcRect t="29257"/>
              <a:stretch>
                <a:fillRect/>
              </a:stretch>
            </p:blipFill>
            <p:spPr>
              <a:xfrm>
                <a:off x="2555776" y="4081636"/>
                <a:ext cx="622183" cy="864096"/>
              </a:xfrm>
              <a:prstGeom prst="rect">
                <a:avLst/>
              </a:prstGeom>
              <a:ln>
                <a:noFill/>
              </a:ln>
              <a:effectLst/>
            </p:spPr>
          </p:pic>
        </p:grpSp>
        <p:sp>
          <p:nvSpPr>
            <p:cNvPr id="23" name="Textfeld 22"/>
            <p:cNvSpPr txBox="1"/>
            <p:nvPr/>
          </p:nvSpPr>
          <p:spPr>
            <a:xfrm rot="300000">
              <a:off x="2117036" y="2925814"/>
              <a:ext cx="1096775" cy="276999"/>
            </a:xfrm>
            <a:prstGeom prst="rect">
              <a:avLst/>
            </a:prstGeom>
            <a:noFill/>
          </p:spPr>
          <p:txBody>
            <a:bodyPr wrap="none" rtlCol="0">
              <a:spAutoFit/>
              <a:scene3d>
                <a:camera prst="isometricOffAxis2Left"/>
                <a:lightRig rig="threePt" dir="t"/>
              </a:scene3d>
            </a:bodyPr>
            <a:lstStyle/>
            <a:p>
              <a:r>
                <a:rPr lang="de-DE" sz="1200" dirty="0" smtClean="0">
                  <a:solidFill>
                    <a:srgbClr val="004B8D"/>
                  </a:solidFill>
                </a:rPr>
                <a:t>Signa Station</a:t>
              </a:r>
              <a:endParaRPr lang="de-DE" sz="1200" dirty="0">
                <a:solidFill>
                  <a:srgbClr val="004B8D"/>
                </a:solidFill>
              </a:endParaRPr>
            </a:p>
          </p:txBody>
        </p:sp>
      </p:grpSp>
      <p:grpSp>
        <p:nvGrpSpPr>
          <p:cNvPr id="32" name="Gruppieren 31"/>
          <p:cNvGrpSpPr/>
          <p:nvPr/>
        </p:nvGrpSpPr>
        <p:grpSpPr>
          <a:xfrm>
            <a:off x="650831" y="2204312"/>
            <a:ext cx="1233901" cy="2353831"/>
            <a:chOff x="736046" y="2189697"/>
            <a:chExt cx="1233901" cy="2353831"/>
          </a:xfrm>
        </p:grpSpPr>
        <p:grpSp>
          <p:nvGrpSpPr>
            <p:cNvPr id="24" name="Gruppieren 23"/>
            <p:cNvGrpSpPr/>
            <p:nvPr/>
          </p:nvGrpSpPr>
          <p:grpSpPr>
            <a:xfrm>
              <a:off x="736046" y="2189697"/>
              <a:ext cx="1233901" cy="2353831"/>
              <a:chOff x="2555776" y="3289548"/>
              <a:chExt cx="868188" cy="1656184"/>
            </a:xfrm>
          </p:grpSpPr>
          <p:pic>
            <p:nvPicPr>
              <p:cNvPr id="25" name="Grafik 24" descr="Server in general.wmf"/>
              <p:cNvPicPr>
                <a:picLocks noChangeAspect="1"/>
              </p:cNvPicPr>
              <p:nvPr/>
            </p:nvPicPr>
            <p:blipFill>
              <a:blip r:embed="rId4" cstate="email"/>
              <a:stretch>
                <a:fillRect/>
              </a:stretch>
            </p:blipFill>
            <p:spPr>
              <a:xfrm>
                <a:off x="2555776" y="3724279"/>
                <a:ext cx="622183" cy="1221453"/>
              </a:xfrm>
              <a:prstGeom prst="rect">
                <a:avLst/>
              </a:prstGeom>
              <a:ln>
                <a:noFill/>
              </a:ln>
              <a:effectLst>
                <a:outerShdw blurRad="190500" algn="tl" rotWithShape="0">
                  <a:srgbClr val="000000">
                    <a:alpha val="70000"/>
                  </a:srgbClr>
                </a:outerShdw>
              </a:effectLst>
            </p:spPr>
          </p:pic>
          <p:pic>
            <p:nvPicPr>
              <p:cNvPr id="26" name="Grafik 25" descr="Monitor Prinect A.png"/>
              <p:cNvPicPr>
                <a:picLocks noChangeAspect="1"/>
              </p:cNvPicPr>
              <p:nvPr/>
            </p:nvPicPr>
            <p:blipFill>
              <a:blip r:embed="rId5" cstate="email"/>
              <a:stretch>
                <a:fillRect/>
              </a:stretch>
            </p:blipFill>
            <p:spPr>
              <a:xfrm>
                <a:off x="2699792" y="3289548"/>
                <a:ext cx="724172" cy="960512"/>
              </a:xfrm>
              <a:prstGeom prst="rect">
                <a:avLst/>
              </a:prstGeom>
              <a:effectLst>
                <a:outerShdw blurRad="50800" dist="38100" dir="2700000" algn="tl" rotWithShape="0">
                  <a:prstClr val="black">
                    <a:alpha val="40000"/>
                  </a:prstClr>
                </a:outerShdw>
              </a:effectLst>
            </p:spPr>
          </p:pic>
          <p:pic>
            <p:nvPicPr>
              <p:cNvPr id="27" name="Grafik 26" descr="Server in general.wmf"/>
              <p:cNvPicPr>
                <a:picLocks noChangeAspect="1"/>
              </p:cNvPicPr>
              <p:nvPr/>
            </p:nvPicPr>
            <p:blipFill>
              <a:blip r:embed="rId4" cstate="email"/>
              <a:srcRect t="29257"/>
              <a:stretch>
                <a:fillRect/>
              </a:stretch>
            </p:blipFill>
            <p:spPr>
              <a:xfrm>
                <a:off x="2555776" y="4081636"/>
                <a:ext cx="622183" cy="864096"/>
              </a:xfrm>
              <a:prstGeom prst="rect">
                <a:avLst/>
              </a:prstGeom>
              <a:ln>
                <a:noFill/>
              </a:ln>
              <a:effectLst/>
            </p:spPr>
          </p:pic>
        </p:grpSp>
        <p:sp>
          <p:nvSpPr>
            <p:cNvPr id="28" name="Textfeld 27"/>
            <p:cNvSpPr txBox="1"/>
            <p:nvPr/>
          </p:nvSpPr>
          <p:spPr>
            <a:xfrm rot="300000">
              <a:off x="901058" y="2874643"/>
              <a:ext cx="1060931" cy="276999"/>
            </a:xfrm>
            <a:prstGeom prst="rect">
              <a:avLst/>
            </a:prstGeom>
            <a:noFill/>
          </p:spPr>
          <p:txBody>
            <a:bodyPr wrap="none" rtlCol="0">
              <a:spAutoFit/>
              <a:scene3d>
                <a:camera prst="isometricOffAxis2Left"/>
                <a:lightRig rig="threePt" dir="t"/>
              </a:scene3d>
            </a:bodyPr>
            <a:lstStyle/>
            <a:p>
              <a:r>
                <a:rPr lang="de-DE" sz="1200" dirty="0" smtClean="0">
                  <a:solidFill>
                    <a:srgbClr val="004B8D"/>
                  </a:solidFill>
                </a:rPr>
                <a:t>PDF Toolbox</a:t>
              </a:r>
              <a:endParaRPr lang="de-DE" sz="1200" dirty="0">
                <a:solidFill>
                  <a:srgbClr val="004B8D"/>
                </a:solidFill>
              </a:endParaRPr>
            </a:p>
          </p:txBody>
        </p:sp>
      </p:grpSp>
      <p:sp>
        <p:nvSpPr>
          <p:cNvPr id="34" name="Textfeld 33"/>
          <p:cNvSpPr txBox="1"/>
          <p:nvPr/>
        </p:nvSpPr>
        <p:spPr>
          <a:xfrm>
            <a:off x="1799692" y="4679848"/>
            <a:ext cx="2527595" cy="369332"/>
          </a:xfrm>
          <a:prstGeom prst="rect">
            <a:avLst/>
          </a:prstGeom>
          <a:noFill/>
        </p:spPr>
        <p:txBody>
          <a:bodyPr wrap="square" rtlCol="0">
            <a:spAutoFit/>
          </a:bodyPr>
          <a:lstStyle/>
          <a:p>
            <a:pPr algn="ctr"/>
            <a:r>
              <a:rPr lang="de-DE" dirty="0" smtClean="0">
                <a:solidFill>
                  <a:srgbClr val="004B8D"/>
                </a:solidFill>
                <a:effectLst>
                  <a:outerShdw blurRad="50800" dist="38100" dir="5400000" algn="t" rotWithShape="0">
                    <a:prstClr val="black">
                      <a:alpha val="40000"/>
                    </a:prstClr>
                  </a:outerShdw>
                </a:effectLst>
              </a:rPr>
              <a:t>Signa/Meta Workflow</a:t>
            </a:r>
            <a:endParaRPr lang="de-DE" dirty="0">
              <a:solidFill>
                <a:srgbClr val="004B8D"/>
              </a:solidFill>
              <a:effectLst>
                <a:outerShdw blurRad="50800" dist="38100" dir="5400000" algn="t" rotWithShape="0">
                  <a:prstClr val="black">
                    <a:alpha val="40000"/>
                  </a:prstClr>
                </a:outerShdw>
              </a:effectLst>
            </a:endParaRPr>
          </a:p>
        </p:txBody>
      </p:sp>
      <p:sp>
        <p:nvSpPr>
          <p:cNvPr id="35" name="Rechteck 34"/>
          <p:cNvSpPr/>
          <p:nvPr/>
        </p:nvSpPr>
        <p:spPr>
          <a:xfrm>
            <a:off x="1619672" y="4679848"/>
            <a:ext cx="2707615" cy="47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Fußzeilenplatzhalter 9"/>
          <p:cNvSpPr>
            <a:spLocks noGrp="1"/>
          </p:cNvSpPr>
          <p:nvPr>
            <p:ph type="ftr" sz="quarter" idx="4294967295"/>
          </p:nvPr>
        </p:nvSpPr>
        <p:spPr>
          <a:xfrm rot="16200000">
            <a:off x="6958031" y="2656539"/>
            <a:ext cx="3856956" cy="227966"/>
          </a:xfrm>
          <a:prstGeom prst="rect">
            <a:avLst/>
          </a:prstGeom>
        </p:spPr>
        <p:txBody>
          <a:bodyPr vert="horz" lIns="72000" tIns="36000" rIns="72000" bIns="36000" rtlCol="0" anchor="ctr"/>
          <a:lstStyle>
            <a:lvl1pPr algn="l" fontAlgn="auto">
              <a:spcBef>
                <a:spcPts val="0"/>
              </a:spcBef>
              <a:spcAft>
                <a:spcPts val="0"/>
              </a:spcAft>
              <a:defRPr sz="800" dirty="0" smtClean="0">
                <a:solidFill>
                  <a:srgbClr val="A8B1B6"/>
                </a:solidFill>
                <a:latin typeface="Arial" pitchFamily="34" charset="0"/>
                <a:cs typeface="Arial" pitchFamily="34" charset="0"/>
              </a:defRPr>
            </a:lvl1pPr>
          </a:lstStyle>
          <a:p>
            <a:pPr>
              <a:defRPr/>
            </a:pPr>
            <a:r>
              <a:rPr lang="de-DE" dirty="0" smtClean="0"/>
              <a:t>● PAT Prinect  ● D. Freyer, C. Völker ● November 2013</a:t>
            </a:r>
            <a:endParaRPr lang="de-DE" dirty="0"/>
          </a:p>
        </p:txBody>
      </p:sp>
    </p:spTree>
    <p:extLst>
      <p:ext uri="{BB962C8B-B14F-4D97-AF65-F5344CB8AC3E}">
        <p14:creationId xmlns:p14="http://schemas.microsoft.com/office/powerpoint/2010/main" val="37295486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100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30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50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20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6876" y="2794338"/>
            <a:ext cx="5565715" cy="1331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p:cNvSpPr>
            <a:spLocks noGrp="1"/>
          </p:cNvSpPr>
          <p:nvPr>
            <p:ph type="ftr" sz="quarter" idx="10"/>
          </p:nvPr>
        </p:nvSpPr>
        <p:spPr/>
        <p:txBody>
          <a:bodyPr/>
          <a:lstStyle/>
          <a:p>
            <a:pPr>
              <a:defRPr/>
            </a:pPr>
            <a:r>
              <a:rPr lang="de-DE" smtClean="0"/>
              <a:t>● PAT Prinect  ● D. Freyer, C. Völker ● November 2013</a:t>
            </a:r>
            <a:endParaRPr lang="de-DE"/>
          </a:p>
        </p:txBody>
      </p:sp>
      <p:sp>
        <p:nvSpPr>
          <p:cNvPr id="5" name="Foliennummernplatzhalter 4"/>
          <p:cNvSpPr>
            <a:spLocks noGrp="1"/>
          </p:cNvSpPr>
          <p:nvPr>
            <p:ph type="sldNum" sz="quarter" idx="11"/>
          </p:nvPr>
        </p:nvSpPr>
        <p:spPr/>
        <p:txBody>
          <a:bodyPr/>
          <a:lstStyle/>
          <a:p>
            <a:pPr>
              <a:defRPr/>
            </a:pPr>
            <a:fld id="{B035FD14-5EDB-4F2F-AE9E-2CB0E24AE5B8}" type="slidenum">
              <a:rPr lang="de-DE" smtClean="0"/>
              <a:pPr>
                <a:defRPr/>
              </a:pPr>
              <a:t>20</a:t>
            </a:fld>
            <a:endParaRPr lang="de-DE" dirty="0"/>
          </a:p>
        </p:txBody>
      </p:sp>
      <p:sp>
        <p:nvSpPr>
          <p:cNvPr id="145" name="Rechteck 144"/>
          <p:cNvSpPr/>
          <p:nvPr/>
        </p:nvSpPr>
        <p:spPr>
          <a:xfrm>
            <a:off x="0" y="438549"/>
            <a:ext cx="152401" cy="1872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6" name="Rechteck 145"/>
          <p:cNvSpPr/>
          <p:nvPr/>
        </p:nvSpPr>
        <p:spPr>
          <a:xfrm>
            <a:off x="0" y="362524"/>
            <a:ext cx="287524"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Rechteck 147"/>
          <p:cNvSpPr/>
          <p:nvPr/>
        </p:nvSpPr>
        <p:spPr>
          <a:xfrm>
            <a:off x="2068" y="-3568"/>
            <a:ext cx="287524" cy="3599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 name="Gruppieren 18"/>
          <p:cNvGrpSpPr/>
          <p:nvPr/>
        </p:nvGrpSpPr>
        <p:grpSpPr>
          <a:xfrm>
            <a:off x="363846" y="2841287"/>
            <a:ext cx="1136449" cy="1210388"/>
            <a:chOff x="357908" y="2811600"/>
            <a:chExt cx="1136449" cy="1210388"/>
          </a:xfrm>
        </p:grpSpPr>
        <p:sp>
          <p:nvSpPr>
            <p:cNvPr id="543" name="Eingekerbter Richtungspfeil 542"/>
            <p:cNvSpPr/>
            <p:nvPr/>
          </p:nvSpPr>
          <p:spPr>
            <a:xfrm>
              <a:off x="357908" y="2811600"/>
              <a:ext cx="1136449" cy="1210388"/>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3" name="Afbeelding 2" descr="cid:image002.png@01CC82A5.6831A340"/>
            <p:cNvPicPr/>
            <p:nvPr/>
          </p:nvPicPr>
          <p:blipFill rotWithShape="1">
            <a:blip r:embed="rId4" r:link="rId5" cstate="print"/>
            <a:srcRect l="1755" t="4791" r="29426" b="45685"/>
            <a:stretch/>
          </p:blipFill>
          <p:spPr bwMode="auto">
            <a:xfrm>
              <a:off x="739387" y="3278367"/>
              <a:ext cx="677876" cy="240913"/>
            </a:xfrm>
            <a:prstGeom prst="rect">
              <a:avLst/>
            </a:prstGeom>
            <a:ln>
              <a:noFill/>
            </a:ln>
            <a:effectLst>
              <a:outerShdw blurRad="190500" algn="tl" rotWithShape="0">
                <a:srgbClr val="000000">
                  <a:alpha val="70000"/>
                </a:srgbClr>
              </a:outerShdw>
            </a:effectLst>
          </p:spPr>
        </p:pic>
        <p:sp>
          <p:nvSpPr>
            <p:cNvPr id="564" name="Textfeld 563"/>
            <p:cNvSpPr txBox="1"/>
            <p:nvPr/>
          </p:nvSpPr>
          <p:spPr>
            <a:xfrm>
              <a:off x="444600" y="3728294"/>
              <a:ext cx="806631" cy="230832"/>
            </a:xfrm>
            <a:prstGeom prst="rect">
              <a:avLst/>
            </a:prstGeom>
            <a:noFill/>
          </p:spPr>
          <p:txBody>
            <a:bodyPr wrap="none" rtlCol="0">
              <a:spAutoFit/>
            </a:bodyPr>
            <a:lstStyle/>
            <a:p>
              <a:pPr algn="ctr"/>
              <a:r>
                <a:rPr lang="en-US" sz="900" b="1" smtClean="0">
                  <a:solidFill>
                    <a:schemeClr val="accent1"/>
                  </a:solidFill>
                  <a:effectLst>
                    <a:outerShdw blurRad="50800" dist="38100" dir="5400000" algn="t" rotWithShape="0">
                      <a:schemeClr val="bg1">
                        <a:alpha val="40000"/>
                      </a:schemeClr>
                    </a:outerShdw>
                  </a:effectLst>
                </a:rPr>
                <a:t>Kalkulation</a:t>
              </a:r>
              <a:endParaRPr lang="en-US" sz="900" dirty="0">
                <a:solidFill>
                  <a:schemeClr val="accent1"/>
                </a:solidFill>
                <a:effectLst>
                  <a:outerShdw blurRad="50800" dist="38100" dir="5400000" algn="t" rotWithShape="0">
                    <a:schemeClr val="bg1">
                      <a:alpha val="40000"/>
                    </a:schemeClr>
                  </a:outerShdw>
                </a:effectLst>
              </a:endParaRPr>
            </a:p>
          </p:txBody>
        </p:sp>
      </p:grpSp>
      <p:grpSp>
        <p:nvGrpSpPr>
          <p:cNvPr id="20" name="Gruppieren 19"/>
          <p:cNvGrpSpPr/>
          <p:nvPr/>
        </p:nvGrpSpPr>
        <p:grpSpPr>
          <a:xfrm>
            <a:off x="6184538" y="2838949"/>
            <a:ext cx="1136449" cy="1210388"/>
            <a:chOff x="6196414" y="2815200"/>
            <a:chExt cx="1136449" cy="1210388"/>
          </a:xfrm>
        </p:grpSpPr>
        <p:sp>
          <p:nvSpPr>
            <p:cNvPr id="544" name="Eingekerbter Richtungspfeil 543"/>
            <p:cNvSpPr/>
            <p:nvPr/>
          </p:nvSpPr>
          <p:spPr>
            <a:xfrm>
              <a:off x="6196414" y="2815200"/>
              <a:ext cx="1136449" cy="1210388"/>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6" name="Bild 5"/>
            <p:cNvPicPr/>
            <p:nvPr/>
          </p:nvPicPr>
          <p:blipFill>
            <a:blip r:embed="rId6" cstate="print"/>
            <a:srcRect/>
            <a:stretch>
              <a:fillRect/>
            </a:stretch>
          </p:blipFill>
          <p:spPr bwMode="auto">
            <a:xfrm>
              <a:off x="6607975" y="3263864"/>
              <a:ext cx="615094" cy="285826"/>
            </a:xfrm>
            <a:prstGeom prst="rect">
              <a:avLst/>
            </a:prstGeom>
            <a:ln>
              <a:noFill/>
            </a:ln>
            <a:effectLst>
              <a:outerShdw blurRad="190500" algn="tl" rotWithShape="0">
                <a:srgbClr val="000000">
                  <a:alpha val="70000"/>
                </a:srgbClr>
              </a:outerShdw>
            </a:effectLst>
          </p:spPr>
        </p:pic>
        <p:sp>
          <p:nvSpPr>
            <p:cNvPr id="569" name="Textfeld 568"/>
            <p:cNvSpPr txBox="1"/>
            <p:nvPr/>
          </p:nvSpPr>
          <p:spPr>
            <a:xfrm>
              <a:off x="6326450" y="3729600"/>
              <a:ext cx="639919" cy="230832"/>
            </a:xfrm>
            <a:prstGeom prst="rect">
              <a:avLst/>
            </a:prstGeom>
            <a:noFill/>
          </p:spPr>
          <p:txBody>
            <a:bodyPr wrap="none" rtlCol="0">
              <a:spAutoFit/>
            </a:bodyPr>
            <a:lstStyle/>
            <a:p>
              <a:pPr algn="ctr"/>
              <a:r>
                <a:rPr lang="en-US" sz="900" b="1" dirty="0" err="1" smtClean="0">
                  <a:solidFill>
                    <a:schemeClr val="accent1"/>
                  </a:solidFill>
                  <a:effectLst>
                    <a:outerShdw blurRad="50800" dist="38100" dir="5400000" algn="t" rotWithShape="0">
                      <a:schemeClr val="bg1">
                        <a:alpha val="40000"/>
                      </a:schemeClr>
                    </a:outerShdw>
                  </a:effectLst>
                </a:rPr>
                <a:t>Planung</a:t>
              </a:r>
              <a:endParaRPr lang="en-US" sz="900" dirty="0">
                <a:solidFill>
                  <a:schemeClr val="accent1"/>
                </a:solidFill>
                <a:effectLst>
                  <a:outerShdw blurRad="50800" dist="38100" dir="5400000" algn="t" rotWithShape="0">
                    <a:schemeClr val="bg1">
                      <a:alpha val="40000"/>
                    </a:schemeClr>
                  </a:outerShdw>
                </a:effectLst>
              </a:endParaRPr>
            </a:p>
          </p:txBody>
        </p:sp>
      </p:grpSp>
      <p:grpSp>
        <p:nvGrpSpPr>
          <p:cNvPr id="21" name="Gruppieren 20"/>
          <p:cNvGrpSpPr/>
          <p:nvPr/>
        </p:nvGrpSpPr>
        <p:grpSpPr>
          <a:xfrm>
            <a:off x="6911484" y="2838949"/>
            <a:ext cx="1136449" cy="1255157"/>
            <a:chOff x="6923360" y="2815200"/>
            <a:chExt cx="1136449" cy="1255157"/>
          </a:xfrm>
        </p:grpSpPr>
        <p:sp>
          <p:nvSpPr>
            <p:cNvPr id="545" name="Eingekerbter Richtungspfeil 544"/>
            <p:cNvSpPr/>
            <p:nvPr/>
          </p:nvSpPr>
          <p:spPr>
            <a:xfrm>
              <a:off x="6923360" y="2815200"/>
              <a:ext cx="1136449" cy="1210388"/>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7" name="Picture 2"/>
            <p:cNvPicPr>
              <a:picLocks noChangeAspect="1" noChangeArrowheads="1"/>
            </p:cNvPicPr>
            <p:nvPr/>
          </p:nvPicPr>
          <p:blipFill rotWithShape="1">
            <a:blip r:embed="rId7" cstate="print"/>
            <a:srcRect l="21322" t="14577"/>
            <a:stretch/>
          </p:blipFill>
          <p:spPr bwMode="auto">
            <a:xfrm>
              <a:off x="7389428" y="3220384"/>
              <a:ext cx="539028" cy="402464"/>
            </a:xfrm>
            <a:prstGeom prst="rect">
              <a:avLst/>
            </a:prstGeom>
            <a:ln>
              <a:noFill/>
            </a:ln>
            <a:effectLst>
              <a:outerShdw blurRad="190500" algn="tl" rotWithShape="0">
                <a:srgbClr val="000000">
                  <a:alpha val="70000"/>
                </a:srgbClr>
              </a:outerShdw>
            </a:effectLst>
          </p:spPr>
        </p:pic>
        <p:sp>
          <p:nvSpPr>
            <p:cNvPr id="570" name="Textfeld 569"/>
            <p:cNvSpPr txBox="1"/>
            <p:nvPr/>
          </p:nvSpPr>
          <p:spPr>
            <a:xfrm>
              <a:off x="7072677" y="3701025"/>
              <a:ext cx="633507" cy="369332"/>
            </a:xfrm>
            <a:prstGeom prst="rect">
              <a:avLst/>
            </a:prstGeom>
            <a:noFill/>
          </p:spPr>
          <p:txBody>
            <a:bodyPr wrap="none" rtlCol="0">
              <a:spAutoFit/>
            </a:bodyPr>
            <a:lstStyle/>
            <a:p>
              <a:pPr algn="ctr"/>
              <a:r>
                <a:rPr lang="en-US" sz="900" b="1" dirty="0" err="1" smtClean="0">
                  <a:solidFill>
                    <a:schemeClr val="accent1"/>
                  </a:solidFill>
                  <a:effectLst>
                    <a:outerShdw blurRad="50800" dist="38100" dir="5400000" algn="t" rotWithShape="0">
                      <a:schemeClr val="bg1">
                        <a:alpha val="40000"/>
                      </a:schemeClr>
                    </a:outerShdw>
                  </a:effectLst>
                </a:rPr>
                <a:t>Aus</a:t>
              </a:r>
              <a:r>
                <a:rPr lang="en-US" sz="900" b="1" dirty="0" smtClean="0">
                  <a:solidFill>
                    <a:schemeClr val="accent1"/>
                  </a:solidFill>
                  <a:effectLst>
                    <a:outerShdw blurRad="50800" dist="38100" dir="5400000" algn="t" rotWithShape="0">
                      <a:schemeClr val="bg1">
                        <a:alpha val="40000"/>
                      </a:schemeClr>
                    </a:outerShdw>
                  </a:effectLst>
                </a:rPr>
                <a:t>-</a:t>
              </a:r>
            </a:p>
            <a:p>
              <a:pPr algn="ctr"/>
              <a:r>
                <a:rPr lang="en-US" sz="900" b="1" dirty="0" err="1" smtClean="0">
                  <a:solidFill>
                    <a:schemeClr val="accent1"/>
                  </a:solidFill>
                  <a:effectLst>
                    <a:outerShdw blurRad="50800" dist="38100" dir="5400000" algn="t" rotWithShape="0">
                      <a:schemeClr val="bg1">
                        <a:alpha val="40000"/>
                      </a:schemeClr>
                    </a:outerShdw>
                  </a:effectLst>
                </a:rPr>
                <a:t>wertung</a:t>
              </a:r>
              <a:endParaRPr lang="en-US" sz="900" dirty="0">
                <a:solidFill>
                  <a:schemeClr val="accent1"/>
                </a:solidFill>
                <a:effectLst>
                  <a:outerShdw blurRad="50800" dist="38100" dir="5400000" algn="t" rotWithShape="0">
                    <a:schemeClr val="bg1">
                      <a:alpha val="40000"/>
                    </a:schemeClr>
                  </a:outerShdw>
                </a:effectLst>
              </a:endParaRPr>
            </a:p>
          </p:txBody>
        </p:sp>
      </p:grpSp>
      <p:grpSp>
        <p:nvGrpSpPr>
          <p:cNvPr id="22" name="Gruppieren 21"/>
          <p:cNvGrpSpPr/>
          <p:nvPr/>
        </p:nvGrpSpPr>
        <p:grpSpPr>
          <a:xfrm>
            <a:off x="7637768" y="2838949"/>
            <a:ext cx="1136449" cy="1255157"/>
            <a:chOff x="7649644" y="2815200"/>
            <a:chExt cx="1136449" cy="1255157"/>
          </a:xfrm>
        </p:grpSpPr>
        <p:sp>
          <p:nvSpPr>
            <p:cNvPr id="565" name="Eingekerbter Richtungspfeil 564"/>
            <p:cNvSpPr/>
            <p:nvPr/>
          </p:nvSpPr>
          <p:spPr>
            <a:xfrm>
              <a:off x="7649644" y="2815200"/>
              <a:ext cx="1136449" cy="1210388"/>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8"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424" t="64126" r="26731"/>
            <a:stretch/>
          </p:blipFill>
          <p:spPr bwMode="auto">
            <a:xfrm>
              <a:off x="8036893" y="3221344"/>
              <a:ext cx="649908" cy="4001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571" name="Textfeld 570"/>
            <p:cNvSpPr txBox="1"/>
            <p:nvPr/>
          </p:nvSpPr>
          <p:spPr>
            <a:xfrm>
              <a:off x="7792747" y="3701025"/>
              <a:ext cx="684803" cy="369332"/>
            </a:xfrm>
            <a:prstGeom prst="rect">
              <a:avLst/>
            </a:prstGeom>
            <a:noFill/>
          </p:spPr>
          <p:txBody>
            <a:bodyPr wrap="none" rtlCol="0">
              <a:spAutoFit/>
            </a:bodyPr>
            <a:lstStyle/>
            <a:p>
              <a:pPr algn="ctr"/>
              <a:r>
                <a:rPr lang="en-US" sz="900" b="1" dirty="0" err="1" smtClean="0">
                  <a:solidFill>
                    <a:schemeClr val="accent1"/>
                  </a:solidFill>
                  <a:effectLst>
                    <a:outerShdw blurRad="50800" dist="38100" dir="5400000" algn="t" rotWithShape="0">
                      <a:schemeClr val="bg1">
                        <a:alpha val="40000"/>
                      </a:schemeClr>
                    </a:outerShdw>
                  </a:effectLst>
                </a:rPr>
                <a:t>Über</a:t>
              </a:r>
              <a:r>
                <a:rPr lang="en-US" sz="900" b="1" dirty="0" smtClean="0">
                  <a:solidFill>
                    <a:schemeClr val="accent1"/>
                  </a:solidFill>
                  <a:effectLst>
                    <a:outerShdw blurRad="50800" dist="38100" dir="5400000" algn="t" rotWithShape="0">
                      <a:schemeClr val="bg1">
                        <a:alpha val="40000"/>
                      </a:schemeClr>
                    </a:outerShdw>
                  </a:effectLst>
                </a:rPr>
                <a:t>-</a:t>
              </a:r>
            </a:p>
            <a:p>
              <a:pPr algn="ctr"/>
              <a:r>
                <a:rPr lang="en-US" sz="900" b="1" dirty="0" err="1" smtClean="0">
                  <a:solidFill>
                    <a:schemeClr val="accent1"/>
                  </a:solidFill>
                  <a:effectLst>
                    <a:outerShdw blurRad="50800" dist="38100" dir="5400000" algn="t" rotWithShape="0">
                      <a:schemeClr val="bg1">
                        <a:alpha val="40000"/>
                      </a:schemeClr>
                    </a:outerShdw>
                  </a:effectLst>
                </a:rPr>
                <a:t>wachung</a:t>
              </a:r>
              <a:endParaRPr lang="en-US" sz="900" dirty="0">
                <a:solidFill>
                  <a:schemeClr val="accent1"/>
                </a:solidFill>
                <a:effectLst>
                  <a:outerShdw blurRad="50800" dist="38100" dir="5400000" algn="t" rotWithShape="0">
                    <a:schemeClr val="bg1">
                      <a:alpha val="40000"/>
                    </a:schemeClr>
                  </a:outerShdw>
                </a:effectLst>
              </a:endParaRPr>
            </a:p>
          </p:txBody>
        </p:sp>
      </p:grpSp>
      <p:grpSp>
        <p:nvGrpSpPr>
          <p:cNvPr id="572" name="Gruppieren 571"/>
          <p:cNvGrpSpPr>
            <a:grpSpLocks noChangeAspect="1"/>
          </p:cNvGrpSpPr>
          <p:nvPr/>
        </p:nvGrpSpPr>
        <p:grpSpPr>
          <a:xfrm>
            <a:off x="289595" y="2832275"/>
            <a:ext cx="572887" cy="443420"/>
            <a:chOff x="2788733" y="1281705"/>
            <a:chExt cx="1061900" cy="768580"/>
          </a:xfrm>
        </p:grpSpPr>
        <p:pic>
          <p:nvPicPr>
            <p:cNvPr id="573" name="Grafik 5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03788" y="1350097"/>
              <a:ext cx="639128" cy="628650"/>
            </a:xfrm>
            <a:prstGeom prst="rect">
              <a:avLst/>
            </a:prstGeom>
          </p:spPr>
        </p:pic>
        <p:sp>
          <p:nvSpPr>
            <p:cNvPr id="574" name="Freihandform 573"/>
            <p:cNvSpPr/>
            <p:nvPr/>
          </p:nvSpPr>
          <p:spPr>
            <a:xfrm>
              <a:off x="3017238" y="1371602"/>
              <a:ext cx="616744" cy="581025"/>
            </a:xfrm>
            <a:custGeom>
              <a:avLst/>
              <a:gdLst>
                <a:gd name="connsiteX0" fmla="*/ 14288 w 616744"/>
                <a:gd name="connsiteY0" fmla="*/ 47625 h 581025"/>
                <a:gd name="connsiteX1" fmla="*/ 290513 w 616744"/>
                <a:gd name="connsiteY1" fmla="*/ 28575 h 581025"/>
                <a:gd name="connsiteX2" fmla="*/ 416719 w 616744"/>
                <a:gd name="connsiteY2" fmla="*/ 0 h 581025"/>
                <a:gd name="connsiteX3" fmla="*/ 523875 w 616744"/>
                <a:gd name="connsiteY3" fmla="*/ 52387 h 581025"/>
                <a:gd name="connsiteX4" fmla="*/ 526257 w 616744"/>
                <a:gd name="connsiteY4" fmla="*/ 76200 h 581025"/>
                <a:gd name="connsiteX5" fmla="*/ 616744 w 616744"/>
                <a:gd name="connsiteY5" fmla="*/ 59531 h 581025"/>
                <a:gd name="connsiteX6" fmla="*/ 547688 w 616744"/>
                <a:gd name="connsiteY6" fmla="*/ 371475 h 581025"/>
                <a:gd name="connsiteX7" fmla="*/ 116682 w 616744"/>
                <a:gd name="connsiteY7" fmla="*/ 581025 h 581025"/>
                <a:gd name="connsiteX8" fmla="*/ 92869 w 616744"/>
                <a:gd name="connsiteY8" fmla="*/ 552450 h 581025"/>
                <a:gd name="connsiteX9" fmla="*/ 38100 w 616744"/>
                <a:gd name="connsiteY9" fmla="*/ 211931 h 581025"/>
                <a:gd name="connsiteX10" fmla="*/ 11907 w 616744"/>
                <a:gd name="connsiteY10" fmla="*/ 221456 h 581025"/>
                <a:gd name="connsiteX11" fmla="*/ 0 w 616744"/>
                <a:gd name="connsiteY11" fmla="*/ 147637 h 581025"/>
                <a:gd name="connsiteX12" fmla="*/ 35719 w 616744"/>
                <a:gd name="connsiteY12" fmla="*/ 138112 h 581025"/>
                <a:gd name="connsiteX13" fmla="*/ 14288 w 616744"/>
                <a:gd name="connsiteY13" fmla="*/ 476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6744" h="581025">
                  <a:moveTo>
                    <a:pt x="14288" y="47625"/>
                  </a:moveTo>
                  <a:lnTo>
                    <a:pt x="290513" y="28575"/>
                  </a:lnTo>
                  <a:lnTo>
                    <a:pt x="416719" y="0"/>
                  </a:lnTo>
                  <a:lnTo>
                    <a:pt x="523875" y="52387"/>
                  </a:lnTo>
                  <a:lnTo>
                    <a:pt x="526257" y="76200"/>
                  </a:lnTo>
                  <a:lnTo>
                    <a:pt x="616744" y="59531"/>
                  </a:lnTo>
                  <a:lnTo>
                    <a:pt x="547688" y="371475"/>
                  </a:lnTo>
                  <a:lnTo>
                    <a:pt x="116682" y="581025"/>
                  </a:lnTo>
                  <a:lnTo>
                    <a:pt x="92869" y="552450"/>
                  </a:lnTo>
                  <a:lnTo>
                    <a:pt x="38100" y="211931"/>
                  </a:lnTo>
                  <a:lnTo>
                    <a:pt x="11907" y="221456"/>
                  </a:lnTo>
                  <a:lnTo>
                    <a:pt x="0" y="147637"/>
                  </a:lnTo>
                  <a:lnTo>
                    <a:pt x="35719" y="138112"/>
                  </a:lnTo>
                  <a:lnTo>
                    <a:pt x="14288" y="47625"/>
                  </a:lnTo>
                  <a:close/>
                </a:path>
              </a:pathLst>
            </a:custGeom>
            <a:solidFill>
              <a:srgbClr val="FFFFFF">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uppieren 574"/>
            <p:cNvGrpSpPr/>
            <p:nvPr/>
          </p:nvGrpSpPr>
          <p:grpSpPr>
            <a:xfrm>
              <a:off x="2788733" y="1281705"/>
              <a:ext cx="1061900" cy="768580"/>
              <a:chOff x="774000" y="1129305"/>
              <a:chExt cx="1061900" cy="768580"/>
            </a:xfrm>
          </p:grpSpPr>
          <p:pic>
            <p:nvPicPr>
              <p:cNvPr id="577" name="Grafik 576"/>
              <p:cNvPicPr>
                <a:picLocks noChangeAspect="1"/>
              </p:cNvPicPr>
              <p:nvPr/>
            </p:nvPicPr>
            <p:blipFill rotWithShape="1">
              <a:blip r:embed="rId10" cstate="print">
                <a:extLst>
                  <a:ext uri="{28A0092B-C50C-407E-A947-70E740481C1C}">
                    <a14:useLocalDpi xmlns:a14="http://schemas.microsoft.com/office/drawing/2010/main" val="0"/>
                  </a:ext>
                </a:extLst>
              </a:blip>
              <a:srcRect r="64149"/>
              <a:stretch/>
            </p:blipFill>
            <p:spPr>
              <a:xfrm>
                <a:off x="774000" y="1129305"/>
                <a:ext cx="225923" cy="768580"/>
              </a:xfrm>
              <a:prstGeom prst="rect">
                <a:avLst/>
              </a:prstGeom>
              <a:ln>
                <a:noFill/>
              </a:ln>
              <a:effectLst>
                <a:outerShdw blurRad="190500" algn="tl" rotWithShape="0">
                  <a:srgbClr val="000000">
                    <a:alpha val="70000"/>
                  </a:srgbClr>
                </a:outerShdw>
              </a:effectLst>
            </p:spPr>
          </p:pic>
          <p:pic>
            <p:nvPicPr>
              <p:cNvPr id="578" name="Grafik 577"/>
              <p:cNvPicPr>
                <a:picLocks noChangeAspect="1"/>
              </p:cNvPicPr>
              <p:nvPr/>
            </p:nvPicPr>
            <p:blipFill rotWithShape="1">
              <a:blip r:embed="rId10" cstate="print">
                <a:extLst>
                  <a:ext uri="{28A0092B-C50C-407E-A947-70E740481C1C}">
                    <a14:useLocalDpi xmlns:a14="http://schemas.microsoft.com/office/drawing/2010/main" val="0"/>
                  </a:ext>
                </a:extLst>
              </a:blip>
              <a:srcRect r="64149"/>
              <a:stretch/>
            </p:blipFill>
            <p:spPr>
              <a:xfrm flipH="1">
                <a:off x="1609977" y="1129305"/>
                <a:ext cx="225923" cy="768580"/>
              </a:xfrm>
              <a:prstGeom prst="rect">
                <a:avLst/>
              </a:prstGeom>
              <a:ln>
                <a:noFill/>
              </a:ln>
              <a:effectLst>
                <a:outerShdw blurRad="190500" algn="tl" rotWithShape="0">
                  <a:srgbClr val="000000">
                    <a:alpha val="70000"/>
                  </a:srgbClr>
                </a:outerShdw>
              </a:effectLst>
            </p:spPr>
          </p:pic>
        </p:grpSp>
        <p:pic>
          <p:nvPicPr>
            <p:cNvPr id="576" name="Grafik 575"/>
            <p:cNvPicPr>
              <a:picLocks noChangeAspect="1"/>
            </p:cNvPicPr>
            <p:nvPr/>
          </p:nvPicPr>
          <p:blipFill rotWithShape="1">
            <a:blip r:embed="rId11" cstate="print">
              <a:extLst>
                <a:ext uri="{28A0092B-C50C-407E-A947-70E740481C1C}">
                  <a14:useLocalDpi xmlns:a14="http://schemas.microsoft.com/office/drawing/2010/main" val="0"/>
                </a:ext>
              </a:extLst>
            </a:blip>
            <a:srcRect t="21547" b="20958"/>
            <a:stretch/>
          </p:blipFill>
          <p:spPr>
            <a:xfrm>
              <a:off x="3098333" y="1522112"/>
              <a:ext cx="505728" cy="290767"/>
            </a:xfrm>
            <a:prstGeom prst="rect">
              <a:avLst/>
            </a:prstGeom>
          </p:spPr>
        </p:pic>
      </p:grpSp>
      <p:grpSp>
        <p:nvGrpSpPr>
          <p:cNvPr id="181" name="Gruppieren 180"/>
          <p:cNvGrpSpPr/>
          <p:nvPr/>
        </p:nvGrpSpPr>
        <p:grpSpPr>
          <a:xfrm>
            <a:off x="5815843" y="714983"/>
            <a:ext cx="1900052" cy="1389600"/>
            <a:chOff x="5622632" y="800708"/>
            <a:chExt cx="1900052" cy="1440160"/>
          </a:xfrm>
        </p:grpSpPr>
        <p:sp>
          <p:nvSpPr>
            <p:cNvPr id="182" name="Abgerundetes Rechteck 181"/>
            <p:cNvSpPr/>
            <p:nvPr/>
          </p:nvSpPr>
          <p:spPr>
            <a:xfrm>
              <a:off x="5622632" y="800708"/>
              <a:ext cx="1900052" cy="1440160"/>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3" name="Textfeld 182"/>
            <p:cNvSpPr txBox="1"/>
            <p:nvPr/>
          </p:nvSpPr>
          <p:spPr>
            <a:xfrm>
              <a:off x="5797472" y="1772445"/>
              <a:ext cx="1533645" cy="382770"/>
            </a:xfrm>
            <a:prstGeom prst="rect">
              <a:avLst/>
            </a:prstGeom>
            <a:noFill/>
          </p:spPr>
          <p:txBody>
            <a:bodyPr wrap="square" rtlCol="0">
              <a:spAutoFit/>
            </a:bodyPr>
            <a:lstStyle/>
            <a:p>
              <a:pPr algn="ctr"/>
              <a:r>
                <a:rPr lang="de-DE" b="1" dirty="0" smtClean="0">
                  <a:solidFill>
                    <a:schemeClr val="accent1"/>
                  </a:solidFill>
                  <a:effectLst>
                    <a:outerShdw blurRad="38100" dist="38100" dir="2700000" algn="tl">
                      <a:schemeClr val="bg1">
                        <a:alpha val="43000"/>
                      </a:schemeClr>
                    </a:outerShdw>
                  </a:effectLst>
                </a:rPr>
                <a:t>Planung</a:t>
              </a:r>
              <a:endParaRPr lang="de-DE" b="1" dirty="0">
                <a:solidFill>
                  <a:schemeClr val="accent1"/>
                </a:solidFill>
                <a:effectLst>
                  <a:outerShdw blurRad="38100" dist="38100" dir="2700000" algn="tl">
                    <a:schemeClr val="bg1">
                      <a:alpha val="43000"/>
                    </a:schemeClr>
                  </a:outerShdw>
                </a:effectLst>
              </a:endParaRPr>
            </a:p>
          </p:txBody>
        </p:sp>
        <p:pic>
          <p:nvPicPr>
            <p:cNvPr id="184" name="Bild 5"/>
            <p:cNvPicPr/>
            <p:nvPr/>
          </p:nvPicPr>
          <p:blipFill>
            <a:blip r:embed="rId6" cstate="print"/>
            <a:srcRect/>
            <a:stretch>
              <a:fillRect/>
            </a:stretch>
          </p:blipFill>
          <p:spPr bwMode="auto">
            <a:xfrm>
              <a:off x="5826212" y="1086492"/>
              <a:ext cx="1476164" cy="685953"/>
            </a:xfrm>
            <a:prstGeom prst="rect">
              <a:avLst/>
            </a:prstGeom>
            <a:noFill/>
            <a:effectLst>
              <a:outerShdw blurRad="63500" sx="102000" sy="102000" algn="ctr" rotWithShape="0">
                <a:prstClr val="black">
                  <a:alpha val="40000"/>
                </a:prstClr>
              </a:outerShdw>
            </a:effectLst>
          </p:spPr>
        </p:pic>
      </p:grpSp>
      <p:grpSp>
        <p:nvGrpSpPr>
          <p:cNvPr id="551" name="Gruppieren 550"/>
          <p:cNvGrpSpPr/>
          <p:nvPr/>
        </p:nvGrpSpPr>
        <p:grpSpPr>
          <a:xfrm>
            <a:off x="5817600" y="4966389"/>
            <a:ext cx="1900052" cy="1389600"/>
            <a:chOff x="3455876" y="5578532"/>
            <a:chExt cx="1900052" cy="1198840"/>
          </a:xfrm>
        </p:grpSpPr>
        <p:sp>
          <p:nvSpPr>
            <p:cNvPr id="552" name="Abgerundetes Rechteck 551"/>
            <p:cNvSpPr/>
            <p:nvPr/>
          </p:nvSpPr>
          <p:spPr>
            <a:xfrm>
              <a:off x="3455876" y="5578532"/>
              <a:ext cx="1900052" cy="1198840"/>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3" name="Textfeld 552"/>
            <p:cNvSpPr txBox="1"/>
            <p:nvPr/>
          </p:nvSpPr>
          <p:spPr>
            <a:xfrm>
              <a:off x="3630009" y="6381328"/>
              <a:ext cx="1533645" cy="318631"/>
            </a:xfrm>
            <a:prstGeom prst="rect">
              <a:avLst/>
            </a:prstGeom>
            <a:noFill/>
          </p:spPr>
          <p:txBody>
            <a:bodyPr wrap="square" rtlCol="0">
              <a:spAutoFit/>
            </a:bodyPr>
            <a:lstStyle/>
            <a:p>
              <a:pPr algn="ctr"/>
              <a:r>
                <a:rPr lang="de-DE" b="1" dirty="0" smtClean="0">
                  <a:solidFill>
                    <a:schemeClr val="accent1"/>
                  </a:solidFill>
                  <a:effectLst>
                    <a:outerShdw blurRad="38100" dist="38100" dir="2700000" algn="tl">
                      <a:schemeClr val="bg1">
                        <a:alpha val="43000"/>
                      </a:schemeClr>
                    </a:outerShdw>
                  </a:effectLst>
                </a:rPr>
                <a:t>Auswertung</a:t>
              </a:r>
              <a:endParaRPr lang="de-DE" b="1" dirty="0">
                <a:solidFill>
                  <a:schemeClr val="accent1"/>
                </a:solidFill>
                <a:effectLst>
                  <a:outerShdw blurRad="38100" dist="38100" dir="2700000" algn="tl">
                    <a:schemeClr val="bg1">
                      <a:alpha val="43000"/>
                    </a:schemeClr>
                  </a:outerShdw>
                </a:effectLst>
              </a:endParaRPr>
            </a:p>
          </p:txBody>
        </p:sp>
        <p:pic>
          <p:nvPicPr>
            <p:cNvPr id="554" name="Picture 2"/>
            <p:cNvPicPr>
              <a:picLocks noChangeAspect="1" noChangeArrowheads="1"/>
            </p:cNvPicPr>
            <p:nvPr/>
          </p:nvPicPr>
          <p:blipFill rotWithShape="1">
            <a:blip r:embed="rId7" cstate="print"/>
            <a:srcRect l="21322" t="14577"/>
            <a:stretch/>
          </p:blipFill>
          <p:spPr bwMode="auto">
            <a:xfrm>
              <a:off x="3867510" y="5730024"/>
              <a:ext cx="1078057" cy="687308"/>
            </a:xfrm>
            <a:prstGeom prst="rect">
              <a:avLst/>
            </a:prstGeom>
            <a:noFill/>
            <a:ln w="9525">
              <a:noFill/>
              <a:miter lim="800000"/>
              <a:headEnd/>
              <a:tailEnd/>
            </a:ln>
            <a:effectLst>
              <a:outerShdw blurRad="63500" sx="102000" sy="102000" algn="ctr" rotWithShape="0">
                <a:prstClr val="black">
                  <a:alpha val="40000"/>
                </a:prstClr>
              </a:outerShdw>
            </a:effectLst>
          </p:spPr>
        </p:pic>
      </p:grpSp>
      <p:grpSp>
        <p:nvGrpSpPr>
          <p:cNvPr id="555" name="Gruppieren 554"/>
          <p:cNvGrpSpPr/>
          <p:nvPr/>
        </p:nvGrpSpPr>
        <p:grpSpPr>
          <a:xfrm>
            <a:off x="1227600" y="4968002"/>
            <a:ext cx="1900052" cy="1389600"/>
            <a:chOff x="5936798" y="5120188"/>
            <a:chExt cx="1900052" cy="1405156"/>
          </a:xfrm>
        </p:grpSpPr>
        <p:sp>
          <p:nvSpPr>
            <p:cNvPr id="556" name="Abgerundetes Rechteck 555"/>
            <p:cNvSpPr/>
            <p:nvPr/>
          </p:nvSpPr>
          <p:spPr>
            <a:xfrm>
              <a:off x="5936798" y="5120188"/>
              <a:ext cx="1900052" cy="1405156"/>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7" name="Textfeld 556"/>
            <p:cNvSpPr txBox="1"/>
            <p:nvPr/>
          </p:nvSpPr>
          <p:spPr>
            <a:xfrm>
              <a:off x="6012160" y="5840965"/>
              <a:ext cx="1751299" cy="653565"/>
            </a:xfrm>
            <a:prstGeom prst="rect">
              <a:avLst/>
            </a:prstGeom>
            <a:noFill/>
          </p:spPr>
          <p:txBody>
            <a:bodyPr wrap="square" rtlCol="0">
              <a:spAutoFit/>
            </a:bodyPr>
            <a:lstStyle/>
            <a:p>
              <a:pPr algn="ctr"/>
              <a:r>
                <a:rPr lang="de-DE" b="1" dirty="0" smtClean="0">
                  <a:solidFill>
                    <a:schemeClr val="accent1"/>
                  </a:solidFill>
                  <a:effectLst>
                    <a:outerShdw blurRad="38100" dist="38100" dir="2700000" algn="tl">
                      <a:schemeClr val="bg1">
                        <a:alpha val="43000"/>
                      </a:schemeClr>
                    </a:outerShdw>
                  </a:effectLst>
                </a:rPr>
                <a:t>Überwachung</a:t>
              </a:r>
            </a:p>
            <a:p>
              <a:pPr algn="ctr"/>
              <a:r>
                <a:rPr lang="de-DE" b="1" dirty="0" smtClean="0">
                  <a:solidFill>
                    <a:schemeClr val="accent1"/>
                  </a:solidFill>
                  <a:effectLst>
                    <a:outerShdw blurRad="38100" dist="38100" dir="2700000" algn="tl">
                      <a:schemeClr val="bg1">
                        <a:alpha val="43000"/>
                      </a:schemeClr>
                    </a:outerShdw>
                  </a:effectLst>
                </a:rPr>
                <a:t>Farbqualität</a:t>
              </a:r>
            </a:p>
          </p:txBody>
        </p:sp>
        <p:pic>
          <p:nvPicPr>
            <p:cNvPr id="558" name="Picture 4"/>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6766" t="64126" r="7246"/>
            <a:stretch/>
          </p:blipFill>
          <p:spPr bwMode="auto">
            <a:xfrm>
              <a:off x="6120172" y="5301089"/>
              <a:ext cx="1507273" cy="494808"/>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grpSp>
        <p:nvGrpSpPr>
          <p:cNvPr id="559" name="Gruppieren 558"/>
          <p:cNvGrpSpPr/>
          <p:nvPr/>
        </p:nvGrpSpPr>
        <p:grpSpPr>
          <a:xfrm>
            <a:off x="1227600" y="716400"/>
            <a:ext cx="1900053" cy="1390646"/>
            <a:chOff x="727732" y="1520788"/>
            <a:chExt cx="1900053" cy="1390646"/>
          </a:xfrm>
        </p:grpSpPr>
        <p:sp>
          <p:nvSpPr>
            <p:cNvPr id="560" name="Abgerundetes Rechteck 559"/>
            <p:cNvSpPr/>
            <p:nvPr/>
          </p:nvSpPr>
          <p:spPr>
            <a:xfrm>
              <a:off x="727732" y="1520788"/>
              <a:ext cx="1900052" cy="1390646"/>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1" name="Textfeld 560"/>
            <p:cNvSpPr txBox="1"/>
            <p:nvPr/>
          </p:nvSpPr>
          <p:spPr>
            <a:xfrm>
              <a:off x="727733" y="2240868"/>
              <a:ext cx="1900052" cy="646331"/>
            </a:xfrm>
            <a:prstGeom prst="rect">
              <a:avLst/>
            </a:prstGeom>
            <a:noFill/>
          </p:spPr>
          <p:txBody>
            <a:bodyPr wrap="square" rtlCol="0">
              <a:spAutoFit/>
            </a:bodyPr>
            <a:lstStyle/>
            <a:p>
              <a:pPr algn="ctr"/>
              <a:r>
                <a:rPr lang="de-DE" b="1" dirty="0">
                  <a:solidFill>
                    <a:schemeClr val="accent1"/>
                  </a:solidFill>
                  <a:effectLst>
                    <a:outerShdw blurRad="38100" dist="38100" dir="2700000" algn="tl">
                      <a:schemeClr val="bg1">
                        <a:alpha val="43000"/>
                      </a:schemeClr>
                    </a:outerShdw>
                  </a:effectLst>
                </a:rPr>
                <a:t>Kalkulation</a:t>
              </a:r>
            </a:p>
            <a:p>
              <a:pPr algn="ctr"/>
              <a:r>
                <a:rPr lang="de-DE" b="1" smtClean="0">
                  <a:solidFill>
                    <a:schemeClr val="accent1"/>
                  </a:solidFill>
                  <a:effectLst>
                    <a:outerShdw blurRad="38100" dist="38100" dir="2700000" algn="tl">
                      <a:schemeClr val="bg1">
                        <a:alpha val="43000"/>
                      </a:schemeClr>
                    </a:outerShdw>
                  </a:effectLst>
                </a:rPr>
                <a:t>Organisation</a:t>
              </a:r>
              <a:endParaRPr lang="de-DE" b="1" dirty="0">
                <a:solidFill>
                  <a:schemeClr val="accent1"/>
                </a:solidFill>
                <a:effectLst>
                  <a:outerShdw blurRad="38100" dist="38100" dir="2700000" algn="tl">
                    <a:schemeClr val="bg1">
                      <a:alpha val="43000"/>
                    </a:schemeClr>
                  </a:outerShdw>
                </a:effectLst>
              </a:endParaRPr>
            </a:p>
          </p:txBody>
        </p:sp>
        <p:pic>
          <p:nvPicPr>
            <p:cNvPr id="562" name="Afbeelding 2" descr="cid:image002.png@01CC82A5.6831A340"/>
            <p:cNvPicPr/>
            <p:nvPr/>
          </p:nvPicPr>
          <p:blipFill rotWithShape="1">
            <a:blip r:embed="rId4" r:link="rId5" cstate="print"/>
            <a:srcRect l="1755" t="4791" r="13562" b="27042"/>
            <a:stretch/>
          </p:blipFill>
          <p:spPr bwMode="auto">
            <a:xfrm>
              <a:off x="971600" y="1700808"/>
              <a:ext cx="1364475" cy="542435"/>
            </a:xfrm>
            <a:prstGeom prst="rect">
              <a:avLst/>
            </a:prstGeom>
            <a:noFill/>
            <a:ln w="19050">
              <a:noFill/>
              <a:miter lim="800000"/>
              <a:headEnd/>
              <a:tailEnd/>
            </a:ln>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32185460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4.16667E-6 7.40741E-7 L -0.00104 0.28889 " pathEditMode="relative" rAng="0" ptsTypes="AA">
                                      <p:cBhvr>
                                        <p:cTn id="9" dur="2000" fill="hold"/>
                                        <p:tgtEl>
                                          <p:spTgt spid="181"/>
                                        </p:tgtEl>
                                        <p:attrNameLst>
                                          <p:attrName>ppt_x</p:attrName>
                                          <p:attrName>ppt_y</p:attrName>
                                        </p:attrNameLst>
                                      </p:cBhvr>
                                      <p:rCtr x="-52" y="14444"/>
                                    </p:animMotion>
                                  </p:childTnLst>
                                </p:cTn>
                              </p:par>
                            </p:childTnLst>
                          </p:cTn>
                        </p:par>
                        <p:par>
                          <p:cTn id="10" fill="hold">
                            <p:stCondLst>
                              <p:cond delay="2000"/>
                            </p:stCondLst>
                            <p:childTnLst>
                              <p:par>
                                <p:cTn id="11" presetID="53" presetClass="exit" presetSubtype="32" fill="hold" nodeType="afterEffect">
                                  <p:stCondLst>
                                    <p:cond delay="0"/>
                                  </p:stCondLst>
                                  <p:childTnLst>
                                    <p:anim calcmode="lin" valueType="num">
                                      <p:cBhvr>
                                        <p:cTn id="12" dur="2000"/>
                                        <p:tgtEl>
                                          <p:spTgt spid="181"/>
                                        </p:tgtEl>
                                        <p:attrNameLst>
                                          <p:attrName>ppt_w</p:attrName>
                                        </p:attrNameLst>
                                      </p:cBhvr>
                                      <p:tavLst>
                                        <p:tav tm="0">
                                          <p:val>
                                            <p:strVal val="ppt_w"/>
                                          </p:val>
                                        </p:tav>
                                        <p:tav tm="100000">
                                          <p:val>
                                            <p:fltVal val="0"/>
                                          </p:val>
                                        </p:tav>
                                      </p:tavLst>
                                    </p:anim>
                                    <p:anim calcmode="lin" valueType="num">
                                      <p:cBhvr>
                                        <p:cTn id="13" dur="2000"/>
                                        <p:tgtEl>
                                          <p:spTgt spid="181"/>
                                        </p:tgtEl>
                                        <p:attrNameLst>
                                          <p:attrName>ppt_h</p:attrName>
                                        </p:attrNameLst>
                                      </p:cBhvr>
                                      <p:tavLst>
                                        <p:tav tm="0">
                                          <p:val>
                                            <p:strVal val="ppt_h"/>
                                          </p:val>
                                        </p:tav>
                                        <p:tav tm="100000">
                                          <p:val>
                                            <p:fltVal val="0"/>
                                          </p:val>
                                        </p:tav>
                                      </p:tavLst>
                                    </p:anim>
                                    <p:animEffect transition="out" filter="fade">
                                      <p:cBhvr>
                                        <p:cTn id="14" dur="2000"/>
                                        <p:tgtEl>
                                          <p:spTgt spid="181"/>
                                        </p:tgtEl>
                                      </p:cBhvr>
                                    </p:animEffect>
                                    <p:set>
                                      <p:cBhvr>
                                        <p:cTn id="15" dur="1" fill="hold">
                                          <p:stCondLst>
                                            <p:cond delay="1999"/>
                                          </p:stCondLst>
                                        </p:cTn>
                                        <p:tgtEl>
                                          <p:spTgt spid="181"/>
                                        </p:tgtEl>
                                        <p:attrNameLst>
                                          <p:attrName>style.visibility</p:attrName>
                                        </p:attrNameLst>
                                      </p:cBhvr>
                                      <p:to>
                                        <p:strVal val="hidden"/>
                                      </p:to>
                                    </p:set>
                                  </p:childTnLst>
                                </p:cTn>
                              </p:par>
                              <p:par>
                                <p:cTn id="16" presetID="53" presetClass="entr" presetSubtype="16" fill="hold" nodeType="withEffect">
                                  <p:stCondLst>
                                    <p:cond delay="1500"/>
                                  </p:stCondLst>
                                  <p:childTnLst>
                                    <p:set>
                                      <p:cBhvr>
                                        <p:cTn id="17" dur="1" fill="hold">
                                          <p:stCondLst>
                                            <p:cond delay="0"/>
                                          </p:stCondLst>
                                        </p:cTn>
                                        <p:tgtEl>
                                          <p:spTgt spid="20"/>
                                        </p:tgtEl>
                                        <p:attrNameLst>
                                          <p:attrName>style.visibility</p:attrName>
                                        </p:attrNameLst>
                                      </p:cBhvr>
                                      <p:to>
                                        <p:strVal val="visible"/>
                                      </p:to>
                                    </p:set>
                                    <p:anim calcmode="lin" valueType="num">
                                      <p:cBhvr>
                                        <p:cTn id="18" dur="2000" fill="hold"/>
                                        <p:tgtEl>
                                          <p:spTgt spid="20"/>
                                        </p:tgtEl>
                                        <p:attrNameLst>
                                          <p:attrName>ppt_w</p:attrName>
                                        </p:attrNameLst>
                                      </p:cBhvr>
                                      <p:tavLst>
                                        <p:tav tm="0">
                                          <p:val>
                                            <p:fltVal val="0"/>
                                          </p:val>
                                        </p:tav>
                                        <p:tav tm="100000">
                                          <p:val>
                                            <p:strVal val="#ppt_w"/>
                                          </p:val>
                                        </p:tav>
                                      </p:tavLst>
                                    </p:anim>
                                    <p:anim calcmode="lin" valueType="num">
                                      <p:cBhvr>
                                        <p:cTn id="19" dur="2000" fill="hold"/>
                                        <p:tgtEl>
                                          <p:spTgt spid="20"/>
                                        </p:tgtEl>
                                        <p:attrNameLst>
                                          <p:attrName>ppt_h</p:attrName>
                                        </p:attrNameLst>
                                      </p:cBhvr>
                                      <p:tavLst>
                                        <p:tav tm="0">
                                          <p:val>
                                            <p:fltVal val="0"/>
                                          </p:val>
                                        </p:tav>
                                        <p:tav tm="100000">
                                          <p:val>
                                            <p:strVal val="#ppt_h"/>
                                          </p:val>
                                        </p:tav>
                                      </p:tavLst>
                                    </p:anim>
                                    <p:animEffect transition="in" filter="fade">
                                      <p:cBhvr>
                                        <p:cTn id="20" dur="20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1"/>
                                        </p:tgtEl>
                                        <p:attrNameLst>
                                          <p:attrName>style.visibility</p:attrName>
                                        </p:attrNameLst>
                                      </p:cBhvr>
                                      <p:to>
                                        <p:strVal val="visible"/>
                                      </p:to>
                                    </p:set>
                                  </p:childTnLst>
                                </p:cTn>
                              </p:par>
                            </p:childTnLst>
                          </p:cTn>
                        </p:par>
                        <p:par>
                          <p:cTn id="25" fill="hold">
                            <p:stCondLst>
                              <p:cond delay="0"/>
                            </p:stCondLst>
                            <p:childTnLst>
                              <p:par>
                                <p:cTn id="26" presetID="63" presetClass="path" presetSubtype="0" accel="50000" decel="50000" fill="hold" nodeType="afterEffect">
                                  <p:stCondLst>
                                    <p:cond delay="0"/>
                                  </p:stCondLst>
                                  <p:childTnLst>
                                    <p:animMotion origin="layout" path="M -4.16667E-6 6.47549E-7 L 0.07639 -0.33534 " pathEditMode="relative" rAng="0" ptsTypes="AA">
                                      <p:cBhvr>
                                        <p:cTn id="27" dur="2000" fill="hold"/>
                                        <p:tgtEl>
                                          <p:spTgt spid="551"/>
                                        </p:tgtEl>
                                        <p:attrNameLst>
                                          <p:attrName>ppt_x</p:attrName>
                                          <p:attrName>ppt_y</p:attrName>
                                        </p:attrNameLst>
                                      </p:cBhvr>
                                      <p:rCtr x="3819" y="-16767"/>
                                    </p:animMotion>
                                  </p:childTnLst>
                                </p:cTn>
                              </p:par>
                              <p:par>
                                <p:cTn id="28" presetID="53" presetClass="exit" presetSubtype="32" fill="hold" nodeType="withEffect">
                                  <p:stCondLst>
                                    <p:cond delay="1500"/>
                                  </p:stCondLst>
                                  <p:childTnLst>
                                    <p:anim calcmode="lin" valueType="num">
                                      <p:cBhvr>
                                        <p:cTn id="29" dur="2000"/>
                                        <p:tgtEl>
                                          <p:spTgt spid="551"/>
                                        </p:tgtEl>
                                        <p:attrNameLst>
                                          <p:attrName>ppt_w</p:attrName>
                                        </p:attrNameLst>
                                      </p:cBhvr>
                                      <p:tavLst>
                                        <p:tav tm="0">
                                          <p:val>
                                            <p:strVal val="ppt_w"/>
                                          </p:val>
                                        </p:tav>
                                        <p:tav tm="100000">
                                          <p:val>
                                            <p:fltVal val="0"/>
                                          </p:val>
                                        </p:tav>
                                      </p:tavLst>
                                    </p:anim>
                                    <p:anim calcmode="lin" valueType="num">
                                      <p:cBhvr>
                                        <p:cTn id="30" dur="2000"/>
                                        <p:tgtEl>
                                          <p:spTgt spid="551"/>
                                        </p:tgtEl>
                                        <p:attrNameLst>
                                          <p:attrName>ppt_h</p:attrName>
                                        </p:attrNameLst>
                                      </p:cBhvr>
                                      <p:tavLst>
                                        <p:tav tm="0">
                                          <p:val>
                                            <p:strVal val="ppt_h"/>
                                          </p:val>
                                        </p:tav>
                                        <p:tav tm="100000">
                                          <p:val>
                                            <p:fltVal val="0"/>
                                          </p:val>
                                        </p:tav>
                                      </p:tavLst>
                                    </p:anim>
                                    <p:animEffect transition="out" filter="fade">
                                      <p:cBhvr>
                                        <p:cTn id="31" dur="2000"/>
                                        <p:tgtEl>
                                          <p:spTgt spid="551"/>
                                        </p:tgtEl>
                                      </p:cBhvr>
                                    </p:animEffect>
                                    <p:set>
                                      <p:cBhvr>
                                        <p:cTn id="32" dur="1" fill="hold">
                                          <p:stCondLst>
                                            <p:cond delay="1999"/>
                                          </p:stCondLst>
                                        </p:cTn>
                                        <p:tgtEl>
                                          <p:spTgt spid="551"/>
                                        </p:tgtEl>
                                        <p:attrNameLst>
                                          <p:attrName>style.visibility</p:attrName>
                                        </p:attrNameLst>
                                      </p:cBhvr>
                                      <p:to>
                                        <p:strVal val="hidden"/>
                                      </p:to>
                                    </p:set>
                                  </p:childTnLst>
                                </p:cTn>
                              </p:par>
                              <p:par>
                                <p:cTn id="33" presetID="53" presetClass="entr" presetSubtype="16" fill="hold" nodeType="withEffect">
                                  <p:stCondLst>
                                    <p:cond delay="15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000" fill="hold"/>
                                        <p:tgtEl>
                                          <p:spTgt spid="21"/>
                                        </p:tgtEl>
                                        <p:attrNameLst>
                                          <p:attrName>ppt_w</p:attrName>
                                        </p:attrNameLst>
                                      </p:cBhvr>
                                      <p:tavLst>
                                        <p:tav tm="0">
                                          <p:val>
                                            <p:fltVal val="0"/>
                                          </p:val>
                                        </p:tav>
                                        <p:tav tm="100000">
                                          <p:val>
                                            <p:strVal val="#ppt_w"/>
                                          </p:val>
                                        </p:tav>
                                      </p:tavLst>
                                    </p:anim>
                                    <p:anim calcmode="lin" valueType="num">
                                      <p:cBhvr>
                                        <p:cTn id="36" dur="2000" fill="hold"/>
                                        <p:tgtEl>
                                          <p:spTgt spid="21"/>
                                        </p:tgtEl>
                                        <p:attrNameLst>
                                          <p:attrName>ppt_h</p:attrName>
                                        </p:attrNameLst>
                                      </p:cBhvr>
                                      <p:tavLst>
                                        <p:tav tm="0">
                                          <p:val>
                                            <p:fltVal val="0"/>
                                          </p:val>
                                        </p:tav>
                                        <p:tav tm="100000">
                                          <p:val>
                                            <p:strVal val="#ppt_h"/>
                                          </p:val>
                                        </p:tav>
                                      </p:tavLst>
                                    </p:anim>
                                    <p:animEffect transition="in" filter="fade">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55"/>
                                        </p:tgtEl>
                                        <p:attrNameLst>
                                          <p:attrName>style.visibility</p:attrName>
                                        </p:attrNameLst>
                                      </p:cBhvr>
                                      <p:to>
                                        <p:strVal val="visible"/>
                                      </p:to>
                                    </p:set>
                                  </p:childTnLst>
                                </p:cTn>
                              </p:par>
                            </p:childTnLst>
                          </p:cTn>
                        </p:par>
                        <p:par>
                          <p:cTn id="42" fill="hold">
                            <p:stCondLst>
                              <p:cond delay="0"/>
                            </p:stCondLst>
                            <p:childTnLst>
                              <p:par>
                                <p:cTn id="43" presetID="63" presetClass="path" presetSubtype="0" accel="50000" decel="50000" fill="hold" nodeType="afterEffect">
                                  <p:stCondLst>
                                    <p:cond delay="0"/>
                                  </p:stCondLst>
                                  <p:childTnLst>
                                    <p:animMotion origin="layout" path="M -8.33333E-7 -6.19796E-7 L 0.6592 -0.33742 " pathEditMode="relative" rAng="0" ptsTypes="AA">
                                      <p:cBhvr>
                                        <p:cTn id="44" dur="2000" fill="hold"/>
                                        <p:tgtEl>
                                          <p:spTgt spid="555"/>
                                        </p:tgtEl>
                                        <p:attrNameLst>
                                          <p:attrName>ppt_x</p:attrName>
                                          <p:attrName>ppt_y</p:attrName>
                                        </p:attrNameLst>
                                      </p:cBhvr>
                                      <p:rCtr x="32951" y="-16883"/>
                                    </p:animMotion>
                                  </p:childTnLst>
                                </p:cTn>
                              </p:par>
                              <p:par>
                                <p:cTn id="45" presetID="53" presetClass="exit" presetSubtype="32" fill="hold" nodeType="withEffect">
                                  <p:stCondLst>
                                    <p:cond delay="1500"/>
                                  </p:stCondLst>
                                  <p:childTnLst>
                                    <p:anim calcmode="lin" valueType="num">
                                      <p:cBhvr>
                                        <p:cTn id="46" dur="2000"/>
                                        <p:tgtEl>
                                          <p:spTgt spid="555"/>
                                        </p:tgtEl>
                                        <p:attrNameLst>
                                          <p:attrName>ppt_w</p:attrName>
                                        </p:attrNameLst>
                                      </p:cBhvr>
                                      <p:tavLst>
                                        <p:tav tm="0">
                                          <p:val>
                                            <p:strVal val="ppt_w"/>
                                          </p:val>
                                        </p:tav>
                                        <p:tav tm="100000">
                                          <p:val>
                                            <p:fltVal val="0"/>
                                          </p:val>
                                        </p:tav>
                                      </p:tavLst>
                                    </p:anim>
                                    <p:anim calcmode="lin" valueType="num">
                                      <p:cBhvr>
                                        <p:cTn id="47" dur="2000"/>
                                        <p:tgtEl>
                                          <p:spTgt spid="555"/>
                                        </p:tgtEl>
                                        <p:attrNameLst>
                                          <p:attrName>ppt_h</p:attrName>
                                        </p:attrNameLst>
                                      </p:cBhvr>
                                      <p:tavLst>
                                        <p:tav tm="0">
                                          <p:val>
                                            <p:strVal val="ppt_h"/>
                                          </p:val>
                                        </p:tav>
                                        <p:tav tm="100000">
                                          <p:val>
                                            <p:fltVal val="0"/>
                                          </p:val>
                                        </p:tav>
                                      </p:tavLst>
                                    </p:anim>
                                    <p:animEffect transition="out" filter="fade">
                                      <p:cBhvr>
                                        <p:cTn id="48" dur="2000"/>
                                        <p:tgtEl>
                                          <p:spTgt spid="555"/>
                                        </p:tgtEl>
                                      </p:cBhvr>
                                    </p:animEffect>
                                    <p:set>
                                      <p:cBhvr>
                                        <p:cTn id="49" dur="1" fill="hold">
                                          <p:stCondLst>
                                            <p:cond delay="1999"/>
                                          </p:stCondLst>
                                        </p:cTn>
                                        <p:tgtEl>
                                          <p:spTgt spid="555"/>
                                        </p:tgtEl>
                                        <p:attrNameLst>
                                          <p:attrName>style.visibility</p:attrName>
                                        </p:attrNameLst>
                                      </p:cBhvr>
                                      <p:to>
                                        <p:strVal val="hidden"/>
                                      </p:to>
                                    </p:set>
                                  </p:childTnLst>
                                </p:cTn>
                              </p:par>
                              <p:par>
                                <p:cTn id="50" presetID="53" presetClass="entr" presetSubtype="16" fill="hold" nodeType="withEffect">
                                  <p:stCondLst>
                                    <p:cond delay="1500"/>
                                  </p:stCondLst>
                                  <p:childTnLst>
                                    <p:set>
                                      <p:cBhvr>
                                        <p:cTn id="51" dur="1" fill="hold">
                                          <p:stCondLst>
                                            <p:cond delay="0"/>
                                          </p:stCondLst>
                                        </p:cTn>
                                        <p:tgtEl>
                                          <p:spTgt spid="22"/>
                                        </p:tgtEl>
                                        <p:attrNameLst>
                                          <p:attrName>style.visibility</p:attrName>
                                        </p:attrNameLst>
                                      </p:cBhvr>
                                      <p:to>
                                        <p:strVal val="visible"/>
                                      </p:to>
                                    </p:set>
                                    <p:anim calcmode="lin" valueType="num">
                                      <p:cBhvr>
                                        <p:cTn id="52" dur="2000" fill="hold"/>
                                        <p:tgtEl>
                                          <p:spTgt spid="22"/>
                                        </p:tgtEl>
                                        <p:attrNameLst>
                                          <p:attrName>ppt_w</p:attrName>
                                        </p:attrNameLst>
                                      </p:cBhvr>
                                      <p:tavLst>
                                        <p:tav tm="0">
                                          <p:val>
                                            <p:fltVal val="0"/>
                                          </p:val>
                                        </p:tav>
                                        <p:tav tm="100000">
                                          <p:val>
                                            <p:strVal val="#ppt_w"/>
                                          </p:val>
                                        </p:tav>
                                      </p:tavLst>
                                    </p:anim>
                                    <p:anim calcmode="lin" valueType="num">
                                      <p:cBhvr>
                                        <p:cTn id="53" dur="2000" fill="hold"/>
                                        <p:tgtEl>
                                          <p:spTgt spid="22"/>
                                        </p:tgtEl>
                                        <p:attrNameLst>
                                          <p:attrName>ppt_h</p:attrName>
                                        </p:attrNameLst>
                                      </p:cBhvr>
                                      <p:tavLst>
                                        <p:tav tm="0">
                                          <p:val>
                                            <p:fltVal val="0"/>
                                          </p:val>
                                        </p:tav>
                                        <p:tav tm="100000">
                                          <p:val>
                                            <p:strVal val="#ppt_h"/>
                                          </p:val>
                                        </p:tav>
                                      </p:tavLst>
                                    </p:anim>
                                    <p:animEffect transition="in" filter="fade">
                                      <p:cBhvr>
                                        <p:cTn id="54" dur="20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59"/>
                                        </p:tgtEl>
                                        <p:attrNameLst>
                                          <p:attrName>style.visibility</p:attrName>
                                        </p:attrNameLst>
                                      </p:cBhvr>
                                      <p:to>
                                        <p:strVal val="visible"/>
                                      </p:to>
                                    </p:set>
                                  </p:childTnLst>
                                </p:cTn>
                              </p:par>
                            </p:childTnLst>
                          </p:cTn>
                        </p:par>
                        <p:par>
                          <p:cTn id="59" fill="hold">
                            <p:stCondLst>
                              <p:cond delay="0"/>
                            </p:stCondLst>
                            <p:childTnLst>
                              <p:par>
                                <p:cTn id="60" presetID="42" presetClass="path" presetSubtype="0" accel="50000" decel="50000" fill="hold" nodeType="afterEffect">
                                  <p:stCondLst>
                                    <p:cond delay="0"/>
                                  </p:stCondLst>
                                  <p:childTnLst>
                                    <p:animMotion origin="layout" path="M 1.11111E-6 -2.96296E-6 L -0.1375 0.2875 " pathEditMode="relative" rAng="0" ptsTypes="AA">
                                      <p:cBhvr>
                                        <p:cTn id="61" dur="2000" fill="hold"/>
                                        <p:tgtEl>
                                          <p:spTgt spid="559"/>
                                        </p:tgtEl>
                                        <p:attrNameLst>
                                          <p:attrName>ppt_x</p:attrName>
                                          <p:attrName>ppt_y</p:attrName>
                                        </p:attrNameLst>
                                      </p:cBhvr>
                                      <p:rCtr x="-6875" y="14375"/>
                                    </p:animMotion>
                                  </p:childTnLst>
                                </p:cTn>
                              </p:par>
                              <p:par>
                                <p:cTn id="62" presetID="53" presetClass="exit" presetSubtype="32" fill="hold" nodeType="withEffect">
                                  <p:stCondLst>
                                    <p:cond delay="1500"/>
                                  </p:stCondLst>
                                  <p:childTnLst>
                                    <p:anim calcmode="lin" valueType="num">
                                      <p:cBhvr>
                                        <p:cTn id="63" dur="2000"/>
                                        <p:tgtEl>
                                          <p:spTgt spid="559"/>
                                        </p:tgtEl>
                                        <p:attrNameLst>
                                          <p:attrName>ppt_w</p:attrName>
                                        </p:attrNameLst>
                                      </p:cBhvr>
                                      <p:tavLst>
                                        <p:tav tm="0">
                                          <p:val>
                                            <p:strVal val="ppt_w"/>
                                          </p:val>
                                        </p:tav>
                                        <p:tav tm="100000">
                                          <p:val>
                                            <p:fltVal val="0"/>
                                          </p:val>
                                        </p:tav>
                                      </p:tavLst>
                                    </p:anim>
                                    <p:anim calcmode="lin" valueType="num">
                                      <p:cBhvr>
                                        <p:cTn id="64" dur="2000"/>
                                        <p:tgtEl>
                                          <p:spTgt spid="559"/>
                                        </p:tgtEl>
                                        <p:attrNameLst>
                                          <p:attrName>ppt_h</p:attrName>
                                        </p:attrNameLst>
                                      </p:cBhvr>
                                      <p:tavLst>
                                        <p:tav tm="0">
                                          <p:val>
                                            <p:strVal val="ppt_h"/>
                                          </p:val>
                                        </p:tav>
                                        <p:tav tm="100000">
                                          <p:val>
                                            <p:fltVal val="0"/>
                                          </p:val>
                                        </p:tav>
                                      </p:tavLst>
                                    </p:anim>
                                    <p:animEffect transition="out" filter="fade">
                                      <p:cBhvr>
                                        <p:cTn id="65" dur="2000"/>
                                        <p:tgtEl>
                                          <p:spTgt spid="559"/>
                                        </p:tgtEl>
                                      </p:cBhvr>
                                    </p:animEffect>
                                    <p:set>
                                      <p:cBhvr>
                                        <p:cTn id="66" dur="1" fill="hold">
                                          <p:stCondLst>
                                            <p:cond delay="1999"/>
                                          </p:stCondLst>
                                        </p:cTn>
                                        <p:tgtEl>
                                          <p:spTgt spid="559"/>
                                        </p:tgtEl>
                                        <p:attrNameLst>
                                          <p:attrName>style.visibility</p:attrName>
                                        </p:attrNameLst>
                                      </p:cBhvr>
                                      <p:to>
                                        <p:strVal val="hidden"/>
                                      </p:to>
                                    </p:set>
                                  </p:childTnLst>
                                </p:cTn>
                              </p:par>
                              <p:par>
                                <p:cTn id="67" presetID="53" presetClass="entr" presetSubtype="16" fill="hold" nodeType="withEffect">
                                  <p:stCondLst>
                                    <p:cond delay="1500"/>
                                  </p:stCondLst>
                                  <p:childTnLst>
                                    <p:set>
                                      <p:cBhvr>
                                        <p:cTn id="68" dur="1" fill="hold">
                                          <p:stCondLst>
                                            <p:cond delay="0"/>
                                          </p:stCondLst>
                                        </p:cTn>
                                        <p:tgtEl>
                                          <p:spTgt spid="19"/>
                                        </p:tgtEl>
                                        <p:attrNameLst>
                                          <p:attrName>style.visibility</p:attrName>
                                        </p:attrNameLst>
                                      </p:cBhvr>
                                      <p:to>
                                        <p:strVal val="visible"/>
                                      </p:to>
                                    </p:set>
                                    <p:anim calcmode="lin" valueType="num">
                                      <p:cBhvr>
                                        <p:cTn id="69" dur="2000" fill="hold"/>
                                        <p:tgtEl>
                                          <p:spTgt spid="19"/>
                                        </p:tgtEl>
                                        <p:attrNameLst>
                                          <p:attrName>ppt_w</p:attrName>
                                        </p:attrNameLst>
                                      </p:cBhvr>
                                      <p:tavLst>
                                        <p:tav tm="0">
                                          <p:val>
                                            <p:fltVal val="0"/>
                                          </p:val>
                                        </p:tav>
                                        <p:tav tm="100000">
                                          <p:val>
                                            <p:strVal val="#ppt_w"/>
                                          </p:val>
                                        </p:tav>
                                      </p:tavLst>
                                    </p:anim>
                                    <p:anim calcmode="lin" valueType="num">
                                      <p:cBhvr>
                                        <p:cTn id="70" dur="2000" fill="hold"/>
                                        <p:tgtEl>
                                          <p:spTgt spid="19"/>
                                        </p:tgtEl>
                                        <p:attrNameLst>
                                          <p:attrName>ppt_h</p:attrName>
                                        </p:attrNameLst>
                                      </p:cBhvr>
                                      <p:tavLst>
                                        <p:tav tm="0">
                                          <p:val>
                                            <p:fltVal val="0"/>
                                          </p:val>
                                        </p:tav>
                                        <p:tav tm="100000">
                                          <p:val>
                                            <p:strVal val="#ppt_h"/>
                                          </p:val>
                                        </p:tav>
                                      </p:tavLst>
                                    </p:anim>
                                    <p:animEffect transition="in" filter="fade">
                                      <p:cBhvr>
                                        <p:cTn id="71" dur="2000"/>
                                        <p:tgtEl>
                                          <p:spTgt spid="19"/>
                                        </p:tgtEl>
                                      </p:cBhvr>
                                    </p:animEffect>
                                  </p:childTnLst>
                                </p:cTn>
                              </p:par>
                            </p:childTnLst>
                          </p:cTn>
                        </p:par>
                        <p:par>
                          <p:cTn id="72" fill="hold">
                            <p:stCondLst>
                              <p:cond delay="3500"/>
                            </p:stCondLst>
                            <p:childTnLst>
                              <p:par>
                                <p:cTn id="73" presetID="1" presetClass="entr" presetSubtype="0" fill="hold" nodeType="afterEffect">
                                  <p:stCondLst>
                                    <p:cond delay="0"/>
                                  </p:stCondLst>
                                  <p:childTnLst>
                                    <p:set>
                                      <p:cBhvr>
                                        <p:cTn id="74" dur="1" fill="hold">
                                          <p:stCondLst>
                                            <p:cond delay="0"/>
                                          </p:stCondLst>
                                        </p:cTn>
                                        <p:tgtEl>
                                          <p:spTgt spid="572"/>
                                        </p:tgtEl>
                                        <p:attrNameLst>
                                          <p:attrName>style.visibility</p:attrName>
                                        </p:attrNameLst>
                                      </p:cBhvr>
                                      <p:to>
                                        <p:strVal val="visible"/>
                                      </p:to>
                                    </p:set>
                                  </p:childTnLst>
                                </p:cTn>
                              </p:par>
                            </p:childTnLst>
                          </p:cTn>
                        </p:par>
                        <p:par>
                          <p:cTn id="75" fill="hold">
                            <p:stCondLst>
                              <p:cond delay="3500"/>
                            </p:stCondLst>
                            <p:childTnLst>
                              <p:par>
                                <p:cTn id="76" presetID="63" presetClass="path" presetSubtype="0" accel="50000" decel="50000" fill="hold" nodeType="afterEffect">
                                  <p:stCondLst>
                                    <p:cond delay="1000"/>
                                  </p:stCondLst>
                                  <p:childTnLst>
                                    <p:animMotion origin="layout" path="M 2.77778E-6 1.11111E-6 L 0.87135 -0.00162 " pathEditMode="relative" rAng="0" ptsTypes="AA">
                                      <p:cBhvr>
                                        <p:cTn id="77" dur="5000" fill="hold"/>
                                        <p:tgtEl>
                                          <p:spTgt spid="572"/>
                                        </p:tgtEl>
                                        <p:attrNameLst>
                                          <p:attrName>ppt_x</p:attrName>
                                          <p:attrName>ppt_y</p:attrName>
                                        </p:attrNameLst>
                                      </p:cBhvr>
                                      <p:rCtr x="43559" y="-93"/>
                                    </p:animMotion>
                                  </p:childTnLst>
                                </p:cTn>
                              </p:par>
                            </p:childTnLst>
                          </p:cTn>
                        </p:par>
                        <p:par>
                          <p:cTn id="78" fill="hold">
                            <p:stCondLst>
                              <p:cond delay="9500"/>
                            </p:stCondLst>
                            <p:childTnLst>
                              <p:par>
                                <p:cTn id="79" presetID="10" presetClass="exit" presetSubtype="0" fill="hold" nodeType="afterEffect">
                                  <p:stCondLst>
                                    <p:cond delay="0"/>
                                  </p:stCondLst>
                                  <p:childTnLst>
                                    <p:animEffect transition="out" filter="fade">
                                      <p:cBhvr>
                                        <p:cTn id="80" dur="2000"/>
                                        <p:tgtEl>
                                          <p:spTgt spid="572"/>
                                        </p:tgtEl>
                                      </p:cBhvr>
                                    </p:animEffect>
                                    <p:set>
                                      <p:cBhvr>
                                        <p:cTn id="81" dur="1" fill="hold">
                                          <p:stCondLst>
                                            <p:cond delay="1999"/>
                                          </p:stCondLst>
                                        </p:cTn>
                                        <p:tgtEl>
                                          <p:spTgt spid="5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6876" y="2794338"/>
            <a:ext cx="5565715" cy="1331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p:cNvSpPr>
            <a:spLocks noGrp="1"/>
          </p:cNvSpPr>
          <p:nvPr>
            <p:ph type="ftr" sz="quarter" idx="10"/>
          </p:nvPr>
        </p:nvSpPr>
        <p:spPr/>
        <p:txBody>
          <a:bodyPr/>
          <a:lstStyle/>
          <a:p>
            <a:pPr>
              <a:defRPr/>
            </a:pPr>
            <a:r>
              <a:rPr lang="de-DE" smtClean="0"/>
              <a:t>● PAT Prinect  ● D. Freyer, C. Völker ● November 2013</a:t>
            </a:r>
            <a:endParaRPr lang="de-DE"/>
          </a:p>
        </p:txBody>
      </p:sp>
      <p:sp>
        <p:nvSpPr>
          <p:cNvPr id="5" name="Foliennummernplatzhalter 4"/>
          <p:cNvSpPr>
            <a:spLocks noGrp="1"/>
          </p:cNvSpPr>
          <p:nvPr>
            <p:ph type="sldNum" sz="quarter" idx="11"/>
          </p:nvPr>
        </p:nvSpPr>
        <p:spPr/>
        <p:txBody>
          <a:bodyPr/>
          <a:lstStyle/>
          <a:p>
            <a:pPr>
              <a:defRPr/>
            </a:pPr>
            <a:fld id="{B035FD14-5EDB-4F2F-AE9E-2CB0E24AE5B8}" type="slidenum">
              <a:rPr lang="de-DE" smtClean="0"/>
              <a:pPr>
                <a:defRPr/>
              </a:pPr>
              <a:t>21</a:t>
            </a:fld>
            <a:endParaRPr lang="de-DE" dirty="0"/>
          </a:p>
        </p:txBody>
      </p:sp>
      <p:sp>
        <p:nvSpPr>
          <p:cNvPr id="145" name="Rechteck 144"/>
          <p:cNvSpPr/>
          <p:nvPr/>
        </p:nvSpPr>
        <p:spPr>
          <a:xfrm>
            <a:off x="0" y="438549"/>
            <a:ext cx="152401" cy="1872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6" name="Rechteck 145"/>
          <p:cNvSpPr/>
          <p:nvPr/>
        </p:nvSpPr>
        <p:spPr>
          <a:xfrm>
            <a:off x="0" y="362524"/>
            <a:ext cx="287524"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Rechteck 147"/>
          <p:cNvSpPr/>
          <p:nvPr/>
        </p:nvSpPr>
        <p:spPr>
          <a:xfrm>
            <a:off x="2068" y="-3568"/>
            <a:ext cx="287524" cy="3599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 name="Gruppieren 18"/>
          <p:cNvGrpSpPr/>
          <p:nvPr/>
        </p:nvGrpSpPr>
        <p:grpSpPr>
          <a:xfrm>
            <a:off x="363600" y="2840400"/>
            <a:ext cx="1136449" cy="1210388"/>
            <a:chOff x="357908" y="2811600"/>
            <a:chExt cx="1136449" cy="1210388"/>
          </a:xfrm>
        </p:grpSpPr>
        <p:sp>
          <p:nvSpPr>
            <p:cNvPr id="543" name="Eingekerbter Richtungspfeil 542"/>
            <p:cNvSpPr/>
            <p:nvPr/>
          </p:nvSpPr>
          <p:spPr>
            <a:xfrm>
              <a:off x="357908" y="2811600"/>
              <a:ext cx="1136449" cy="1210388"/>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3" name="Afbeelding 2" descr="cid:image002.png@01CC82A5.6831A340"/>
            <p:cNvPicPr/>
            <p:nvPr/>
          </p:nvPicPr>
          <p:blipFill rotWithShape="1">
            <a:blip r:embed="rId4" r:link="rId5" cstate="print"/>
            <a:srcRect l="1755" t="4791" r="29426" b="45685"/>
            <a:stretch/>
          </p:blipFill>
          <p:spPr bwMode="auto">
            <a:xfrm>
              <a:off x="739387" y="3278367"/>
              <a:ext cx="677876" cy="240913"/>
            </a:xfrm>
            <a:prstGeom prst="rect">
              <a:avLst/>
            </a:prstGeom>
            <a:ln>
              <a:noFill/>
            </a:ln>
            <a:effectLst>
              <a:outerShdw blurRad="190500" algn="tl" rotWithShape="0">
                <a:srgbClr val="000000">
                  <a:alpha val="70000"/>
                </a:srgbClr>
              </a:outerShdw>
            </a:effectLst>
          </p:spPr>
        </p:pic>
        <p:sp>
          <p:nvSpPr>
            <p:cNvPr id="564" name="Textfeld 563"/>
            <p:cNvSpPr txBox="1"/>
            <p:nvPr/>
          </p:nvSpPr>
          <p:spPr>
            <a:xfrm>
              <a:off x="423334" y="3728294"/>
              <a:ext cx="806631" cy="230832"/>
            </a:xfrm>
            <a:prstGeom prst="rect">
              <a:avLst/>
            </a:prstGeom>
            <a:noFill/>
          </p:spPr>
          <p:txBody>
            <a:bodyPr wrap="none" rtlCol="0">
              <a:spAutoFit/>
            </a:bodyPr>
            <a:lstStyle/>
            <a:p>
              <a:pPr algn="ctr"/>
              <a:r>
                <a:rPr lang="en-US" sz="900" b="1" dirty="0" err="1" smtClean="0">
                  <a:solidFill>
                    <a:schemeClr val="accent1"/>
                  </a:solidFill>
                  <a:effectLst>
                    <a:outerShdw blurRad="50800" dist="38100" dir="5400000" algn="t" rotWithShape="0">
                      <a:schemeClr val="bg1">
                        <a:alpha val="40000"/>
                      </a:schemeClr>
                    </a:outerShdw>
                  </a:effectLst>
                </a:rPr>
                <a:t>Kalkulation</a:t>
              </a:r>
              <a:endParaRPr lang="en-US" sz="900" dirty="0">
                <a:solidFill>
                  <a:schemeClr val="accent1"/>
                </a:solidFill>
                <a:effectLst>
                  <a:outerShdw blurRad="50800" dist="38100" dir="5400000" algn="t" rotWithShape="0">
                    <a:schemeClr val="bg1">
                      <a:alpha val="40000"/>
                    </a:schemeClr>
                  </a:outerShdw>
                </a:effectLst>
              </a:endParaRPr>
            </a:p>
          </p:txBody>
        </p:sp>
      </p:grpSp>
      <p:grpSp>
        <p:nvGrpSpPr>
          <p:cNvPr id="20" name="Gruppieren 19"/>
          <p:cNvGrpSpPr/>
          <p:nvPr/>
        </p:nvGrpSpPr>
        <p:grpSpPr>
          <a:xfrm>
            <a:off x="6184800" y="2840400"/>
            <a:ext cx="1136449" cy="1210388"/>
            <a:chOff x="6196414" y="2815200"/>
            <a:chExt cx="1136449" cy="1210388"/>
          </a:xfrm>
          <a:solidFill>
            <a:schemeClr val="accent1"/>
          </a:solidFill>
        </p:grpSpPr>
        <p:sp>
          <p:nvSpPr>
            <p:cNvPr id="544" name="Eingekerbter Richtungspfeil 543"/>
            <p:cNvSpPr/>
            <p:nvPr/>
          </p:nvSpPr>
          <p:spPr>
            <a:xfrm>
              <a:off x="6196414" y="2815200"/>
              <a:ext cx="1136449" cy="1210388"/>
            </a:xfrm>
            <a:prstGeom prst="chevron">
              <a:avLst>
                <a:gd name="adj" fmla="val 35551"/>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6" name="Bild 5"/>
            <p:cNvPicPr/>
            <p:nvPr/>
          </p:nvPicPr>
          <p:blipFill>
            <a:blip r:embed="rId6" cstate="print"/>
            <a:srcRect/>
            <a:stretch>
              <a:fillRect/>
            </a:stretch>
          </p:blipFill>
          <p:spPr bwMode="auto">
            <a:xfrm>
              <a:off x="6607975" y="3263864"/>
              <a:ext cx="615094" cy="285826"/>
            </a:xfrm>
            <a:prstGeom prst="rect">
              <a:avLst/>
            </a:prstGeom>
            <a:grpFill/>
            <a:ln>
              <a:noFill/>
            </a:ln>
            <a:effectLst>
              <a:outerShdw blurRad="190500" algn="tl" rotWithShape="0">
                <a:srgbClr val="000000">
                  <a:alpha val="70000"/>
                </a:srgbClr>
              </a:outerShdw>
            </a:effectLst>
          </p:spPr>
        </p:pic>
        <p:sp>
          <p:nvSpPr>
            <p:cNvPr id="569" name="Textfeld 568"/>
            <p:cNvSpPr txBox="1"/>
            <p:nvPr/>
          </p:nvSpPr>
          <p:spPr>
            <a:xfrm>
              <a:off x="6326451" y="3729600"/>
              <a:ext cx="639919" cy="230832"/>
            </a:xfrm>
            <a:prstGeom prst="rect">
              <a:avLst/>
            </a:prstGeom>
            <a:noFill/>
          </p:spPr>
          <p:txBody>
            <a:bodyPr wrap="none" rtlCol="0">
              <a:spAutoFit/>
            </a:bodyPr>
            <a:lstStyle/>
            <a:p>
              <a:pPr algn="ctr"/>
              <a:r>
                <a:rPr lang="en-US" sz="900" b="1" dirty="0" err="1" smtClean="0">
                  <a:solidFill>
                    <a:schemeClr val="bg1"/>
                  </a:solidFill>
                  <a:effectLst>
                    <a:outerShdw blurRad="50800" dist="38100" dir="5400000" algn="t" rotWithShape="0">
                      <a:prstClr val="black">
                        <a:alpha val="40000"/>
                      </a:prstClr>
                    </a:outerShdw>
                  </a:effectLst>
                </a:rPr>
                <a:t>Planung</a:t>
              </a:r>
              <a:endParaRPr lang="en-US" sz="900" dirty="0">
                <a:solidFill>
                  <a:schemeClr val="bg1"/>
                </a:solidFill>
                <a:effectLst>
                  <a:outerShdw blurRad="50800" dist="38100" dir="5400000" algn="t" rotWithShape="0">
                    <a:prstClr val="black">
                      <a:alpha val="40000"/>
                    </a:prstClr>
                  </a:outerShdw>
                </a:effectLst>
              </a:endParaRPr>
            </a:p>
          </p:txBody>
        </p:sp>
      </p:grpSp>
      <p:grpSp>
        <p:nvGrpSpPr>
          <p:cNvPr id="21" name="Gruppieren 20"/>
          <p:cNvGrpSpPr/>
          <p:nvPr/>
        </p:nvGrpSpPr>
        <p:grpSpPr>
          <a:xfrm>
            <a:off x="6912000" y="2840400"/>
            <a:ext cx="1136449" cy="1210388"/>
            <a:chOff x="6923360" y="2815200"/>
            <a:chExt cx="1136449" cy="1210388"/>
          </a:xfrm>
        </p:grpSpPr>
        <p:sp>
          <p:nvSpPr>
            <p:cNvPr id="545" name="Eingekerbter Richtungspfeil 544"/>
            <p:cNvSpPr/>
            <p:nvPr/>
          </p:nvSpPr>
          <p:spPr>
            <a:xfrm>
              <a:off x="6923360" y="2815200"/>
              <a:ext cx="1136449" cy="1210388"/>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dirty="0">
                <a:solidFill>
                  <a:schemeClr val="tx1"/>
                </a:solidFill>
              </a:endParaRPr>
            </a:p>
          </p:txBody>
        </p:sp>
        <p:pic>
          <p:nvPicPr>
            <p:cNvPr id="567" name="Picture 2"/>
            <p:cNvPicPr>
              <a:picLocks noChangeAspect="1" noChangeArrowheads="1"/>
            </p:cNvPicPr>
            <p:nvPr/>
          </p:nvPicPr>
          <p:blipFill rotWithShape="1">
            <a:blip r:embed="rId7" cstate="print"/>
            <a:srcRect l="21322" t="14577"/>
            <a:stretch/>
          </p:blipFill>
          <p:spPr bwMode="auto">
            <a:xfrm>
              <a:off x="7389428" y="3220384"/>
              <a:ext cx="539028" cy="402464"/>
            </a:xfrm>
            <a:prstGeom prst="rect">
              <a:avLst/>
            </a:prstGeom>
            <a:ln>
              <a:noFill/>
            </a:ln>
            <a:effectLst>
              <a:outerShdw blurRad="190500" algn="tl" rotWithShape="0">
                <a:srgbClr val="000000">
                  <a:alpha val="70000"/>
                </a:srgbClr>
              </a:outerShdw>
            </a:effectLst>
          </p:spPr>
        </p:pic>
        <p:sp>
          <p:nvSpPr>
            <p:cNvPr id="570" name="Textfeld 569"/>
            <p:cNvSpPr txBox="1"/>
            <p:nvPr/>
          </p:nvSpPr>
          <p:spPr>
            <a:xfrm>
              <a:off x="7093943" y="3644536"/>
              <a:ext cx="633507" cy="369332"/>
            </a:xfrm>
            <a:prstGeom prst="rect">
              <a:avLst/>
            </a:prstGeom>
            <a:noFill/>
          </p:spPr>
          <p:txBody>
            <a:bodyPr wrap="none" rtlCol="0">
              <a:spAutoFit/>
            </a:bodyPr>
            <a:lstStyle/>
            <a:p>
              <a:pPr algn="ctr"/>
              <a:r>
                <a:rPr lang="en-US" sz="900" b="1" dirty="0" err="1" smtClean="0">
                  <a:solidFill>
                    <a:schemeClr val="accent1"/>
                  </a:solidFill>
                  <a:effectLst>
                    <a:outerShdw blurRad="50800" dist="38100" dir="5400000" algn="t" rotWithShape="0">
                      <a:schemeClr val="bg1">
                        <a:alpha val="40000"/>
                      </a:schemeClr>
                    </a:outerShdw>
                  </a:effectLst>
                </a:rPr>
                <a:t>Aus</a:t>
              </a:r>
              <a:r>
                <a:rPr lang="en-US" sz="900" b="1" dirty="0" smtClean="0">
                  <a:solidFill>
                    <a:schemeClr val="accent1"/>
                  </a:solidFill>
                  <a:effectLst>
                    <a:outerShdw blurRad="50800" dist="38100" dir="5400000" algn="t" rotWithShape="0">
                      <a:schemeClr val="bg1">
                        <a:alpha val="40000"/>
                      </a:schemeClr>
                    </a:outerShdw>
                  </a:effectLst>
                </a:rPr>
                <a:t>-</a:t>
              </a:r>
            </a:p>
            <a:p>
              <a:pPr algn="ctr"/>
              <a:r>
                <a:rPr lang="en-US" sz="900" b="1" dirty="0" err="1" smtClean="0">
                  <a:solidFill>
                    <a:schemeClr val="accent1"/>
                  </a:solidFill>
                  <a:effectLst>
                    <a:outerShdw blurRad="50800" dist="38100" dir="5400000" algn="t" rotWithShape="0">
                      <a:schemeClr val="bg1">
                        <a:alpha val="40000"/>
                      </a:schemeClr>
                    </a:outerShdw>
                  </a:effectLst>
                </a:rPr>
                <a:t>wertung</a:t>
              </a:r>
              <a:endParaRPr lang="en-US" sz="900" dirty="0">
                <a:solidFill>
                  <a:schemeClr val="accent1"/>
                </a:solidFill>
                <a:effectLst>
                  <a:outerShdw blurRad="50800" dist="38100" dir="5400000" algn="t" rotWithShape="0">
                    <a:schemeClr val="bg1">
                      <a:alpha val="40000"/>
                    </a:schemeClr>
                  </a:outerShdw>
                </a:effectLst>
              </a:endParaRPr>
            </a:p>
          </p:txBody>
        </p:sp>
      </p:grpSp>
      <p:grpSp>
        <p:nvGrpSpPr>
          <p:cNvPr id="22" name="Gruppieren 21"/>
          <p:cNvGrpSpPr/>
          <p:nvPr/>
        </p:nvGrpSpPr>
        <p:grpSpPr>
          <a:xfrm>
            <a:off x="7639200" y="2840400"/>
            <a:ext cx="1136449" cy="1210388"/>
            <a:chOff x="7649644" y="2815200"/>
            <a:chExt cx="1136449" cy="1210388"/>
          </a:xfrm>
        </p:grpSpPr>
        <p:sp>
          <p:nvSpPr>
            <p:cNvPr id="565" name="Eingekerbter Richtungspfeil 564"/>
            <p:cNvSpPr/>
            <p:nvPr/>
          </p:nvSpPr>
          <p:spPr>
            <a:xfrm>
              <a:off x="7649644" y="2815200"/>
              <a:ext cx="1136449" cy="1210388"/>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8"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424" t="64126" r="26731"/>
            <a:stretch/>
          </p:blipFill>
          <p:spPr bwMode="auto">
            <a:xfrm>
              <a:off x="8036893" y="3221344"/>
              <a:ext cx="649908" cy="4001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571" name="Textfeld 570"/>
            <p:cNvSpPr txBox="1"/>
            <p:nvPr/>
          </p:nvSpPr>
          <p:spPr>
            <a:xfrm>
              <a:off x="7792747" y="3644536"/>
              <a:ext cx="684803" cy="369332"/>
            </a:xfrm>
            <a:prstGeom prst="rect">
              <a:avLst/>
            </a:prstGeom>
            <a:noFill/>
          </p:spPr>
          <p:txBody>
            <a:bodyPr wrap="none" rtlCol="0">
              <a:spAutoFit/>
            </a:bodyPr>
            <a:lstStyle/>
            <a:p>
              <a:pPr algn="ctr"/>
              <a:r>
                <a:rPr lang="en-US" sz="900" b="1" dirty="0" err="1" smtClean="0">
                  <a:solidFill>
                    <a:schemeClr val="accent1"/>
                  </a:solidFill>
                  <a:effectLst>
                    <a:outerShdw blurRad="50800" dist="38100" dir="5400000" algn="t" rotWithShape="0">
                      <a:schemeClr val="bg1">
                        <a:alpha val="40000"/>
                      </a:schemeClr>
                    </a:outerShdw>
                  </a:effectLst>
                </a:rPr>
                <a:t>Über</a:t>
              </a:r>
              <a:r>
                <a:rPr lang="en-US" sz="900" b="1" dirty="0" smtClean="0">
                  <a:solidFill>
                    <a:schemeClr val="accent1"/>
                  </a:solidFill>
                  <a:effectLst>
                    <a:outerShdw blurRad="50800" dist="38100" dir="5400000" algn="t" rotWithShape="0">
                      <a:schemeClr val="bg1">
                        <a:alpha val="40000"/>
                      </a:schemeClr>
                    </a:outerShdw>
                  </a:effectLst>
                </a:rPr>
                <a:t>-</a:t>
              </a:r>
            </a:p>
            <a:p>
              <a:pPr algn="ctr"/>
              <a:r>
                <a:rPr lang="en-US" sz="900" b="1" dirty="0" err="1" smtClean="0">
                  <a:solidFill>
                    <a:schemeClr val="accent1"/>
                  </a:solidFill>
                  <a:effectLst>
                    <a:outerShdw blurRad="50800" dist="38100" dir="5400000" algn="t" rotWithShape="0">
                      <a:schemeClr val="bg1">
                        <a:alpha val="40000"/>
                      </a:schemeClr>
                    </a:outerShdw>
                  </a:effectLst>
                </a:rPr>
                <a:t>wachung</a:t>
              </a:r>
              <a:endParaRPr lang="en-US" sz="900" dirty="0">
                <a:solidFill>
                  <a:schemeClr val="accent1"/>
                </a:solidFill>
                <a:effectLst>
                  <a:outerShdw blurRad="50800" dist="38100" dir="5400000" algn="t" rotWithShape="0">
                    <a:schemeClr val="bg1">
                      <a:alpha val="40000"/>
                    </a:schemeClr>
                  </a:outerShdw>
                </a:effectLst>
              </a:endParaRPr>
            </a:p>
          </p:txBody>
        </p:sp>
      </p:grpSp>
    </p:spTree>
    <p:extLst>
      <p:ext uri="{BB962C8B-B14F-4D97-AF65-F5344CB8AC3E}">
        <p14:creationId xmlns:p14="http://schemas.microsoft.com/office/powerpoint/2010/main" val="3697256742"/>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Planung mit Prinect Scheduler</a:t>
            </a:r>
            <a:endParaRPr lang="de-DE"/>
          </a:p>
        </p:txBody>
      </p:sp>
      <p:sp>
        <p:nvSpPr>
          <p:cNvPr id="4" name="Fußzeilenplatzhalter 3"/>
          <p:cNvSpPr>
            <a:spLocks noGrp="1"/>
          </p:cNvSpPr>
          <p:nvPr>
            <p:ph type="ftr" sz="quarter" idx="10"/>
          </p:nvPr>
        </p:nvSpPr>
        <p:spPr/>
        <p:txBody>
          <a:bodyPr/>
          <a:lstStyle/>
          <a:p>
            <a:pPr>
              <a:defRPr/>
            </a:pPr>
            <a:r>
              <a:rPr lang="de-DE" smtClean="0"/>
              <a:t>● PAT Prinect  ● D. Freyer, C. Völker ● November 2013</a:t>
            </a:r>
            <a:endParaRPr lang="de-DE"/>
          </a:p>
        </p:txBody>
      </p:sp>
      <p:sp>
        <p:nvSpPr>
          <p:cNvPr id="5" name="Foliennummernplatzhalter 4"/>
          <p:cNvSpPr>
            <a:spLocks noGrp="1"/>
          </p:cNvSpPr>
          <p:nvPr>
            <p:ph type="sldNum" sz="quarter" idx="11"/>
          </p:nvPr>
        </p:nvSpPr>
        <p:spPr/>
        <p:txBody>
          <a:bodyPr/>
          <a:lstStyle/>
          <a:p>
            <a:pPr>
              <a:defRPr/>
            </a:pPr>
            <a:fld id="{B035FD14-5EDB-4F2F-AE9E-2CB0E24AE5B8}" type="slidenum">
              <a:rPr lang="de-DE" smtClean="0"/>
              <a:pPr>
                <a:defRPr/>
              </a:pPr>
              <a:t>22</a:t>
            </a:fld>
            <a:endParaRPr lang="de-DE" dirty="0"/>
          </a:p>
        </p:txBody>
      </p:sp>
      <p:pic>
        <p:nvPicPr>
          <p:cNvPr id="7" name="Bild 30" descr="http://kieapp70123/PrintreadyWiki/Visualisierung_der_Arbeitsgang-Abfolgen?action=AttachFile&amp;do=get&amp;target=ProcessChain-1.png"/>
          <p:cNvPicPr/>
          <p:nvPr/>
        </p:nvPicPr>
        <p:blipFill rotWithShape="1">
          <a:blip r:embed="rId3" cstate="print"/>
          <a:srcRect l="14732" t="4707" r="1871" b="40176"/>
          <a:stretch/>
        </p:blipFill>
        <p:spPr bwMode="auto">
          <a:xfrm>
            <a:off x="1882381" y="2353671"/>
            <a:ext cx="6785915" cy="3235569"/>
          </a:xfrm>
          <a:prstGeom prst="rect">
            <a:avLst/>
          </a:prstGeom>
          <a:noFill/>
          <a:ln w="19050">
            <a:solidFill>
              <a:schemeClr val="accent1"/>
            </a:solidFill>
            <a:miter lim="800000"/>
            <a:headEnd/>
            <a:tailEnd/>
          </a:ln>
          <a:effectLst>
            <a:outerShdw blurRad="50800" dist="38100" dir="2700000" algn="tl" rotWithShape="0">
              <a:prstClr val="black">
                <a:alpha val="40000"/>
              </a:prstClr>
            </a:outerShdw>
          </a:effectLst>
        </p:spPr>
      </p:pic>
      <p:sp>
        <p:nvSpPr>
          <p:cNvPr id="15" name="Inhaltsplatzhalter 2"/>
          <p:cNvSpPr txBox="1">
            <a:spLocks/>
          </p:cNvSpPr>
          <p:nvPr/>
        </p:nvSpPr>
        <p:spPr bwMode="auto">
          <a:xfrm>
            <a:off x="575556" y="5756447"/>
            <a:ext cx="5940660" cy="876909"/>
          </a:xfrm>
          <a:prstGeom prst="rect">
            <a:avLst/>
          </a:prstGeom>
          <a:solidFill>
            <a:srgbClr val="004B8D"/>
          </a:solidFill>
          <a:ln w="9525">
            <a:noFill/>
            <a:miter lim="800000"/>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lvl1pPr marL="265113" indent="-233363" algn="l" rtl="0" fontAlgn="base">
              <a:lnSpc>
                <a:spcPts val="2400"/>
              </a:lnSpc>
              <a:spcBef>
                <a:spcPts val="125"/>
              </a:spcBef>
              <a:spcAft>
                <a:spcPts val="400"/>
              </a:spcAft>
              <a:buFont typeface="Arial" charset="0"/>
              <a:buChar char="•"/>
              <a:defRPr sz="2000" kern="1200">
                <a:solidFill>
                  <a:schemeClr val="lt1"/>
                </a:solidFill>
                <a:latin typeface="+mn-lt"/>
                <a:ea typeface="+mn-ea"/>
                <a:cs typeface="+mn-cs"/>
              </a:defRPr>
            </a:lvl1pPr>
            <a:lvl2pPr marL="712788"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2pPr>
            <a:lvl3pPr marL="1162050"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3pPr>
            <a:lvl4pPr marL="1619250"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4pPr>
            <a:lvl5pPr marL="2058988"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317500" lvl="1" indent="-285750">
              <a:buFont typeface="Wingdings" pitchFamily="2" charset="2"/>
              <a:buChar char="Ø"/>
            </a:pPr>
            <a:r>
              <a:rPr lang="de-DE">
                <a:solidFill>
                  <a:schemeClr val="bg1"/>
                </a:solidFill>
              </a:rPr>
              <a:t>Optimale zeitliche Nutzung des Maschinenparks</a:t>
            </a:r>
          </a:p>
          <a:p>
            <a:pPr marL="317500" lvl="1" indent="-285750">
              <a:buFont typeface="Wingdings" pitchFamily="2" charset="2"/>
              <a:buChar char="Ø"/>
            </a:pPr>
            <a:r>
              <a:rPr lang="de-DE" smtClean="0">
                <a:solidFill>
                  <a:schemeClr val="bg1"/>
                </a:solidFill>
              </a:rPr>
              <a:t>alle </a:t>
            </a:r>
            <a:r>
              <a:rPr lang="de-DE">
                <a:solidFill>
                  <a:schemeClr val="bg1"/>
                </a:solidFill>
              </a:rPr>
              <a:t>Abhängigkeiten sind sichtbar</a:t>
            </a:r>
          </a:p>
        </p:txBody>
      </p:sp>
      <p:grpSp>
        <p:nvGrpSpPr>
          <p:cNvPr id="6" name="Gruppieren 5"/>
          <p:cNvGrpSpPr/>
          <p:nvPr/>
        </p:nvGrpSpPr>
        <p:grpSpPr>
          <a:xfrm>
            <a:off x="588184" y="4797152"/>
            <a:ext cx="961021" cy="690150"/>
            <a:chOff x="408164" y="5031784"/>
            <a:chExt cx="961021" cy="690150"/>
          </a:xfrm>
        </p:grpSpPr>
        <p:pic>
          <p:nvPicPr>
            <p:cNvPr id="23" name="Bild 4"/>
            <p:cNvPicPr/>
            <p:nvPr/>
          </p:nvPicPr>
          <p:blipFill rotWithShape="1">
            <a:blip r:embed="rId4" cstate="screen">
              <a:extLst>
                <a:ext uri="{28A0092B-C50C-407E-A947-70E740481C1C}">
                  <a14:useLocalDpi xmlns:a14="http://schemas.microsoft.com/office/drawing/2010/main"/>
                </a:ext>
              </a:extLst>
            </a:blip>
            <a:srcRect l="2253" r="82081"/>
            <a:stretch/>
          </p:blipFill>
          <p:spPr bwMode="auto">
            <a:xfrm>
              <a:off x="408164" y="5031784"/>
              <a:ext cx="961021" cy="690150"/>
            </a:xfrm>
            <a:prstGeom prst="rect">
              <a:avLst/>
            </a:prstGeom>
            <a:noFill/>
          </p:spPr>
        </p:pic>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0037" y="5132065"/>
              <a:ext cx="272084" cy="252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5" name="Bild 4"/>
          <p:cNvPicPr/>
          <p:nvPr/>
        </p:nvPicPr>
        <p:blipFill rotWithShape="1">
          <a:blip r:embed="rId4" cstate="screen">
            <a:extLst>
              <a:ext uri="{28A0092B-C50C-407E-A947-70E740481C1C}">
                <a14:useLocalDpi xmlns:a14="http://schemas.microsoft.com/office/drawing/2010/main"/>
              </a:ext>
            </a:extLst>
          </a:blip>
          <a:srcRect l="22406" r="62792"/>
          <a:stretch/>
        </p:blipFill>
        <p:spPr bwMode="auto">
          <a:xfrm>
            <a:off x="588185" y="2672916"/>
            <a:ext cx="907898" cy="690150"/>
          </a:xfrm>
          <a:prstGeom prst="rect">
            <a:avLst/>
          </a:prstGeom>
          <a:noFill/>
        </p:spPr>
      </p:pic>
      <p:grpSp>
        <p:nvGrpSpPr>
          <p:cNvPr id="3" name="Gruppieren 2"/>
          <p:cNvGrpSpPr/>
          <p:nvPr/>
        </p:nvGrpSpPr>
        <p:grpSpPr>
          <a:xfrm>
            <a:off x="588184" y="3356992"/>
            <a:ext cx="1156447" cy="688560"/>
            <a:chOff x="408164" y="3356992"/>
            <a:chExt cx="1156447" cy="688560"/>
          </a:xfrm>
        </p:grpSpPr>
        <p:pic>
          <p:nvPicPr>
            <p:cNvPr id="27" name="Bild 4"/>
            <p:cNvPicPr/>
            <p:nvPr/>
          </p:nvPicPr>
          <p:blipFill rotWithShape="1">
            <a:blip r:embed="rId4" cstate="screen">
              <a:extLst>
                <a:ext uri="{28A0092B-C50C-407E-A947-70E740481C1C}">
                  <a14:useLocalDpi xmlns:a14="http://schemas.microsoft.com/office/drawing/2010/main"/>
                </a:ext>
              </a:extLst>
            </a:blip>
            <a:srcRect l="60127" r="21019"/>
            <a:stretch/>
          </p:blipFill>
          <p:spPr bwMode="auto">
            <a:xfrm>
              <a:off x="408164" y="3356992"/>
              <a:ext cx="1156447" cy="688560"/>
            </a:xfrm>
            <a:prstGeom prst="rect">
              <a:avLst/>
            </a:prstGeom>
            <a:noFill/>
          </p:spPr>
        </p:pic>
        <p:pic>
          <p:nvPicPr>
            <p:cNvPr id="2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410" y="3467542"/>
              <a:ext cx="323305" cy="252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9" name="Gruppieren 28"/>
          <p:cNvGrpSpPr/>
          <p:nvPr/>
        </p:nvGrpSpPr>
        <p:grpSpPr>
          <a:xfrm>
            <a:off x="588184" y="4036584"/>
            <a:ext cx="1049431" cy="688560"/>
            <a:chOff x="5226424" y="4257092"/>
            <a:chExt cx="1049431" cy="688560"/>
          </a:xfrm>
        </p:grpSpPr>
        <p:pic>
          <p:nvPicPr>
            <p:cNvPr id="30" name="Bild 4"/>
            <p:cNvPicPr/>
            <p:nvPr/>
          </p:nvPicPr>
          <p:blipFill rotWithShape="1">
            <a:blip r:embed="rId4" cstate="screen">
              <a:extLst>
                <a:ext uri="{28A0092B-C50C-407E-A947-70E740481C1C}">
                  <a14:useLocalDpi xmlns:a14="http://schemas.microsoft.com/office/drawing/2010/main"/>
                </a:ext>
              </a:extLst>
            </a:blip>
            <a:srcRect l="82891"/>
            <a:stretch/>
          </p:blipFill>
          <p:spPr bwMode="auto">
            <a:xfrm>
              <a:off x="5226424" y="4257092"/>
              <a:ext cx="1049431" cy="688560"/>
            </a:xfrm>
            <a:prstGeom prst="rect">
              <a:avLst/>
            </a:prstGeom>
            <a:noFill/>
          </p:spPr>
        </p:pic>
        <p:pic>
          <p:nvPicPr>
            <p:cNvPr id="3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4140" y="4370637"/>
              <a:ext cx="323305" cy="252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32" name="Gerade Verbindung mit Pfeil 31"/>
          <p:cNvCxnSpPr>
            <a:stCxn id="23" idx="3"/>
          </p:cNvCxnSpPr>
          <p:nvPr/>
        </p:nvCxnSpPr>
        <p:spPr>
          <a:xfrm>
            <a:off x="1549205" y="5142227"/>
            <a:ext cx="394503" cy="345075"/>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a:off x="1504353" y="3017991"/>
            <a:ext cx="439355" cy="52184"/>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a:off x="1724030" y="3719913"/>
            <a:ext cx="219677" cy="52184"/>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a:off x="1724029" y="3725724"/>
            <a:ext cx="219679" cy="245731"/>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flipV="1">
            <a:off x="1652022" y="4150129"/>
            <a:ext cx="291686" cy="252371"/>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grpSp>
        <p:nvGrpSpPr>
          <p:cNvPr id="37" name="Gruppieren 36"/>
          <p:cNvGrpSpPr/>
          <p:nvPr/>
        </p:nvGrpSpPr>
        <p:grpSpPr>
          <a:xfrm>
            <a:off x="575556" y="1550718"/>
            <a:ext cx="1156447" cy="690150"/>
            <a:chOff x="268940" y="1901072"/>
            <a:chExt cx="1156447" cy="688560"/>
          </a:xfrm>
        </p:grpSpPr>
        <p:pic>
          <p:nvPicPr>
            <p:cNvPr id="38" name="Bild 4"/>
            <p:cNvPicPr/>
            <p:nvPr/>
          </p:nvPicPr>
          <p:blipFill rotWithShape="1">
            <a:blip r:embed="rId4" cstate="screen">
              <a:extLst>
                <a:ext uri="{28A0092B-C50C-407E-A947-70E740481C1C}">
                  <a14:useLocalDpi xmlns:a14="http://schemas.microsoft.com/office/drawing/2010/main"/>
                </a:ext>
              </a:extLst>
            </a:blip>
            <a:srcRect l="2253" r="78895"/>
            <a:stretch/>
          </p:blipFill>
          <p:spPr bwMode="auto">
            <a:xfrm>
              <a:off x="268940" y="1901072"/>
              <a:ext cx="1156447" cy="688560"/>
            </a:xfrm>
            <a:prstGeom prst="rect">
              <a:avLst/>
            </a:prstGeom>
            <a:noFill/>
          </p:spPr>
        </p:pic>
        <p:pic>
          <p:nvPicPr>
            <p:cNvPr id="3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813" y="2001122"/>
              <a:ext cx="272084" cy="252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0" name="Bild 4"/>
          <p:cNvPicPr/>
          <p:nvPr/>
        </p:nvPicPr>
        <p:blipFill rotWithShape="1">
          <a:blip r:embed="rId4" cstate="screen">
            <a:extLst>
              <a:ext uri="{28A0092B-C50C-407E-A947-70E740481C1C}">
                <a14:useLocalDpi xmlns:a14="http://schemas.microsoft.com/office/drawing/2010/main"/>
              </a:ext>
            </a:extLst>
          </a:blip>
          <a:srcRect l="22406" r="59470"/>
          <a:stretch/>
        </p:blipFill>
        <p:spPr bwMode="auto">
          <a:xfrm>
            <a:off x="1732185" y="1550718"/>
            <a:ext cx="1111623" cy="690150"/>
          </a:xfrm>
          <a:prstGeom prst="rect">
            <a:avLst/>
          </a:prstGeom>
          <a:noFill/>
        </p:spPr>
      </p:pic>
      <p:grpSp>
        <p:nvGrpSpPr>
          <p:cNvPr id="41" name="Gruppieren 40"/>
          <p:cNvGrpSpPr/>
          <p:nvPr/>
        </p:nvGrpSpPr>
        <p:grpSpPr>
          <a:xfrm>
            <a:off x="2831249" y="1552308"/>
            <a:ext cx="1344707" cy="688560"/>
            <a:chOff x="3818964" y="4005064"/>
            <a:chExt cx="1344707" cy="688560"/>
          </a:xfrm>
        </p:grpSpPr>
        <p:pic>
          <p:nvPicPr>
            <p:cNvPr id="42" name="Bild 4"/>
            <p:cNvPicPr/>
            <p:nvPr/>
          </p:nvPicPr>
          <p:blipFill rotWithShape="1">
            <a:blip r:embed="rId4" cstate="screen">
              <a:extLst>
                <a:ext uri="{28A0092B-C50C-407E-A947-70E740481C1C}">
                  <a14:useLocalDpi xmlns:a14="http://schemas.microsoft.com/office/drawing/2010/main"/>
                </a:ext>
              </a:extLst>
            </a:blip>
            <a:srcRect l="60127" r="17950"/>
            <a:stretch/>
          </p:blipFill>
          <p:spPr bwMode="auto">
            <a:xfrm>
              <a:off x="3818964" y="4005064"/>
              <a:ext cx="1344707" cy="688560"/>
            </a:xfrm>
            <a:prstGeom prst="rect">
              <a:avLst/>
            </a:prstGeom>
            <a:noFill/>
          </p:spPr>
        </p:pic>
        <p:pic>
          <p:nvPicPr>
            <p:cNvPr id="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5210" y="4115614"/>
              <a:ext cx="323305" cy="252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 name="Gruppieren 43"/>
          <p:cNvGrpSpPr/>
          <p:nvPr/>
        </p:nvGrpSpPr>
        <p:grpSpPr>
          <a:xfrm>
            <a:off x="4170641" y="1552308"/>
            <a:ext cx="1049431" cy="688560"/>
            <a:chOff x="5226424" y="4257092"/>
            <a:chExt cx="1049431" cy="688560"/>
          </a:xfrm>
        </p:grpSpPr>
        <p:pic>
          <p:nvPicPr>
            <p:cNvPr id="45" name="Bild 4"/>
            <p:cNvPicPr/>
            <p:nvPr/>
          </p:nvPicPr>
          <p:blipFill rotWithShape="1">
            <a:blip r:embed="rId4" cstate="screen">
              <a:extLst>
                <a:ext uri="{28A0092B-C50C-407E-A947-70E740481C1C}">
                  <a14:useLocalDpi xmlns:a14="http://schemas.microsoft.com/office/drawing/2010/main"/>
                </a:ext>
              </a:extLst>
            </a:blip>
            <a:srcRect l="82891"/>
            <a:stretch/>
          </p:blipFill>
          <p:spPr bwMode="auto">
            <a:xfrm>
              <a:off x="5226424" y="4257092"/>
              <a:ext cx="1049431" cy="688560"/>
            </a:xfrm>
            <a:prstGeom prst="rect">
              <a:avLst/>
            </a:prstGeom>
            <a:noFill/>
          </p:spPr>
        </p:pic>
        <p:pic>
          <p:nvPicPr>
            <p:cNvPr id="4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4140" y="4370637"/>
              <a:ext cx="323305" cy="252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Ellipse 19"/>
          <p:cNvSpPr/>
          <p:nvPr/>
        </p:nvSpPr>
        <p:spPr>
          <a:xfrm>
            <a:off x="3779912" y="5314763"/>
            <a:ext cx="288032" cy="27447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b="1" smtClean="0">
                <a:solidFill>
                  <a:schemeClr val="bg1"/>
                </a:solidFill>
              </a:rPr>
              <a:t>1</a:t>
            </a:r>
            <a:endParaRPr lang="de-DE" b="1">
              <a:solidFill>
                <a:schemeClr val="bg1"/>
              </a:solidFill>
            </a:endParaRPr>
          </a:p>
        </p:txBody>
      </p:sp>
      <p:sp>
        <p:nvSpPr>
          <p:cNvPr id="48" name="Ellipse 47"/>
          <p:cNvSpPr/>
          <p:nvPr/>
        </p:nvSpPr>
        <p:spPr>
          <a:xfrm>
            <a:off x="3257854" y="2932936"/>
            <a:ext cx="288032" cy="27447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b="1">
                <a:solidFill>
                  <a:schemeClr val="bg1"/>
                </a:solidFill>
              </a:rPr>
              <a:t>2</a:t>
            </a:r>
          </a:p>
        </p:txBody>
      </p:sp>
      <p:sp>
        <p:nvSpPr>
          <p:cNvPr id="49" name="Ellipse 48"/>
          <p:cNvSpPr/>
          <p:nvPr/>
        </p:nvSpPr>
        <p:spPr>
          <a:xfrm>
            <a:off x="4175956" y="3319250"/>
            <a:ext cx="288032" cy="27447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b="1" smtClean="0">
                <a:solidFill>
                  <a:schemeClr val="bg1"/>
                </a:solidFill>
              </a:rPr>
              <a:t>3</a:t>
            </a:r>
            <a:endParaRPr lang="de-DE" b="1">
              <a:solidFill>
                <a:schemeClr val="bg1"/>
              </a:solidFill>
            </a:endParaRPr>
          </a:p>
        </p:txBody>
      </p:sp>
      <p:cxnSp>
        <p:nvCxnSpPr>
          <p:cNvPr id="50" name="Gerade Verbindung mit Pfeil 49"/>
          <p:cNvCxnSpPr/>
          <p:nvPr/>
        </p:nvCxnSpPr>
        <p:spPr>
          <a:xfrm>
            <a:off x="1549205" y="3070175"/>
            <a:ext cx="394502" cy="397367"/>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53" name="Ellipse 52"/>
          <p:cNvSpPr/>
          <p:nvPr/>
        </p:nvSpPr>
        <p:spPr>
          <a:xfrm>
            <a:off x="5976156" y="3451247"/>
            <a:ext cx="288032" cy="27447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b="1">
                <a:solidFill>
                  <a:schemeClr val="bg1"/>
                </a:solidFill>
              </a:rPr>
              <a:t>4</a:t>
            </a:r>
          </a:p>
        </p:txBody>
      </p:sp>
      <p:sp>
        <p:nvSpPr>
          <p:cNvPr id="54" name="Ellipse 53"/>
          <p:cNvSpPr/>
          <p:nvPr/>
        </p:nvSpPr>
        <p:spPr>
          <a:xfrm>
            <a:off x="7526437" y="3696978"/>
            <a:ext cx="288032" cy="27447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b="1" smtClean="0">
                <a:solidFill>
                  <a:schemeClr val="bg1"/>
                </a:solidFill>
              </a:rPr>
              <a:t>5</a:t>
            </a:r>
            <a:endParaRPr lang="de-DE" b="1">
              <a:solidFill>
                <a:schemeClr val="bg1"/>
              </a:solidFill>
            </a:endParaRPr>
          </a:p>
        </p:txBody>
      </p:sp>
      <p:sp>
        <p:nvSpPr>
          <p:cNvPr id="55" name="Ellipse 54"/>
          <p:cNvSpPr/>
          <p:nvPr/>
        </p:nvSpPr>
        <p:spPr>
          <a:xfrm>
            <a:off x="8380264" y="3899345"/>
            <a:ext cx="288032" cy="27447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b="1" smtClean="0">
                <a:solidFill>
                  <a:schemeClr val="bg1"/>
                </a:solidFill>
              </a:rPr>
              <a:t>6</a:t>
            </a:r>
            <a:endParaRPr lang="de-DE" b="1">
              <a:solidFill>
                <a:schemeClr val="bg1"/>
              </a:solidFill>
            </a:endParaRPr>
          </a:p>
        </p:txBody>
      </p:sp>
      <p:grpSp>
        <p:nvGrpSpPr>
          <p:cNvPr id="47" name="Gruppieren 46"/>
          <p:cNvGrpSpPr>
            <a:grpSpLocks noChangeAspect="1"/>
          </p:cNvGrpSpPr>
          <p:nvPr/>
        </p:nvGrpSpPr>
        <p:grpSpPr>
          <a:xfrm>
            <a:off x="7200000" y="540000"/>
            <a:ext cx="1352354" cy="1440342"/>
            <a:chOff x="6196414" y="2815200"/>
            <a:chExt cx="1136449" cy="1210388"/>
          </a:xfrm>
          <a:solidFill>
            <a:schemeClr val="accent1"/>
          </a:solidFill>
        </p:grpSpPr>
        <p:sp>
          <p:nvSpPr>
            <p:cNvPr id="51" name="Eingekerbter Richtungspfeil 50"/>
            <p:cNvSpPr/>
            <p:nvPr/>
          </p:nvSpPr>
          <p:spPr>
            <a:xfrm>
              <a:off x="6196414" y="2815200"/>
              <a:ext cx="1136449" cy="1210388"/>
            </a:xfrm>
            <a:prstGeom prst="chevron">
              <a:avLst>
                <a:gd name="adj" fmla="val 35551"/>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2" name="Bild 5"/>
            <p:cNvPicPr/>
            <p:nvPr/>
          </p:nvPicPr>
          <p:blipFill>
            <a:blip r:embed="rId6" cstate="print"/>
            <a:srcRect/>
            <a:stretch>
              <a:fillRect/>
            </a:stretch>
          </p:blipFill>
          <p:spPr bwMode="auto">
            <a:xfrm>
              <a:off x="6607975" y="3263864"/>
              <a:ext cx="615094" cy="285826"/>
            </a:xfrm>
            <a:prstGeom prst="rect">
              <a:avLst/>
            </a:prstGeom>
            <a:grpFill/>
            <a:ln>
              <a:noFill/>
            </a:ln>
            <a:effectLst>
              <a:outerShdw blurRad="190500" algn="tl" rotWithShape="0">
                <a:srgbClr val="000000">
                  <a:alpha val="70000"/>
                </a:srgbClr>
              </a:outerShdw>
            </a:effectLst>
          </p:spPr>
        </p:pic>
        <p:sp>
          <p:nvSpPr>
            <p:cNvPr id="56" name="Textfeld 55"/>
            <p:cNvSpPr txBox="1"/>
            <p:nvPr/>
          </p:nvSpPr>
          <p:spPr>
            <a:xfrm>
              <a:off x="6304479" y="3729600"/>
              <a:ext cx="747899" cy="258640"/>
            </a:xfrm>
            <a:prstGeom prst="rect">
              <a:avLst/>
            </a:prstGeom>
            <a:noFill/>
          </p:spPr>
          <p:txBody>
            <a:bodyPr wrap="none" rtlCol="0">
              <a:spAutoFit/>
            </a:bodyPr>
            <a:lstStyle/>
            <a:p>
              <a:pPr algn="ctr"/>
              <a:r>
                <a:rPr lang="en-US" sz="1400" b="1" dirty="0" err="1" smtClean="0">
                  <a:solidFill>
                    <a:schemeClr val="bg1"/>
                  </a:solidFill>
                  <a:effectLst>
                    <a:outerShdw blurRad="50800" dist="38100" dir="5400000" algn="t" rotWithShape="0">
                      <a:prstClr val="black">
                        <a:alpha val="40000"/>
                      </a:prstClr>
                    </a:outerShdw>
                  </a:effectLst>
                </a:rPr>
                <a:t>Planung</a:t>
              </a:r>
              <a:endParaRPr lang="en-US" sz="1400" dirty="0">
                <a:solidFill>
                  <a:schemeClr val="bg1"/>
                </a:solidFill>
                <a:effectLst>
                  <a:outerShdw blurRad="50800" dist="38100" dir="5400000" algn="t" rotWithShape="0">
                    <a:prstClr val="black">
                      <a:alpha val="40000"/>
                    </a:prstClr>
                  </a:outerShdw>
                </a:effectLst>
              </a:endParaRPr>
            </a:p>
          </p:txBody>
        </p:sp>
      </p:grpSp>
    </p:spTree>
    <p:extLst>
      <p:ext uri="{BB962C8B-B14F-4D97-AF65-F5344CB8AC3E}">
        <p14:creationId xmlns:p14="http://schemas.microsoft.com/office/powerpoint/2010/main" val="8274822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1000"/>
                                        <p:tgtEl>
                                          <p:spTgt spid="4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1000"/>
                                        <p:tgtEl>
                                          <p:spTgt spid="44"/>
                                        </p:tgtEl>
                                      </p:cBhvr>
                                    </p:animEffect>
                                  </p:childTnLst>
                                </p:cTn>
                              </p:par>
                            </p:childTnLst>
                          </p:cTn>
                        </p:par>
                        <p:par>
                          <p:cTn id="20" fill="hold">
                            <p:stCondLst>
                              <p:cond delay="3500"/>
                            </p:stCondLst>
                            <p:childTnLst>
                              <p:par>
                                <p:cTn id="21" presetID="1"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3500"/>
                            </p:stCondLst>
                            <p:childTnLst>
                              <p:par>
                                <p:cTn id="24" presetID="42" presetClass="path" presetSubtype="0" accel="50000" decel="50000" fill="hold" nodeType="afterEffect">
                                  <p:stCondLst>
                                    <p:cond delay="0"/>
                                  </p:stCondLst>
                                  <p:childTnLst>
                                    <p:animMotion origin="layout" path="M 4.72222E-6 1.11111E-6 L -0.00035 0.47569 " pathEditMode="relative" rAng="0" ptsTypes="AA">
                                      <p:cBhvr>
                                        <p:cTn id="25" dur="2000" fill="hold"/>
                                        <p:tgtEl>
                                          <p:spTgt spid="37"/>
                                        </p:tgtEl>
                                        <p:attrNameLst>
                                          <p:attrName>ppt_x</p:attrName>
                                          <p:attrName>ppt_y</p:attrName>
                                        </p:attrNameLst>
                                      </p:cBhvr>
                                      <p:rCtr x="-17" y="23773"/>
                                    </p:animMotion>
                                  </p:childTnLst>
                                </p:cTn>
                              </p:par>
                            </p:childTnLst>
                          </p:cTn>
                        </p:par>
                        <p:par>
                          <p:cTn id="26" fill="hold">
                            <p:stCondLst>
                              <p:cond delay="5500"/>
                            </p:stCondLst>
                            <p:childTnLst>
                              <p:par>
                                <p:cTn id="27" presetID="10" presetClass="exit" presetSubtype="0" fill="hold" nodeType="afterEffect">
                                  <p:stCondLst>
                                    <p:cond delay="0"/>
                                  </p:stCondLst>
                                  <p:childTnLst>
                                    <p:animEffect transition="out" filter="fade">
                                      <p:cBhvr>
                                        <p:cTn id="28" dur="500"/>
                                        <p:tgtEl>
                                          <p:spTgt spid="37"/>
                                        </p:tgtEl>
                                      </p:cBhvr>
                                    </p:animEffect>
                                    <p:set>
                                      <p:cBhvr>
                                        <p:cTn id="29" dur="1" fill="hold">
                                          <p:stCondLst>
                                            <p:cond delay="499"/>
                                          </p:stCondLst>
                                        </p:cTn>
                                        <p:tgtEl>
                                          <p:spTgt spid="37"/>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par>
                          <p:cTn id="32" fill="hold">
                            <p:stCondLst>
                              <p:cond delay="6000"/>
                            </p:stCondLst>
                            <p:childTnLst>
                              <p:par>
                                <p:cTn id="33" presetID="22" presetClass="entr" presetSubtype="8"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par>
                          <p:cTn id="36" fill="hold">
                            <p:stCondLst>
                              <p:cond delay="6500"/>
                            </p:stCondLst>
                            <p:childTnLst>
                              <p:par>
                                <p:cTn id="37" presetID="53" presetClass="entr" presetSubtype="16" fill="hold" grpId="1"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7000"/>
                            </p:stCondLst>
                            <p:childTnLst>
                              <p:par>
                                <p:cTn id="43" presetID="27" presetClass="emph" presetSubtype="0" fill="remove" grpId="0" nodeType="afterEffect">
                                  <p:stCondLst>
                                    <p:cond delay="0"/>
                                  </p:stCondLst>
                                  <p:childTnLst>
                                    <p:animClr clrSpc="rgb" dir="cw">
                                      <p:cBhvr override="childStyle">
                                        <p:cTn id="44" dur="500" autoRev="1" fill="remove"/>
                                        <p:tgtEl>
                                          <p:spTgt spid="20"/>
                                        </p:tgtEl>
                                        <p:attrNameLst>
                                          <p:attrName>style.color</p:attrName>
                                        </p:attrNameLst>
                                      </p:cBhvr>
                                      <p:to>
                                        <a:schemeClr val="bg1"/>
                                      </p:to>
                                    </p:animClr>
                                    <p:animClr clrSpc="rgb" dir="cw">
                                      <p:cBhvr>
                                        <p:cTn id="45" dur="500" autoRev="1" fill="remove"/>
                                        <p:tgtEl>
                                          <p:spTgt spid="20"/>
                                        </p:tgtEl>
                                        <p:attrNameLst>
                                          <p:attrName>fillcolor</p:attrName>
                                        </p:attrNameLst>
                                      </p:cBhvr>
                                      <p:to>
                                        <a:schemeClr val="bg1"/>
                                      </p:to>
                                    </p:animClr>
                                    <p:set>
                                      <p:cBhvr>
                                        <p:cTn id="46" dur="500" autoRev="1" fill="remove"/>
                                        <p:tgtEl>
                                          <p:spTgt spid="20"/>
                                        </p:tgtEl>
                                        <p:attrNameLst>
                                          <p:attrName>fill.type</p:attrName>
                                        </p:attrNameLst>
                                      </p:cBhvr>
                                      <p:to>
                                        <p:strVal val="solid"/>
                                      </p:to>
                                    </p:set>
                                    <p:set>
                                      <p:cBhvr>
                                        <p:cTn id="47" dur="500" autoRev="1" fill="remove"/>
                                        <p:tgtEl>
                                          <p:spTgt spid="20"/>
                                        </p:tgtEl>
                                        <p:attrNameLst>
                                          <p:attrName>fill.on</p:attrName>
                                        </p:attrNameLst>
                                      </p:cBhvr>
                                      <p:to>
                                        <p:strVal val="true"/>
                                      </p:to>
                                    </p:set>
                                  </p:childTnLst>
                                </p:cTn>
                              </p:par>
                            </p:childTnLst>
                          </p:cTn>
                        </p:par>
                        <p:par>
                          <p:cTn id="48" fill="hold">
                            <p:stCondLst>
                              <p:cond delay="8000"/>
                            </p:stCondLst>
                            <p:childTnLst>
                              <p:par>
                                <p:cTn id="49" presetID="42" presetClass="path" presetSubtype="0" accel="50000" decel="50000" fill="hold" nodeType="afterEffect">
                                  <p:stCondLst>
                                    <p:cond delay="0"/>
                                  </p:stCondLst>
                                  <p:childTnLst>
                                    <p:animMotion origin="layout" path="M -3.61111E-6 1.11111E-6 L -0.1243 0.16065 " pathEditMode="relative" rAng="0" ptsTypes="AA">
                                      <p:cBhvr>
                                        <p:cTn id="50" dur="2000" fill="hold"/>
                                        <p:tgtEl>
                                          <p:spTgt spid="40"/>
                                        </p:tgtEl>
                                        <p:attrNameLst>
                                          <p:attrName>ppt_x</p:attrName>
                                          <p:attrName>ppt_y</p:attrName>
                                        </p:attrNameLst>
                                      </p:cBhvr>
                                      <p:rCtr x="-6215" y="8032"/>
                                    </p:animMotion>
                                  </p:childTnLst>
                                </p:cTn>
                              </p:par>
                            </p:childTnLst>
                          </p:cTn>
                        </p:par>
                        <p:par>
                          <p:cTn id="51" fill="hold">
                            <p:stCondLst>
                              <p:cond delay="10000"/>
                            </p:stCondLst>
                            <p:childTnLst>
                              <p:par>
                                <p:cTn id="52" presetID="10" presetClass="exit" presetSubtype="0" fill="hold" nodeType="afterEffect">
                                  <p:stCondLst>
                                    <p:cond delay="0"/>
                                  </p:stCondLst>
                                  <p:childTnLst>
                                    <p:animEffect transition="out" filter="fade">
                                      <p:cBhvr>
                                        <p:cTn id="53" dur="500"/>
                                        <p:tgtEl>
                                          <p:spTgt spid="40"/>
                                        </p:tgtEl>
                                      </p:cBhvr>
                                    </p:animEffect>
                                    <p:set>
                                      <p:cBhvr>
                                        <p:cTn id="54" dur="1" fill="hold">
                                          <p:stCondLst>
                                            <p:cond delay="499"/>
                                          </p:stCondLst>
                                        </p:cTn>
                                        <p:tgtEl>
                                          <p:spTgt spid="40"/>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par>
                          <p:cTn id="57" fill="hold">
                            <p:stCondLst>
                              <p:cond delay="10500"/>
                            </p:stCondLst>
                            <p:childTnLst>
                              <p:par>
                                <p:cTn id="58" presetID="22" presetClass="entr" presetSubtype="8"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childTnLst>
                          </p:cTn>
                        </p:par>
                        <p:par>
                          <p:cTn id="61" fill="hold">
                            <p:stCondLst>
                              <p:cond delay="11000"/>
                            </p:stCondLst>
                            <p:childTnLst>
                              <p:par>
                                <p:cTn id="62" presetID="53" presetClass="entr" presetSubtype="16" fill="hold" grpId="1"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11500"/>
                            </p:stCondLst>
                            <p:childTnLst>
                              <p:par>
                                <p:cTn id="68" presetID="27" presetClass="emph" presetSubtype="0" fill="remove" grpId="0" nodeType="afterEffect">
                                  <p:stCondLst>
                                    <p:cond delay="0"/>
                                  </p:stCondLst>
                                  <p:childTnLst>
                                    <p:animClr clrSpc="rgb" dir="cw">
                                      <p:cBhvr override="childStyle">
                                        <p:cTn id="69" dur="500" autoRev="1" fill="remove"/>
                                        <p:tgtEl>
                                          <p:spTgt spid="48"/>
                                        </p:tgtEl>
                                        <p:attrNameLst>
                                          <p:attrName>style.color</p:attrName>
                                        </p:attrNameLst>
                                      </p:cBhvr>
                                      <p:to>
                                        <a:schemeClr val="bg1"/>
                                      </p:to>
                                    </p:animClr>
                                    <p:animClr clrSpc="rgb" dir="cw">
                                      <p:cBhvr>
                                        <p:cTn id="70" dur="500" autoRev="1" fill="remove"/>
                                        <p:tgtEl>
                                          <p:spTgt spid="48"/>
                                        </p:tgtEl>
                                        <p:attrNameLst>
                                          <p:attrName>fillcolor</p:attrName>
                                        </p:attrNameLst>
                                      </p:cBhvr>
                                      <p:to>
                                        <a:schemeClr val="bg1"/>
                                      </p:to>
                                    </p:animClr>
                                    <p:set>
                                      <p:cBhvr>
                                        <p:cTn id="71" dur="500" autoRev="1" fill="remove"/>
                                        <p:tgtEl>
                                          <p:spTgt spid="48"/>
                                        </p:tgtEl>
                                        <p:attrNameLst>
                                          <p:attrName>fill.type</p:attrName>
                                        </p:attrNameLst>
                                      </p:cBhvr>
                                      <p:to>
                                        <p:strVal val="solid"/>
                                      </p:to>
                                    </p:set>
                                    <p:set>
                                      <p:cBhvr>
                                        <p:cTn id="72" dur="500" autoRev="1" fill="remove"/>
                                        <p:tgtEl>
                                          <p:spTgt spid="48"/>
                                        </p:tgtEl>
                                        <p:attrNameLst>
                                          <p:attrName>fill.on</p:attrName>
                                        </p:attrNameLst>
                                      </p:cBhvr>
                                      <p:to>
                                        <p:strVal val="true"/>
                                      </p:to>
                                    </p:set>
                                  </p:childTnLst>
                                </p:cTn>
                              </p:par>
                            </p:childTnLst>
                          </p:cTn>
                        </p:par>
                        <p:par>
                          <p:cTn id="73" fill="hold">
                            <p:stCondLst>
                              <p:cond delay="12500"/>
                            </p:stCondLst>
                            <p:childTnLst>
                              <p:par>
                                <p:cTn id="74" presetID="22" presetClass="entr" presetSubtype="8" fill="hold"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500"/>
                                        <p:tgtEl>
                                          <p:spTgt spid="50"/>
                                        </p:tgtEl>
                                      </p:cBhvr>
                                    </p:animEffect>
                                  </p:childTnLst>
                                </p:cTn>
                              </p:par>
                            </p:childTnLst>
                          </p:cTn>
                        </p:par>
                        <p:par>
                          <p:cTn id="77" fill="hold">
                            <p:stCondLst>
                              <p:cond delay="13000"/>
                            </p:stCondLst>
                            <p:childTnLst>
                              <p:par>
                                <p:cTn id="78" presetID="53" presetClass="entr" presetSubtype="16" fill="hold" grpId="1"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childTnLst>
                          </p:cTn>
                        </p:par>
                        <p:par>
                          <p:cTn id="83" fill="hold">
                            <p:stCondLst>
                              <p:cond delay="13500"/>
                            </p:stCondLst>
                            <p:childTnLst>
                              <p:par>
                                <p:cTn id="84" presetID="27" presetClass="emph" presetSubtype="0" fill="remove" grpId="0" nodeType="afterEffect">
                                  <p:stCondLst>
                                    <p:cond delay="0"/>
                                  </p:stCondLst>
                                  <p:childTnLst>
                                    <p:animClr clrSpc="rgb" dir="cw">
                                      <p:cBhvr override="childStyle">
                                        <p:cTn id="85" dur="500" autoRev="1" fill="remove"/>
                                        <p:tgtEl>
                                          <p:spTgt spid="49"/>
                                        </p:tgtEl>
                                        <p:attrNameLst>
                                          <p:attrName>style.color</p:attrName>
                                        </p:attrNameLst>
                                      </p:cBhvr>
                                      <p:to>
                                        <a:schemeClr val="bg1"/>
                                      </p:to>
                                    </p:animClr>
                                    <p:animClr clrSpc="rgb" dir="cw">
                                      <p:cBhvr>
                                        <p:cTn id="86" dur="500" autoRev="1" fill="remove"/>
                                        <p:tgtEl>
                                          <p:spTgt spid="49"/>
                                        </p:tgtEl>
                                        <p:attrNameLst>
                                          <p:attrName>fillcolor</p:attrName>
                                        </p:attrNameLst>
                                      </p:cBhvr>
                                      <p:to>
                                        <a:schemeClr val="bg1"/>
                                      </p:to>
                                    </p:animClr>
                                    <p:set>
                                      <p:cBhvr>
                                        <p:cTn id="87" dur="500" autoRev="1" fill="remove"/>
                                        <p:tgtEl>
                                          <p:spTgt spid="49"/>
                                        </p:tgtEl>
                                        <p:attrNameLst>
                                          <p:attrName>fill.type</p:attrName>
                                        </p:attrNameLst>
                                      </p:cBhvr>
                                      <p:to>
                                        <p:strVal val="solid"/>
                                      </p:to>
                                    </p:set>
                                    <p:set>
                                      <p:cBhvr>
                                        <p:cTn id="88" dur="500" autoRev="1" fill="remove"/>
                                        <p:tgtEl>
                                          <p:spTgt spid="49"/>
                                        </p:tgtEl>
                                        <p:attrNameLst>
                                          <p:attrName>fill.on</p:attrName>
                                        </p:attrNameLst>
                                      </p:cBhvr>
                                      <p:to>
                                        <p:strVal val="true"/>
                                      </p:to>
                                    </p:set>
                                  </p:childTnLst>
                                </p:cTn>
                              </p:par>
                            </p:childTnLst>
                          </p:cTn>
                        </p:par>
                        <p:par>
                          <p:cTn id="89" fill="hold">
                            <p:stCondLst>
                              <p:cond delay="14500"/>
                            </p:stCondLst>
                            <p:childTnLst>
                              <p:par>
                                <p:cTn id="90" presetID="42" presetClass="path" presetSubtype="0" accel="50000" decel="50000" fill="hold" nodeType="afterEffect">
                                  <p:stCondLst>
                                    <p:cond delay="0"/>
                                  </p:stCondLst>
                                  <p:childTnLst>
                                    <p:animMotion origin="layout" path="M 2.77778E-7 -3.7037E-7 L -0.24931 0.26528 " pathEditMode="relative" rAng="0" ptsTypes="AA">
                                      <p:cBhvr>
                                        <p:cTn id="91" dur="2000" fill="hold"/>
                                        <p:tgtEl>
                                          <p:spTgt spid="41"/>
                                        </p:tgtEl>
                                        <p:attrNameLst>
                                          <p:attrName>ppt_x</p:attrName>
                                          <p:attrName>ppt_y</p:attrName>
                                        </p:attrNameLst>
                                      </p:cBhvr>
                                      <p:rCtr x="-12465" y="13264"/>
                                    </p:animMotion>
                                  </p:childTnLst>
                                </p:cTn>
                              </p:par>
                            </p:childTnLst>
                          </p:cTn>
                        </p:par>
                        <p:par>
                          <p:cTn id="92" fill="hold">
                            <p:stCondLst>
                              <p:cond delay="16500"/>
                            </p:stCondLst>
                            <p:childTnLst>
                              <p:par>
                                <p:cTn id="93" presetID="10" presetClass="exit" presetSubtype="0" fill="hold" nodeType="afterEffect">
                                  <p:stCondLst>
                                    <p:cond delay="0"/>
                                  </p:stCondLst>
                                  <p:childTnLst>
                                    <p:animEffect transition="out" filter="fade">
                                      <p:cBhvr>
                                        <p:cTn id="94" dur="500"/>
                                        <p:tgtEl>
                                          <p:spTgt spid="41"/>
                                        </p:tgtEl>
                                      </p:cBhvr>
                                    </p:animEffect>
                                    <p:set>
                                      <p:cBhvr>
                                        <p:cTn id="95" dur="1" fill="hold">
                                          <p:stCondLst>
                                            <p:cond delay="499"/>
                                          </p:stCondLst>
                                        </p:cTn>
                                        <p:tgtEl>
                                          <p:spTgt spid="41"/>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3"/>
                                        </p:tgtEl>
                                        <p:attrNameLst>
                                          <p:attrName>style.visibility</p:attrName>
                                        </p:attrNameLst>
                                      </p:cBhvr>
                                      <p:to>
                                        <p:strVal val="visible"/>
                                      </p:to>
                                    </p:set>
                                  </p:childTnLst>
                                </p:cTn>
                              </p:par>
                            </p:childTnLst>
                          </p:cTn>
                        </p:par>
                        <p:par>
                          <p:cTn id="98" fill="hold">
                            <p:stCondLst>
                              <p:cond delay="17000"/>
                            </p:stCondLst>
                            <p:childTnLst>
                              <p:par>
                                <p:cTn id="99" presetID="22" presetClass="entr" presetSubtype="8" fill="hold"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7500"/>
                            </p:stCondLst>
                            <p:childTnLst>
                              <p:par>
                                <p:cTn id="103" presetID="53" presetClass="entr" presetSubtype="16" fill="hold" grpId="1"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childTnLst>
                          </p:cTn>
                        </p:par>
                        <p:par>
                          <p:cTn id="108" fill="hold">
                            <p:stCondLst>
                              <p:cond delay="18000"/>
                            </p:stCondLst>
                            <p:childTnLst>
                              <p:par>
                                <p:cTn id="109" presetID="27" presetClass="emph" presetSubtype="0" fill="remove" grpId="0" nodeType="afterEffect">
                                  <p:stCondLst>
                                    <p:cond delay="0"/>
                                  </p:stCondLst>
                                  <p:childTnLst>
                                    <p:animClr clrSpc="rgb" dir="cw">
                                      <p:cBhvr override="childStyle">
                                        <p:cTn id="110" dur="500" autoRev="1" fill="remove"/>
                                        <p:tgtEl>
                                          <p:spTgt spid="53"/>
                                        </p:tgtEl>
                                        <p:attrNameLst>
                                          <p:attrName>style.color</p:attrName>
                                        </p:attrNameLst>
                                      </p:cBhvr>
                                      <p:to>
                                        <a:schemeClr val="bg1"/>
                                      </p:to>
                                    </p:animClr>
                                    <p:animClr clrSpc="rgb" dir="cw">
                                      <p:cBhvr>
                                        <p:cTn id="111" dur="500" autoRev="1" fill="remove"/>
                                        <p:tgtEl>
                                          <p:spTgt spid="53"/>
                                        </p:tgtEl>
                                        <p:attrNameLst>
                                          <p:attrName>fillcolor</p:attrName>
                                        </p:attrNameLst>
                                      </p:cBhvr>
                                      <p:to>
                                        <a:schemeClr val="bg1"/>
                                      </p:to>
                                    </p:animClr>
                                    <p:set>
                                      <p:cBhvr>
                                        <p:cTn id="112" dur="500" autoRev="1" fill="remove"/>
                                        <p:tgtEl>
                                          <p:spTgt spid="53"/>
                                        </p:tgtEl>
                                        <p:attrNameLst>
                                          <p:attrName>fill.type</p:attrName>
                                        </p:attrNameLst>
                                      </p:cBhvr>
                                      <p:to>
                                        <p:strVal val="solid"/>
                                      </p:to>
                                    </p:set>
                                    <p:set>
                                      <p:cBhvr>
                                        <p:cTn id="113" dur="500" autoRev="1" fill="remove"/>
                                        <p:tgtEl>
                                          <p:spTgt spid="53"/>
                                        </p:tgtEl>
                                        <p:attrNameLst>
                                          <p:attrName>fill.on</p:attrName>
                                        </p:attrNameLst>
                                      </p:cBhvr>
                                      <p:to>
                                        <p:strVal val="true"/>
                                      </p:to>
                                    </p:set>
                                  </p:childTnLst>
                                </p:cTn>
                              </p:par>
                            </p:childTnLst>
                          </p:cTn>
                        </p:par>
                        <p:par>
                          <p:cTn id="114" fill="hold">
                            <p:stCondLst>
                              <p:cond delay="19000"/>
                            </p:stCondLst>
                            <p:childTnLst>
                              <p:par>
                                <p:cTn id="115" presetID="22" presetClass="entr" presetSubtype="8" fill="hold" nodeType="after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wipe(left)">
                                      <p:cBhvr>
                                        <p:cTn id="117" dur="500"/>
                                        <p:tgtEl>
                                          <p:spTgt spid="35"/>
                                        </p:tgtEl>
                                      </p:cBhvr>
                                    </p:animEffect>
                                  </p:childTnLst>
                                </p:cTn>
                              </p:par>
                            </p:childTnLst>
                          </p:cTn>
                        </p:par>
                        <p:par>
                          <p:cTn id="118" fill="hold">
                            <p:stCondLst>
                              <p:cond delay="19500"/>
                            </p:stCondLst>
                            <p:childTnLst>
                              <p:par>
                                <p:cTn id="119" presetID="53" presetClass="entr" presetSubtype="16" fill="hold" grpId="1" nodeType="afterEffect">
                                  <p:stCondLst>
                                    <p:cond delay="0"/>
                                  </p:stCondLst>
                                  <p:childTnLst>
                                    <p:set>
                                      <p:cBhvr>
                                        <p:cTn id="120" dur="1" fill="hold">
                                          <p:stCondLst>
                                            <p:cond delay="0"/>
                                          </p:stCondLst>
                                        </p:cTn>
                                        <p:tgtEl>
                                          <p:spTgt spid="54"/>
                                        </p:tgtEl>
                                        <p:attrNameLst>
                                          <p:attrName>style.visibility</p:attrName>
                                        </p:attrNameLst>
                                      </p:cBhvr>
                                      <p:to>
                                        <p:strVal val="visible"/>
                                      </p:to>
                                    </p:set>
                                    <p:anim calcmode="lin" valueType="num">
                                      <p:cBhvr>
                                        <p:cTn id="121" dur="500" fill="hold"/>
                                        <p:tgtEl>
                                          <p:spTgt spid="54"/>
                                        </p:tgtEl>
                                        <p:attrNameLst>
                                          <p:attrName>ppt_w</p:attrName>
                                        </p:attrNameLst>
                                      </p:cBhvr>
                                      <p:tavLst>
                                        <p:tav tm="0">
                                          <p:val>
                                            <p:fltVal val="0"/>
                                          </p:val>
                                        </p:tav>
                                        <p:tav tm="100000">
                                          <p:val>
                                            <p:strVal val="#ppt_w"/>
                                          </p:val>
                                        </p:tav>
                                      </p:tavLst>
                                    </p:anim>
                                    <p:anim calcmode="lin" valueType="num">
                                      <p:cBhvr>
                                        <p:cTn id="122" dur="500" fill="hold"/>
                                        <p:tgtEl>
                                          <p:spTgt spid="54"/>
                                        </p:tgtEl>
                                        <p:attrNameLst>
                                          <p:attrName>ppt_h</p:attrName>
                                        </p:attrNameLst>
                                      </p:cBhvr>
                                      <p:tavLst>
                                        <p:tav tm="0">
                                          <p:val>
                                            <p:fltVal val="0"/>
                                          </p:val>
                                        </p:tav>
                                        <p:tav tm="100000">
                                          <p:val>
                                            <p:strVal val="#ppt_h"/>
                                          </p:val>
                                        </p:tav>
                                      </p:tavLst>
                                    </p:anim>
                                    <p:animEffect transition="in" filter="fade">
                                      <p:cBhvr>
                                        <p:cTn id="123" dur="500"/>
                                        <p:tgtEl>
                                          <p:spTgt spid="54"/>
                                        </p:tgtEl>
                                      </p:cBhvr>
                                    </p:animEffect>
                                  </p:childTnLst>
                                </p:cTn>
                              </p:par>
                            </p:childTnLst>
                          </p:cTn>
                        </p:par>
                        <p:par>
                          <p:cTn id="124" fill="hold">
                            <p:stCondLst>
                              <p:cond delay="20000"/>
                            </p:stCondLst>
                            <p:childTnLst>
                              <p:par>
                                <p:cTn id="125" presetID="27" presetClass="emph" presetSubtype="0" fill="remove" grpId="0" nodeType="afterEffect">
                                  <p:stCondLst>
                                    <p:cond delay="0"/>
                                  </p:stCondLst>
                                  <p:childTnLst>
                                    <p:animClr clrSpc="rgb" dir="cw">
                                      <p:cBhvr override="childStyle">
                                        <p:cTn id="126" dur="500" autoRev="1" fill="remove"/>
                                        <p:tgtEl>
                                          <p:spTgt spid="54"/>
                                        </p:tgtEl>
                                        <p:attrNameLst>
                                          <p:attrName>style.color</p:attrName>
                                        </p:attrNameLst>
                                      </p:cBhvr>
                                      <p:to>
                                        <a:schemeClr val="bg1"/>
                                      </p:to>
                                    </p:animClr>
                                    <p:animClr clrSpc="rgb" dir="cw">
                                      <p:cBhvr>
                                        <p:cTn id="127" dur="500" autoRev="1" fill="remove"/>
                                        <p:tgtEl>
                                          <p:spTgt spid="54"/>
                                        </p:tgtEl>
                                        <p:attrNameLst>
                                          <p:attrName>fillcolor</p:attrName>
                                        </p:attrNameLst>
                                      </p:cBhvr>
                                      <p:to>
                                        <a:schemeClr val="bg1"/>
                                      </p:to>
                                    </p:animClr>
                                    <p:set>
                                      <p:cBhvr>
                                        <p:cTn id="128" dur="500" autoRev="1" fill="remove"/>
                                        <p:tgtEl>
                                          <p:spTgt spid="54"/>
                                        </p:tgtEl>
                                        <p:attrNameLst>
                                          <p:attrName>fill.type</p:attrName>
                                        </p:attrNameLst>
                                      </p:cBhvr>
                                      <p:to>
                                        <p:strVal val="solid"/>
                                      </p:to>
                                    </p:set>
                                    <p:set>
                                      <p:cBhvr>
                                        <p:cTn id="129" dur="500" autoRev="1" fill="remove"/>
                                        <p:tgtEl>
                                          <p:spTgt spid="54"/>
                                        </p:tgtEl>
                                        <p:attrNameLst>
                                          <p:attrName>fill.on</p:attrName>
                                        </p:attrNameLst>
                                      </p:cBhvr>
                                      <p:to>
                                        <p:strVal val="true"/>
                                      </p:to>
                                    </p:set>
                                  </p:childTnLst>
                                </p:cTn>
                              </p:par>
                            </p:childTnLst>
                          </p:cTn>
                        </p:par>
                        <p:par>
                          <p:cTn id="130" fill="hold">
                            <p:stCondLst>
                              <p:cond delay="21000"/>
                            </p:stCondLst>
                            <p:childTnLst>
                              <p:par>
                                <p:cTn id="131" presetID="42" presetClass="path" presetSubtype="0" accel="50000" decel="50000" fill="hold" nodeType="afterEffect">
                                  <p:stCondLst>
                                    <p:cond delay="0"/>
                                  </p:stCondLst>
                                  <p:childTnLst>
                                    <p:animMotion origin="layout" path="M 1.94444E-6 -3.7037E-7 L -0.39531 0.36505 " pathEditMode="relative" rAng="0" ptsTypes="AA">
                                      <p:cBhvr>
                                        <p:cTn id="132" dur="2000" fill="hold"/>
                                        <p:tgtEl>
                                          <p:spTgt spid="44"/>
                                        </p:tgtEl>
                                        <p:attrNameLst>
                                          <p:attrName>ppt_x</p:attrName>
                                          <p:attrName>ppt_y</p:attrName>
                                        </p:attrNameLst>
                                      </p:cBhvr>
                                      <p:rCtr x="-19774" y="18241"/>
                                    </p:animMotion>
                                  </p:childTnLst>
                                </p:cTn>
                              </p:par>
                            </p:childTnLst>
                          </p:cTn>
                        </p:par>
                        <p:par>
                          <p:cTn id="133" fill="hold">
                            <p:stCondLst>
                              <p:cond delay="23000"/>
                            </p:stCondLst>
                            <p:childTnLst>
                              <p:par>
                                <p:cTn id="134" presetID="10" presetClass="exit" presetSubtype="0" fill="hold" nodeType="afterEffect">
                                  <p:stCondLst>
                                    <p:cond delay="0"/>
                                  </p:stCondLst>
                                  <p:childTnLst>
                                    <p:animEffect transition="out" filter="fade">
                                      <p:cBhvr>
                                        <p:cTn id="135" dur="500"/>
                                        <p:tgtEl>
                                          <p:spTgt spid="44"/>
                                        </p:tgtEl>
                                      </p:cBhvr>
                                    </p:animEffect>
                                    <p:set>
                                      <p:cBhvr>
                                        <p:cTn id="136" dur="1" fill="hold">
                                          <p:stCondLst>
                                            <p:cond delay="499"/>
                                          </p:stCondLst>
                                        </p:cTn>
                                        <p:tgtEl>
                                          <p:spTgt spid="44"/>
                                        </p:tgtEl>
                                        <p:attrNameLst>
                                          <p:attrName>style.visibility</p:attrName>
                                        </p:attrNameLst>
                                      </p:cBhvr>
                                      <p:to>
                                        <p:strVal val="hidden"/>
                                      </p:to>
                                    </p:set>
                                  </p:childTnLst>
                                </p:cTn>
                              </p:par>
                              <p:par>
                                <p:cTn id="137" presetID="1" presetClass="entr" presetSubtype="0" fill="hold" nodeType="withEffect">
                                  <p:stCondLst>
                                    <p:cond delay="0"/>
                                  </p:stCondLst>
                                  <p:childTnLst>
                                    <p:set>
                                      <p:cBhvr>
                                        <p:cTn id="138" dur="1" fill="hold">
                                          <p:stCondLst>
                                            <p:cond delay="0"/>
                                          </p:stCondLst>
                                        </p:cTn>
                                        <p:tgtEl>
                                          <p:spTgt spid="29"/>
                                        </p:tgtEl>
                                        <p:attrNameLst>
                                          <p:attrName>style.visibility</p:attrName>
                                        </p:attrNameLst>
                                      </p:cBhvr>
                                      <p:to>
                                        <p:strVal val="visible"/>
                                      </p:to>
                                    </p:set>
                                  </p:childTnLst>
                                </p:cTn>
                              </p:par>
                            </p:childTnLst>
                          </p:cTn>
                        </p:par>
                        <p:par>
                          <p:cTn id="139" fill="hold">
                            <p:stCondLst>
                              <p:cond delay="23500"/>
                            </p:stCondLst>
                            <p:childTnLst>
                              <p:par>
                                <p:cTn id="140" presetID="22" presetClass="entr" presetSubtype="8" fill="hold" nodeType="after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wipe(left)">
                                      <p:cBhvr>
                                        <p:cTn id="142" dur="500"/>
                                        <p:tgtEl>
                                          <p:spTgt spid="36"/>
                                        </p:tgtEl>
                                      </p:cBhvr>
                                    </p:animEffect>
                                  </p:childTnLst>
                                </p:cTn>
                              </p:par>
                            </p:childTnLst>
                          </p:cTn>
                        </p:par>
                        <p:par>
                          <p:cTn id="143" fill="hold">
                            <p:stCondLst>
                              <p:cond delay="24000"/>
                            </p:stCondLst>
                            <p:childTnLst>
                              <p:par>
                                <p:cTn id="144" presetID="53" presetClass="entr" presetSubtype="16" fill="hold" grpId="1"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childTnLst>
                                </p:cTn>
                              </p:par>
                            </p:childTnLst>
                          </p:cTn>
                        </p:par>
                        <p:par>
                          <p:cTn id="149" fill="hold">
                            <p:stCondLst>
                              <p:cond delay="24500"/>
                            </p:stCondLst>
                            <p:childTnLst>
                              <p:par>
                                <p:cTn id="150" presetID="27" presetClass="emph" presetSubtype="0" fill="remove" grpId="0" nodeType="afterEffect">
                                  <p:stCondLst>
                                    <p:cond delay="0"/>
                                  </p:stCondLst>
                                  <p:childTnLst>
                                    <p:animClr clrSpc="rgb" dir="cw">
                                      <p:cBhvr override="childStyle">
                                        <p:cTn id="151" dur="500" autoRev="1" fill="remove"/>
                                        <p:tgtEl>
                                          <p:spTgt spid="55"/>
                                        </p:tgtEl>
                                        <p:attrNameLst>
                                          <p:attrName>style.color</p:attrName>
                                        </p:attrNameLst>
                                      </p:cBhvr>
                                      <p:to>
                                        <a:schemeClr val="bg1"/>
                                      </p:to>
                                    </p:animClr>
                                    <p:animClr clrSpc="rgb" dir="cw">
                                      <p:cBhvr>
                                        <p:cTn id="152" dur="500" autoRev="1" fill="remove"/>
                                        <p:tgtEl>
                                          <p:spTgt spid="55"/>
                                        </p:tgtEl>
                                        <p:attrNameLst>
                                          <p:attrName>fillcolor</p:attrName>
                                        </p:attrNameLst>
                                      </p:cBhvr>
                                      <p:to>
                                        <a:schemeClr val="bg1"/>
                                      </p:to>
                                    </p:animClr>
                                    <p:set>
                                      <p:cBhvr>
                                        <p:cTn id="153" dur="500" autoRev="1" fill="remove"/>
                                        <p:tgtEl>
                                          <p:spTgt spid="55"/>
                                        </p:tgtEl>
                                        <p:attrNameLst>
                                          <p:attrName>fill.type</p:attrName>
                                        </p:attrNameLst>
                                      </p:cBhvr>
                                      <p:to>
                                        <p:strVal val="solid"/>
                                      </p:to>
                                    </p:set>
                                    <p:set>
                                      <p:cBhvr>
                                        <p:cTn id="154" dur="500" autoRev="1" fill="remove"/>
                                        <p:tgtEl>
                                          <p:spTgt spid="55"/>
                                        </p:tgtEl>
                                        <p:attrNameLst>
                                          <p:attrName>fill.on</p:attrName>
                                        </p:attrNameLst>
                                      </p:cBhvr>
                                      <p:to>
                                        <p:strVal val="true"/>
                                      </p:to>
                                    </p:set>
                                  </p:childTnLst>
                                </p:cTn>
                              </p:par>
                            </p:childTnLst>
                          </p:cTn>
                        </p:par>
                        <p:par>
                          <p:cTn id="155" fill="hold">
                            <p:stCondLst>
                              <p:cond delay="25500"/>
                            </p:stCondLst>
                            <p:childTnLst>
                              <p:par>
                                <p:cTn id="156" presetID="1" presetClass="entr" presetSubtype="0" fill="hold" grpId="0" nodeType="afterEffect">
                                  <p:stCondLst>
                                    <p:cond delay="0"/>
                                  </p:stCondLst>
                                  <p:childTnLst>
                                    <p:set>
                                      <p:cBhvr>
                                        <p:cTn id="157" dur="1" fill="hold">
                                          <p:stCondLst>
                                            <p:cond delay="0"/>
                                          </p:stCondLst>
                                        </p:cTn>
                                        <p:tgtEl>
                                          <p:spTgt spid="15">
                                            <p:bg/>
                                          </p:spTgt>
                                        </p:tgtEl>
                                        <p:attrNameLst>
                                          <p:attrName>style.visibility</p:attrName>
                                        </p:attrNameLst>
                                      </p:cBhvr>
                                      <p:to>
                                        <p:strVal val="visible"/>
                                      </p:to>
                                    </p:set>
                                  </p:childTnLst>
                                </p:cTn>
                              </p:par>
                            </p:childTnLst>
                          </p:cTn>
                        </p:par>
                        <p:par>
                          <p:cTn id="158" fill="hold">
                            <p:stCondLst>
                              <p:cond delay="25500"/>
                            </p:stCondLst>
                            <p:childTnLst>
                              <p:par>
                                <p:cTn id="159" presetID="1" presetClass="entr" presetSubtype="0" fill="hold" grpId="0" nodeType="afterEffect">
                                  <p:stCondLst>
                                    <p:cond delay="0"/>
                                  </p:stCondLst>
                                  <p:childTnLst>
                                    <p:set>
                                      <p:cBhvr>
                                        <p:cTn id="160" dur="1" fill="hold">
                                          <p:stCondLst>
                                            <p:cond delay="0"/>
                                          </p:stCondLst>
                                        </p:cTn>
                                        <p:tgtEl>
                                          <p:spTgt spid="15">
                                            <p:txEl>
                                              <p:pRg st="0" end="0"/>
                                            </p:txEl>
                                          </p:spTgt>
                                        </p:tgtEl>
                                        <p:attrNameLst>
                                          <p:attrName>style.visibility</p:attrName>
                                        </p:attrNameLst>
                                      </p:cBhvr>
                                      <p:to>
                                        <p:strVal val="visible"/>
                                      </p:to>
                                    </p:set>
                                  </p:childTnLst>
                                </p:cTn>
                              </p:par>
                            </p:childTnLst>
                          </p:cTn>
                        </p:par>
                        <p:par>
                          <p:cTn id="161" fill="hold">
                            <p:stCondLst>
                              <p:cond delay="25500"/>
                            </p:stCondLst>
                            <p:childTnLst>
                              <p:par>
                                <p:cTn id="162" presetID="1" presetClass="entr" presetSubtype="0" fill="hold" grpId="0" nodeType="afterEffect">
                                  <p:stCondLst>
                                    <p:cond delay="0"/>
                                  </p:stCondLst>
                                  <p:childTnLst>
                                    <p:set>
                                      <p:cBhvr>
                                        <p:cTn id="163"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20" grpId="0" animBg="1"/>
      <p:bldP spid="20" grpId="1" animBg="1"/>
      <p:bldP spid="48" grpId="0" animBg="1"/>
      <p:bldP spid="48" grpId="1" animBg="1"/>
      <p:bldP spid="49" grpId="0" animBg="1"/>
      <p:bldP spid="49" grpId="1" animBg="1"/>
      <p:bldP spid="53" grpId="0" animBg="1"/>
      <p:bldP spid="53" grpId="1" animBg="1"/>
      <p:bldP spid="54" grpId="0" animBg="1"/>
      <p:bldP spid="54" grpId="1" animBg="1"/>
      <p:bldP spid="55" grpId="0" animBg="1"/>
      <p:bldP spid="5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DE" smtClean="0"/>
              <a:t>● PAT Prinect  ● D. Freyer, C. Völker ● November 2013</a:t>
            </a:r>
            <a:endParaRPr lang="de-DE"/>
          </a:p>
        </p:txBody>
      </p:sp>
      <p:sp>
        <p:nvSpPr>
          <p:cNvPr id="5" name="Foliennummernplatzhalter 4"/>
          <p:cNvSpPr>
            <a:spLocks noGrp="1"/>
          </p:cNvSpPr>
          <p:nvPr>
            <p:ph type="sldNum" sz="quarter" idx="11"/>
          </p:nvPr>
        </p:nvSpPr>
        <p:spPr/>
        <p:txBody>
          <a:bodyPr/>
          <a:lstStyle/>
          <a:p>
            <a:pPr>
              <a:defRPr/>
            </a:pPr>
            <a:fld id="{B035FD14-5EDB-4F2F-AE9E-2CB0E24AE5B8}" type="slidenum">
              <a:rPr lang="de-DE" smtClean="0"/>
              <a:pPr>
                <a:defRPr/>
              </a:pPr>
              <a:t>23</a:t>
            </a:fld>
            <a:endParaRPr lang="de-DE" dirty="0"/>
          </a:p>
        </p:txBody>
      </p:sp>
      <p:sp>
        <p:nvSpPr>
          <p:cNvPr id="145" name="Rechteck 144"/>
          <p:cNvSpPr/>
          <p:nvPr/>
        </p:nvSpPr>
        <p:spPr>
          <a:xfrm>
            <a:off x="0" y="438549"/>
            <a:ext cx="152401" cy="1872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6" name="Rechteck 145"/>
          <p:cNvSpPr/>
          <p:nvPr/>
        </p:nvSpPr>
        <p:spPr>
          <a:xfrm>
            <a:off x="0" y="362524"/>
            <a:ext cx="287524"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Rechteck 147"/>
          <p:cNvSpPr/>
          <p:nvPr/>
        </p:nvSpPr>
        <p:spPr>
          <a:xfrm>
            <a:off x="2068" y="-3568"/>
            <a:ext cx="287524" cy="3599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0" name="Gruppieren 159"/>
          <p:cNvGrpSpPr>
            <a:grpSpLocks noChangeAspect="1"/>
          </p:cNvGrpSpPr>
          <p:nvPr/>
        </p:nvGrpSpPr>
        <p:grpSpPr>
          <a:xfrm>
            <a:off x="1087253" y="2812082"/>
            <a:ext cx="5514639" cy="1211684"/>
            <a:chOff x="159748" y="2546809"/>
            <a:chExt cx="8484060" cy="1864129"/>
          </a:xfrm>
        </p:grpSpPr>
        <p:sp>
          <p:nvSpPr>
            <p:cNvPr id="161" name="Eingekerbter Richtungspfeil 160"/>
            <p:cNvSpPr>
              <a:spLocks noChangeAspect="1"/>
            </p:cNvSpPr>
            <p:nvPr/>
          </p:nvSpPr>
          <p:spPr>
            <a:xfrm>
              <a:off x="6895425" y="2548800"/>
              <a:ext cx="1748383" cy="1862138"/>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62" name="Eingekerbter Richtungspfeil 161"/>
            <p:cNvSpPr/>
            <p:nvPr/>
          </p:nvSpPr>
          <p:spPr>
            <a:xfrm>
              <a:off x="5788069" y="2546809"/>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63" name="Eingekerbter Richtungspfeil 162"/>
            <p:cNvSpPr/>
            <p:nvPr/>
          </p:nvSpPr>
          <p:spPr>
            <a:xfrm>
              <a:off x="578708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64" name="Eingekerbter Richtungspfeil 163"/>
            <p:cNvSpPr/>
            <p:nvPr/>
          </p:nvSpPr>
          <p:spPr>
            <a:xfrm>
              <a:off x="15974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65" name="Eingekerbter Richtungspfeil 164"/>
            <p:cNvSpPr/>
            <p:nvPr/>
          </p:nvSpPr>
          <p:spPr>
            <a:xfrm>
              <a:off x="2411690" y="2546809"/>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287" name="Eingekerbter Richtungspfeil 286"/>
            <p:cNvSpPr/>
            <p:nvPr/>
          </p:nvSpPr>
          <p:spPr>
            <a:xfrm>
              <a:off x="4662611" y="2546809"/>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288" name="Eingekerbter Richtungspfeil 287"/>
            <p:cNvSpPr/>
            <p:nvPr/>
          </p:nvSpPr>
          <p:spPr>
            <a:xfrm>
              <a:off x="1286229"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297" name="Eingekerbter Richtungspfeil 296"/>
            <p:cNvSpPr/>
            <p:nvPr/>
          </p:nvSpPr>
          <p:spPr>
            <a:xfrm>
              <a:off x="3537150" y="2546809"/>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298" name="Eingekerbter Richtungspfeil 297"/>
            <p:cNvSpPr/>
            <p:nvPr/>
          </p:nvSpPr>
          <p:spPr>
            <a:xfrm>
              <a:off x="15974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299" name="Eingekerbter Richtungspfeil 298"/>
            <p:cNvSpPr/>
            <p:nvPr/>
          </p:nvSpPr>
          <p:spPr>
            <a:xfrm>
              <a:off x="128582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300" name="Grafik 299" descr="Adobe-PDF-Document-icon.png"/>
            <p:cNvPicPr>
              <a:picLocks noChangeAspect="1"/>
            </p:cNvPicPr>
            <p:nvPr/>
          </p:nvPicPr>
          <p:blipFill>
            <a:blip r:embed="rId3" cstate="email"/>
            <a:stretch>
              <a:fillRect/>
            </a:stretch>
          </p:blipFill>
          <p:spPr>
            <a:xfrm>
              <a:off x="967588" y="3190904"/>
              <a:ext cx="529061" cy="529061"/>
            </a:xfrm>
            <a:prstGeom prst="rect">
              <a:avLst/>
            </a:prstGeom>
            <a:ln>
              <a:noFill/>
            </a:ln>
            <a:effectLst>
              <a:outerShdw blurRad="190500" algn="tl" rotWithShape="0">
                <a:srgbClr val="000000">
                  <a:alpha val="70000"/>
                </a:srgbClr>
              </a:outerShdw>
            </a:effectLst>
          </p:spPr>
        </p:pic>
        <p:pic>
          <p:nvPicPr>
            <p:cNvPr id="301" name="Grafik 300" descr="Adobe-PDF-Document-icon.png"/>
            <p:cNvPicPr>
              <a:picLocks noChangeAspect="1"/>
            </p:cNvPicPr>
            <p:nvPr/>
          </p:nvPicPr>
          <p:blipFill>
            <a:blip r:embed="rId3" cstate="email"/>
            <a:stretch>
              <a:fillRect/>
            </a:stretch>
          </p:blipFill>
          <p:spPr>
            <a:xfrm>
              <a:off x="2125352" y="3190904"/>
              <a:ext cx="529061" cy="529061"/>
            </a:xfrm>
            <a:prstGeom prst="rect">
              <a:avLst/>
            </a:prstGeom>
            <a:ln>
              <a:noFill/>
            </a:ln>
            <a:effectLst>
              <a:outerShdw blurRad="190500" algn="tl" rotWithShape="0">
                <a:srgbClr val="000000">
                  <a:alpha val="70000"/>
                </a:srgbClr>
              </a:outerShdw>
            </a:effectLst>
          </p:spPr>
        </p:pic>
        <p:sp>
          <p:nvSpPr>
            <p:cNvPr id="302" name="Eingekerbter Richtungspfeil 301"/>
            <p:cNvSpPr/>
            <p:nvPr/>
          </p:nvSpPr>
          <p:spPr>
            <a:xfrm>
              <a:off x="241190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303" name="Grafik 302" descr="Bild vom Bogen.jpg"/>
            <p:cNvPicPr>
              <a:picLocks noChangeAspect="1"/>
            </p:cNvPicPr>
            <p:nvPr/>
          </p:nvPicPr>
          <p:blipFill>
            <a:blip r:embed="rId4" cstate="email"/>
            <a:stretch>
              <a:fillRect/>
            </a:stretch>
          </p:blipFill>
          <p:spPr>
            <a:xfrm>
              <a:off x="3095658" y="3139735"/>
              <a:ext cx="854154" cy="598067"/>
            </a:xfrm>
            <a:prstGeom prst="rect">
              <a:avLst/>
            </a:prstGeom>
            <a:ln>
              <a:noFill/>
            </a:ln>
            <a:effectLst>
              <a:outerShdw blurRad="190500" algn="tl" rotWithShape="0">
                <a:srgbClr val="000000">
                  <a:alpha val="70000"/>
                </a:srgbClr>
              </a:outerShdw>
            </a:effectLst>
          </p:spPr>
        </p:pic>
        <p:sp>
          <p:nvSpPr>
            <p:cNvPr id="305" name="Textfeld 304"/>
            <p:cNvSpPr txBox="1"/>
            <p:nvPr/>
          </p:nvSpPr>
          <p:spPr>
            <a:xfrm>
              <a:off x="466748" y="3956367"/>
              <a:ext cx="885845" cy="355126"/>
            </a:xfrm>
            <a:prstGeom prst="rect">
              <a:avLst/>
            </a:prstGeom>
            <a:noFill/>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Qualify</a:t>
              </a:r>
              <a:endParaRPr lang="en-US" sz="900" dirty="0">
                <a:solidFill>
                  <a:schemeClr val="accent1"/>
                </a:solidFill>
                <a:effectLst>
                  <a:outerShdw blurRad="50800" dist="38100" dir="5400000" algn="t" rotWithShape="0">
                    <a:schemeClr val="bg1">
                      <a:alpha val="40000"/>
                    </a:schemeClr>
                  </a:outerShdw>
                </a:effectLst>
              </a:endParaRPr>
            </a:p>
          </p:txBody>
        </p:sp>
        <p:sp>
          <p:nvSpPr>
            <p:cNvPr id="306" name="Textfeld 305"/>
            <p:cNvSpPr txBox="1"/>
            <p:nvPr/>
          </p:nvSpPr>
          <p:spPr>
            <a:xfrm>
              <a:off x="1594919" y="3956367"/>
              <a:ext cx="945032" cy="355126"/>
            </a:xfrm>
            <a:prstGeom prst="rect">
              <a:avLst/>
            </a:prstGeom>
            <a:noFill/>
            <a:ln>
              <a:noFill/>
            </a:ln>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Prepare</a:t>
              </a:r>
              <a:endParaRPr lang="en-US" sz="900" dirty="0">
                <a:solidFill>
                  <a:schemeClr val="accent1"/>
                </a:solidFill>
                <a:effectLst>
                  <a:outerShdw blurRad="50800" dist="38100" dir="5400000" algn="t" rotWithShape="0">
                    <a:schemeClr val="bg1">
                      <a:alpha val="40000"/>
                    </a:schemeClr>
                  </a:outerShdw>
                </a:effectLst>
              </a:endParaRPr>
            </a:p>
          </p:txBody>
        </p:sp>
        <p:sp>
          <p:nvSpPr>
            <p:cNvPr id="307" name="Eingekerbter Richtungspfeil 306"/>
            <p:cNvSpPr/>
            <p:nvPr/>
          </p:nvSpPr>
          <p:spPr>
            <a:xfrm>
              <a:off x="353798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308" name="Grafik 307" descr="Proofer.png"/>
            <p:cNvPicPr>
              <a:picLocks noChangeAspect="1"/>
            </p:cNvPicPr>
            <p:nvPr/>
          </p:nvPicPr>
          <p:blipFill>
            <a:blip r:embed="rId5" cstate="email"/>
            <a:stretch>
              <a:fillRect/>
            </a:stretch>
          </p:blipFill>
          <p:spPr>
            <a:xfrm>
              <a:off x="4249833" y="3148630"/>
              <a:ext cx="644108" cy="591026"/>
            </a:xfrm>
            <a:prstGeom prst="rect">
              <a:avLst/>
            </a:prstGeom>
            <a:ln>
              <a:noFill/>
            </a:ln>
            <a:effectLst>
              <a:outerShdw blurRad="190500" algn="tl" rotWithShape="0">
                <a:srgbClr val="000000">
                  <a:alpha val="70000"/>
                </a:srgbClr>
              </a:outerShdw>
            </a:effectLst>
          </p:spPr>
        </p:pic>
        <p:sp>
          <p:nvSpPr>
            <p:cNvPr id="309" name="Textfeld 308"/>
            <p:cNvSpPr txBox="1"/>
            <p:nvPr/>
          </p:nvSpPr>
          <p:spPr>
            <a:xfrm>
              <a:off x="3819246" y="3956367"/>
              <a:ext cx="1014085" cy="355126"/>
            </a:xfrm>
            <a:prstGeom prst="rect">
              <a:avLst/>
            </a:prstGeom>
            <a:noFill/>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Proofing</a:t>
              </a:r>
              <a:endParaRPr lang="en-US" sz="900" dirty="0">
                <a:solidFill>
                  <a:schemeClr val="accent1"/>
                </a:solidFill>
                <a:effectLst>
                  <a:outerShdw blurRad="50800" dist="38100" dir="5400000" algn="t" rotWithShape="0">
                    <a:schemeClr val="bg1">
                      <a:alpha val="40000"/>
                    </a:schemeClr>
                  </a:outerShdw>
                </a:effectLst>
              </a:endParaRPr>
            </a:p>
          </p:txBody>
        </p:sp>
        <p:sp>
          <p:nvSpPr>
            <p:cNvPr id="310" name="Eingekerbter Richtungspfeil 309"/>
            <p:cNvSpPr/>
            <p:nvPr/>
          </p:nvSpPr>
          <p:spPr>
            <a:xfrm>
              <a:off x="466406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311" name="Grafik 310" descr="Bild vom Bogen.jpg"/>
            <p:cNvPicPr>
              <a:picLocks noChangeAspect="1"/>
            </p:cNvPicPr>
            <p:nvPr/>
          </p:nvPicPr>
          <p:blipFill>
            <a:blip r:embed="rId4" cstate="email"/>
            <a:stretch>
              <a:fillRect/>
            </a:stretch>
          </p:blipFill>
          <p:spPr>
            <a:xfrm>
              <a:off x="5289742" y="3139735"/>
              <a:ext cx="854154" cy="598067"/>
            </a:xfrm>
            <a:prstGeom prst="rect">
              <a:avLst/>
            </a:prstGeom>
            <a:ln>
              <a:noFill/>
            </a:ln>
            <a:effectLst>
              <a:outerShdw blurRad="190500" algn="tl" rotWithShape="0">
                <a:srgbClr val="000000">
                  <a:alpha val="70000"/>
                </a:srgbClr>
              </a:outerShdw>
            </a:effectLst>
          </p:spPr>
        </p:pic>
        <p:pic>
          <p:nvPicPr>
            <p:cNvPr id="312" name="Picture 27" descr="http://s3.amazonaws.com/cmyktastic/assets/90/raster.rosette_clear_centered.png"/>
            <p:cNvPicPr>
              <a:picLocks noChangeAspect="1" noChangeArrowheads="1"/>
            </p:cNvPicPr>
            <p:nvPr/>
          </p:nvPicPr>
          <p:blipFill>
            <a:blip r:embed="rId6" cstate="email"/>
            <a:srcRect/>
            <a:stretch>
              <a:fillRect/>
            </a:stretch>
          </p:blipFill>
          <p:spPr bwMode="auto">
            <a:xfrm>
              <a:off x="5547473" y="3561538"/>
              <a:ext cx="412909" cy="412909"/>
            </a:xfrm>
            <a:prstGeom prst="rect">
              <a:avLst/>
            </a:prstGeom>
            <a:ln>
              <a:noFill/>
            </a:ln>
            <a:effectLst>
              <a:outerShdw blurRad="190500" algn="tl" rotWithShape="0">
                <a:srgbClr val="000000">
                  <a:alpha val="70000"/>
                </a:srgbClr>
              </a:outerShdw>
            </a:effectLst>
          </p:spPr>
        </p:pic>
        <p:grpSp>
          <p:nvGrpSpPr>
            <p:cNvPr id="313" name="Gruppieren 374"/>
            <p:cNvGrpSpPr/>
            <p:nvPr/>
          </p:nvGrpSpPr>
          <p:grpSpPr>
            <a:xfrm>
              <a:off x="6385143" y="3153730"/>
              <a:ext cx="866299" cy="293489"/>
              <a:chOff x="8005693" y="1983582"/>
              <a:chExt cx="1019175" cy="345281"/>
            </a:xfrm>
            <a:effectLst>
              <a:outerShdw blurRad="63500" sx="102000" sy="102000" algn="ctr" rotWithShape="0">
                <a:prstClr val="black">
                  <a:alpha val="40000"/>
                </a:prstClr>
              </a:outerShdw>
            </a:effectLst>
          </p:grpSpPr>
          <p:sp>
            <p:nvSpPr>
              <p:cNvPr id="319" name="Rechteck 318"/>
              <p:cNvSpPr/>
              <p:nvPr/>
            </p:nvSpPr>
            <p:spPr>
              <a:xfrm>
                <a:off x="8005693" y="1983582"/>
                <a:ext cx="1019175" cy="345281"/>
              </a:xfrm>
              <a:prstGeom prst="rect">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20" name="Gruppieren 363"/>
              <p:cNvGrpSpPr/>
              <p:nvPr/>
            </p:nvGrpSpPr>
            <p:grpSpPr>
              <a:xfrm>
                <a:off x="8027702" y="2234134"/>
                <a:ext cx="977599" cy="30115"/>
                <a:chOff x="2215070" y="1928956"/>
                <a:chExt cx="4143375" cy="82800"/>
              </a:xfrm>
            </p:grpSpPr>
            <p:sp>
              <p:nvSpPr>
                <p:cNvPr id="394" name="Rechteck 393"/>
                <p:cNvSpPr/>
                <p:nvPr/>
              </p:nvSpPr>
              <p:spPr>
                <a:xfrm>
                  <a:off x="22150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5" name="Rechteck 394"/>
                <p:cNvSpPr/>
                <p:nvPr/>
              </p:nvSpPr>
              <p:spPr>
                <a:xfrm>
                  <a:off x="24055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6" name="Rechteck 395"/>
                <p:cNvSpPr/>
                <p:nvPr/>
              </p:nvSpPr>
              <p:spPr>
                <a:xfrm>
                  <a:off x="2586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7" name="Rechteck 396"/>
                <p:cNvSpPr/>
                <p:nvPr/>
              </p:nvSpPr>
              <p:spPr>
                <a:xfrm>
                  <a:off x="2777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8" name="Rechteck 397"/>
                <p:cNvSpPr/>
                <p:nvPr/>
              </p:nvSpPr>
              <p:spPr>
                <a:xfrm>
                  <a:off x="2967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9" name="Rechteck 398"/>
                <p:cNvSpPr/>
                <p:nvPr/>
              </p:nvSpPr>
              <p:spPr>
                <a:xfrm>
                  <a:off x="3158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0" name="Rechteck 399"/>
                <p:cNvSpPr/>
                <p:nvPr/>
              </p:nvSpPr>
              <p:spPr>
                <a:xfrm>
                  <a:off x="333902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1" name="Rechteck 400"/>
                <p:cNvSpPr/>
                <p:nvPr/>
              </p:nvSpPr>
              <p:spPr>
                <a:xfrm>
                  <a:off x="352952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2" name="Rechteck 401"/>
                <p:cNvSpPr/>
                <p:nvPr/>
              </p:nvSpPr>
              <p:spPr>
                <a:xfrm>
                  <a:off x="372002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3" name="Rechteck 402"/>
                <p:cNvSpPr/>
                <p:nvPr/>
              </p:nvSpPr>
              <p:spPr>
                <a:xfrm>
                  <a:off x="3910520" y="1950556"/>
                  <a:ext cx="190500" cy="61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4" name="Rechteck 403"/>
                <p:cNvSpPr/>
                <p:nvPr/>
              </p:nvSpPr>
              <p:spPr>
                <a:xfrm>
                  <a:off x="409149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5" name="Rechteck 404"/>
                <p:cNvSpPr/>
                <p:nvPr/>
              </p:nvSpPr>
              <p:spPr>
                <a:xfrm>
                  <a:off x="4281995" y="1986556"/>
                  <a:ext cx="190500" cy="25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6" name="Rechteck 405"/>
                <p:cNvSpPr/>
                <p:nvPr/>
              </p:nvSpPr>
              <p:spPr>
                <a:xfrm>
                  <a:off x="447249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7" name="Rechteck 406"/>
                <p:cNvSpPr/>
                <p:nvPr/>
              </p:nvSpPr>
              <p:spPr>
                <a:xfrm>
                  <a:off x="4662995"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8" name="Rechteck 407"/>
                <p:cNvSpPr/>
                <p:nvPr/>
              </p:nvSpPr>
              <p:spPr>
                <a:xfrm>
                  <a:off x="4843970"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9" name="Rechteck 408"/>
                <p:cNvSpPr/>
                <p:nvPr/>
              </p:nvSpPr>
              <p:spPr>
                <a:xfrm>
                  <a:off x="503447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0" name="Rechteck 409"/>
                <p:cNvSpPr/>
                <p:nvPr/>
              </p:nvSpPr>
              <p:spPr>
                <a:xfrm>
                  <a:off x="52249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1" name="Rechteck 410"/>
                <p:cNvSpPr/>
                <p:nvPr/>
              </p:nvSpPr>
              <p:spPr>
                <a:xfrm>
                  <a:off x="541547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2" name="Rechteck 411"/>
                <p:cNvSpPr/>
                <p:nvPr/>
              </p:nvSpPr>
              <p:spPr>
                <a:xfrm>
                  <a:off x="55964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3" name="Rechteck 412"/>
                <p:cNvSpPr/>
                <p:nvPr/>
              </p:nvSpPr>
              <p:spPr>
                <a:xfrm>
                  <a:off x="57869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4" name="Rechteck 413"/>
                <p:cNvSpPr/>
                <p:nvPr/>
              </p:nvSpPr>
              <p:spPr>
                <a:xfrm>
                  <a:off x="597744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5" name="Rechteck 414"/>
                <p:cNvSpPr/>
                <p:nvPr/>
              </p:nvSpPr>
              <p:spPr>
                <a:xfrm>
                  <a:off x="6167945" y="2008156"/>
                  <a:ext cx="190500" cy="3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21" name="Gruppieren 364"/>
              <p:cNvGrpSpPr/>
              <p:nvPr/>
            </p:nvGrpSpPr>
            <p:grpSpPr>
              <a:xfrm>
                <a:off x="8027702" y="2177550"/>
                <a:ext cx="977599" cy="30115"/>
                <a:chOff x="2215070" y="1773381"/>
                <a:chExt cx="4143375" cy="82800"/>
              </a:xfrm>
            </p:grpSpPr>
            <p:sp>
              <p:nvSpPr>
                <p:cNvPr id="372" name="Rechteck 371"/>
                <p:cNvSpPr/>
                <p:nvPr/>
              </p:nvSpPr>
              <p:spPr>
                <a:xfrm>
                  <a:off x="22150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3" name="Rechteck 372"/>
                <p:cNvSpPr/>
                <p:nvPr/>
              </p:nvSpPr>
              <p:spPr>
                <a:xfrm>
                  <a:off x="24055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4" name="Rechteck 373"/>
                <p:cNvSpPr/>
                <p:nvPr/>
              </p:nvSpPr>
              <p:spPr>
                <a:xfrm>
                  <a:off x="25865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5" name="Rechteck 374"/>
                <p:cNvSpPr/>
                <p:nvPr/>
              </p:nvSpPr>
              <p:spPr>
                <a:xfrm>
                  <a:off x="2777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6" name="Rechteck 375"/>
                <p:cNvSpPr/>
                <p:nvPr/>
              </p:nvSpPr>
              <p:spPr>
                <a:xfrm>
                  <a:off x="29675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7" name="Rechteck 376"/>
                <p:cNvSpPr/>
                <p:nvPr/>
              </p:nvSpPr>
              <p:spPr>
                <a:xfrm>
                  <a:off x="3158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8" name="Rechteck 377"/>
                <p:cNvSpPr/>
                <p:nvPr/>
              </p:nvSpPr>
              <p:spPr>
                <a:xfrm>
                  <a:off x="333902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9" name="Rechteck 378"/>
                <p:cNvSpPr/>
                <p:nvPr/>
              </p:nvSpPr>
              <p:spPr>
                <a:xfrm>
                  <a:off x="3529520"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0" name="Rechteck 379"/>
                <p:cNvSpPr/>
                <p:nvPr/>
              </p:nvSpPr>
              <p:spPr>
                <a:xfrm>
                  <a:off x="37200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1" name="Rechteck 380"/>
                <p:cNvSpPr/>
                <p:nvPr/>
              </p:nvSpPr>
              <p:spPr>
                <a:xfrm>
                  <a:off x="39105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2" name="Rechteck 381"/>
                <p:cNvSpPr/>
                <p:nvPr/>
              </p:nvSpPr>
              <p:spPr>
                <a:xfrm>
                  <a:off x="4091495"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3" name="Rechteck 382"/>
                <p:cNvSpPr/>
                <p:nvPr/>
              </p:nvSpPr>
              <p:spPr>
                <a:xfrm>
                  <a:off x="4281995" y="1830981"/>
                  <a:ext cx="190500" cy="25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4" name="Rechteck 383"/>
                <p:cNvSpPr/>
                <p:nvPr/>
              </p:nvSpPr>
              <p:spPr>
                <a:xfrm>
                  <a:off x="4472495" y="1784181"/>
                  <a:ext cx="190500" cy="72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5" name="Rechteck 384"/>
                <p:cNvSpPr/>
                <p:nvPr/>
              </p:nvSpPr>
              <p:spPr>
                <a:xfrm>
                  <a:off x="4662995"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6" name="Rechteck 385"/>
                <p:cNvSpPr/>
                <p:nvPr/>
              </p:nvSpPr>
              <p:spPr>
                <a:xfrm>
                  <a:off x="4843970"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7" name="Rechteck 386"/>
                <p:cNvSpPr/>
                <p:nvPr/>
              </p:nvSpPr>
              <p:spPr>
                <a:xfrm>
                  <a:off x="5034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8" name="Rechteck 387"/>
                <p:cNvSpPr/>
                <p:nvPr/>
              </p:nvSpPr>
              <p:spPr>
                <a:xfrm>
                  <a:off x="52249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9" name="Rechteck 388"/>
                <p:cNvSpPr/>
                <p:nvPr/>
              </p:nvSpPr>
              <p:spPr>
                <a:xfrm>
                  <a:off x="5415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0" name="Rechteck 389"/>
                <p:cNvSpPr/>
                <p:nvPr/>
              </p:nvSpPr>
              <p:spPr>
                <a:xfrm>
                  <a:off x="55964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1" name="Rechteck 390"/>
                <p:cNvSpPr/>
                <p:nvPr/>
              </p:nvSpPr>
              <p:spPr>
                <a:xfrm>
                  <a:off x="57869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2" name="Rechteck 391"/>
                <p:cNvSpPr/>
                <p:nvPr/>
              </p:nvSpPr>
              <p:spPr>
                <a:xfrm>
                  <a:off x="5977445" y="1838181"/>
                  <a:ext cx="190500" cy="18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3" name="Rechteck 392"/>
                <p:cNvSpPr/>
                <p:nvPr/>
              </p:nvSpPr>
              <p:spPr>
                <a:xfrm>
                  <a:off x="6167945" y="1852581"/>
                  <a:ext cx="190500" cy="36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22" name="Gruppieren 401"/>
              <p:cNvGrpSpPr/>
              <p:nvPr/>
            </p:nvGrpSpPr>
            <p:grpSpPr>
              <a:xfrm>
                <a:off x="8027702" y="2120966"/>
                <a:ext cx="977599" cy="30115"/>
                <a:chOff x="2215070" y="1617806"/>
                <a:chExt cx="4143375" cy="82800"/>
              </a:xfrm>
            </p:grpSpPr>
            <p:sp>
              <p:nvSpPr>
                <p:cNvPr id="350" name="Rechteck 349"/>
                <p:cNvSpPr/>
                <p:nvPr/>
              </p:nvSpPr>
              <p:spPr>
                <a:xfrm>
                  <a:off x="22150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1" name="Rechteck 350"/>
                <p:cNvSpPr/>
                <p:nvPr/>
              </p:nvSpPr>
              <p:spPr>
                <a:xfrm>
                  <a:off x="24055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2" name="Rechteck 351"/>
                <p:cNvSpPr/>
                <p:nvPr/>
              </p:nvSpPr>
              <p:spPr>
                <a:xfrm>
                  <a:off x="258654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3" name="Rechteck 352"/>
                <p:cNvSpPr/>
                <p:nvPr/>
              </p:nvSpPr>
              <p:spPr>
                <a:xfrm>
                  <a:off x="2777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4" name="Rechteck 353"/>
                <p:cNvSpPr/>
                <p:nvPr/>
              </p:nvSpPr>
              <p:spPr>
                <a:xfrm>
                  <a:off x="29675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5" name="Rechteck 354"/>
                <p:cNvSpPr/>
                <p:nvPr/>
              </p:nvSpPr>
              <p:spPr>
                <a:xfrm>
                  <a:off x="3158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6" name="Rechteck 355"/>
                <p:cNvSpPr/>
                <p:nvPr/>
              </p:nvSpPr>
              <p:spPr>
                <a:xfrm>
                  <a:off x="333902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7" name="Rechteck 356"/>
                <p:cNvSpPr/>
                <p:nvPr/>
              </p:nvSpPr>
              <p:spPr>
                <a:xfrm>
                  <a:off x="3529520" y="1653806"/>
                  <a:ext cx="190500" cy="46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8" name="Rechteck 357"/>
                <p:cNvSpPr/>
                <p:nvPr/>
              </p:nvSpPr>
              <p:spPr>
                <a:xfrm>
                  <a:off x="37200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9" name="Rechteck 358"/>
                <p:cNvSpPr/>
                <p:nvPr/>
              </p:nvSpPr>
              <p:spPr>
                <a:xfrm>
                  <a:off x="39105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0" name="Rechteck 359"/>
                <p:cNvSpPr/>
                <p:nvPr/>
              </p:nvSpPr>
              <p:spPr>
                <a:xfrm>
                  <a:off x="409149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1" name="Rechteck 360"/>
                <p:cNvSpPr/>
                <p:nvPr/>
              </p:nvSpPr>
              <p:spPr>
                <a:xfrm>
                  <a:off x="4281995" y="1675406"/>
                  <a:ext cx="190500" cy="25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2" name="Rechteck 361"/>
                <p:cNvSpPr/>
                <p:nvPr/>
              </p:nvSpPr>
              <p:spPr>
                <a:xfrm>
                  <a:off x="447249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3" name="Rechteck 362"/>
                <p:cNvSpPr/>
                <p:nvPr/>
              </p:nvSpPr>
              <p:spPr>
                <a:xfrm>
                  <a:off x="4662995" y="1639406"/>
                  <a:ext cx="190500" cy="61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4" name="Rechteck 363"/>
                <p:cNvSpPr/>
                <p:nvPr/>
              </p:nvSpPr>
              <p:spPr>
                <a:xfrm>
                  <a:off x="4843970"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5" name="Rechteck 364"/>
                <p:cNvSpPr/>
                <p:nvPr/>
              </p:nvSpPr>
              <p:spPr>
                <a:xfrm>
                  <a:off x="5034470" y="1679006"/>
                  <a:ext cx="190500" cy="216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6" name="Rechteck 365"/>
                <p:cNvSpPr/>
                <p:nvPr/>
              </p:nvSpPr>
              <p:spPr>
                <a:xfrm>
                  <a:off x="52249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7" name="Rechteck 366"/>
                <p:cNvSpPr/>
                <p:nvPr/>
              </p:nvSpPr>
              <p:spPr>
                <a:xfrm>
                  <a:off x="541547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8" name="Rechteck 367"/>
                <p:cNvSpPr/>
                <p:nvPr/>
              </p:nvSpPr>
              <p:spPr>
                <a:xfrm>
                  <a:off x="5596445" y="1617806"/>
                  <a:ext cx="190500" cy="82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9" name="Rechteck 368"/>
                <p:cNvSpPr/>
                <p:nvPr/>
              </p:nvSpPr>
              <p:spPr>
                <a:xfrm>
                  <a:off x="5786945" y="1621406"/>
                  <a:ext cx="190500" cy="79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0" name="Rechteck 369"/>
                <p:cNvSpPr/>
                <p:nvPr/>
              </p:nvSpPr>
              <p:spPr>
                <a:xfrm>
                  <a:off x="5977445" y="1686206"/>
                  <a:ext cx="190500" cy="144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1" name="Rechteck 370"/>
                <p:cNvSpPr/>
                <p:nvPr/>
              </p:nvSpPr>
              <p:spPr>
                <a:xfrm>
                  <a:off x="616794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23" name="Gruppieren 365"/>
              <p:cNvGrpSpPr/>
              <p:nvPr/>
            </p:nvGrpSpPr>
            <p:grpSpPr>
              <a:xfrm>
                <a:off x="8027702" y="2064382"/>
                <a:ext cx="977599" cy="19640"/>
                <a:chOff x="2215070" y="1462231"/>
                <a:chExt cx="4143375" cy="54000"/>
              </a:xfrm>
            </p:grpSpPr>
            <p:sp>
              <p:nvSpPr>
                <p:cNvPr id="328" name="Rechteck 327"/>
                <p:cNvSpPr/>
                <p:nvPr/>
              </p:nvSpPr>
              <p:spPr>
                <a:xfrm>
                  <a:off x="22150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9" name="Rechteck 328"/>
                <p:cNvSpPr/>
                <p:nvPr/>
              </p:nvSpPr>
              <p:spPr>
                <a:xfrm>
                  <a:off x="24055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0" name="Rechteck 329"/>
                <p:cNvSpPr/>
                <p:nvPr/>
              </p:nvSpPr>
              <p:spPr>
                <a:xfrm>
                  <a:off x="2586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1" name="Rechteck 330"/>
                <p:cNvSpPr/>
                <p:nvPr/>
              </p:nvSpPr>
              <p:spPr>
                <a:xfrm>
                  <a:off x="2777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2" name="Rechteck 331"/>
                <p:cNvSpPr/>
                <p:nvPr/>
              </p:nvSpPr>
              <p:spPr>
                <a:xfrm>
                  <a:off x="2967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3" name="Rechteck 332"/>
                <p:cNvSpPr/>
                <p:nvPr/>
              </p:nvSpPr>
              <p:spPr>
                <a:xfrm>
                  <a:off x="3158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4" name="Rechteck 333"/>
                <p:cNvSpPr/>
                <p:nvPr/>
              </p:nvSpPr>
              <p:spPr>
                <a:xfrm>
                  <a:off x="333902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5" name="Rechteck 334"/>
                <p:cNvSpPr/>
                <p:nvPr/>
              </p:nvSpPr>
              <p:spPr>
                <a:xfrm>
                  <a:off x="35295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6" name="Rechteck 335"/>
                <p:cNvSpPr/>
                <p:nvPr/>
              </p:nvSpPr>
              <p:spPr>
                <a:xfrm>
                  <a:off x="37200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7" name="Rechteck 336"/>
                <p:cNvSpPr/>
                <p:nvPr/>
              </p:nvSpPr>
              <p:spPr>
                <a:xfrm>
                  <a:off x="391052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8" name="Rechteck 337"/>
                <p:cNvSpPr/>
                <p:nvPr/>
              </p:nvSpPr>
              <p:spPr>
                <a:xfrm>
                  <a:off x="409149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9" name="Rechteck 338"/>
                <p:cNvSpPr/>
                <p:nvPr/>
              </p:nvSpPr>
              <p:spPr>
                <a:xfrm>
                  <a:off x="4281995" y="1505431"/>
                  <a:ext cx="190500" cy="1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0" name="Rechteck 339"/>
                <p:cNvSpPr/>
                <p:nvPr/>
              </p:nvSpPr>
              <p:spPr>
                <a:xfrm>
                  <a:off x="447249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1" name="Rechteck 340"/>
                <p:cNvSpPr/>
                <p:nvPr/>
              </p:nvSpPr>
              <p:spPr>
                <a:xfrm>
                  <a:off x="4662995" y="1462231"/>
                  <a:ext cx="1905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2" name="Rechteck 341"/>
                <p:cNvSpPr/>
                <p:nvPr/>
              </p:nvSpPr>
              <p:spPr>
                <a:xfrm>
                  <a:off x="484397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3" name="Rechteck 342"/>
                <p:cNvSpPr/>
                <p:nvPr/>
              </p:nvSpPr>
              <p:spPr>
                <a:xfrm>
                  <a:off x="50344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4" name="Rechteck 343"/>
                <p:cNvSpPr/>
                <p:nvPr/>
              </p:nvSpPr>
              <p:spPr>
                <a:xfrm>
                  <a:off x="52249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5" name="Rechteck 344"/>
                <p:cNvSpPr/>
                <p:nvPr/>
              </p:nvSpPr>
              <p:spPr>
                <a:xfrm>
                  <a:off x="541547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6" name="Rechteck 345"/>
                <p:cNvSpPr/>
                <p:nvPr/>
              </p:nvSpPr>
              <p:spPr>
                <a:xfrm>
                  <a:off x="559644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7" name="Rechteck 346"/>
                <p:cNvSpPr/>
                <p:nvPr/>
              </p:nvSpPr>
              <p:spPr>
                <a:xfrm>
                  <a:off x="57869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8" name="Rechteck 347"/>
                <p:cNvSpPr/>
                <p:nvPr/>
              </p:nvSpPr>
              <p:spPr>
                <a:xfrm>
                  <a:off x="597744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9" name="Rechteck 348"/>
                <p:cNvSpPr/>
                <p:nvPr/>
              </p:nvSpPr>
              <p:spPr>
                <a:xfrm>
                  <a:off x="6167945" y="1512631"/>
                  <a:ext cx="190500" cy="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324" name="Gerade Verbindung 323"/>
              <p:cNvCxnSpPr/>
              <p:nvPr/>
            </p:nvCxnSpPr>
            <p:spPr>
              <a:xfrm>
                <a:off x="8027698" y="2266404"/>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5" name="Gerade Verbindung 324"/>
              <p:cNvCxnSpPr/>
              <p:nvPr/>
            </p:nvCxnSpPr>
            <p:spPr>
              <a:xfrm>
                <a:off x="8027698" y="2207499"/>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6" name="Gerade Verbindung 325"/>
              <p:cNvCxnSpPr/>
              <p:nvPr/>
            </p:nvCxnSpPr>
            <p:spPr>
              <a:xfrm>
                <a:off x="8027698" y="2150331"/>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7" name="Gerade Verbindung 326"/>
              <p:cNvCxnSpPr/>
              <p:nvPr/>
            </p:nvCxnSpPr>
            <p:spPr>
              <a:xfrm>
                <a:off x="8027698" y="2082770"/>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14" name="Textfeld 313"/>
            <p:cNvSpPr txBox="1"/>
            <p:nvPr/>
          </p:nvSpPr>
          <p:spPr>
            <a:xfrm>
              <a:off x="5954159" y="3841581"/>
              <a:ext cx="1142325" cy="568203"/>
            </a:xfrm>
            <a:prstGeom prst="rect">
              <a:avLst/>
            </a:prstGeom>
            <a:noFill/>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Ink</a:t>
              </a:r>
              <a:br>
                <a:rPr lang="en-US" sz="900" b="1" dirty="0" smtClean="0">
                  <a:solidFill>
                    <a:schemeClr val="accent1"/>
                  </a:solidFill>
                  <a:effectLst>
                    <a:outerShdw blurRad="50800" dist="38100" dir="5400000" algn="t" rotWithShape="0">
                      <a:schemeClr val="bg1">
                        <a:alpha val="40000"/>
                      </a:schemeClr>
                    </a:outerShdw>
                  </a:effectLst>
                </a:rPr>
              </a:br>
              <a:r>
                <a:rPr lang="en-US" sz="900" b="1" dirty="0" smtClean="0">
                  <a:solidFill>
                    <a:schemeClr val="accent1"/>
                  </a:solidFill>
                  <a:effectLst>
                    <a:outerShdw blurRad="50800" dist="38100" dir="5400000" algn="t" rotWithShape="0">
                      <a:schemeClr val="bg1">
                        <a:alpha val="40000"/>
                      </a:schemeClr>
                    </a:outerShdw>
                  </a:effectLst>
                </a:rPr>
                <a:t>presetting</a:t>
              </a:r>
            </a:p>
          </p:txBody>
        </p:sp>
        <p:sp>
          <p:nvSpPr>
            <p:cNvPr id="315" name="Textfeld 314"/>
            <p:cNvSpPr txBox="1"/>
            <p:nvPr/>
          </p:nvSpPr>
          <p:spPr>
            <a:xfrm>
              <a:off x="4846353" y="3956367"/>
              <a:ext cx="1162054" cy="355126"/>
            </a:xfrm>
            <a:prstGeom prst="rect">
              <a:avLst/>
            </a:prstGeom>
            <a:noFill/>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Rendering</a:t>
              </a:r>
              <a:endParaRPr lang="en-US" sz="900" dirty="0">
                <a:solidFill>
                  <a:schemeClr val="accent1"/>
                </a:solidFill>
                <a:effectLst>
                  <a:outerShdw blurRad="50800" dist="38100" dir="5400000" algn="t" rotWithShape="0">
                    <a:schemeClr val="bg1">
                      <a:alpha val="40000"/>
                    </a:schemeClr>
                  </a:outerShdw>
                </a:effectLst>
              </a:endParaRPr>
            </a:p>
          </p:txBody>
        </p:sp>
        <p:pic>
          <p:nvPicPr>
            <p:cNvPr id="316" name="Grafik 315" descr="Ulrike_Auftrag_Geoeffnet_2.bmp"/>
            <p:cNvPicPr>
              <a:picLocks noChangeAspect="1"/>
            </p:cNvPicPr>
            <p:nvPr/>
          </p:nvPicPr>
          <p:blipFill rotWithShape="1">
            <a:blip r:embed="rId7" cstate="print"/>
            <a:srcRect t="3303"/>
            <a:stretch/>
          </p:blipFill>
          <p:spPr>
            <a:xfrm>
              <a:off x="7535471" y="3154587"/>
              <a:ext cx="824619" cy="601693"/>
            </a:xfrm>
            <a:prstGeom prst="rect">
              <a:avLst/>
            </a:prstGeom>
            <a:ln>
              <a:solidFill>
                <a:srgbClr val="004B8D"/>
              </a:solidFill>
            </a:ln>
            <a:effectLst>
              <a:outerShdw blurRad="50800" dist="38100" dir="2700000" algn="tl" rotWithShape="0">
                <a:prstClr val="black">
                  <a:alpha val="40000"/>
                </a:prstClr>
              </a:outerShdw>
            </a:effectLst>
          </p:spPr>
        </p:pic>
        <p:pic>
          <p:nvPicPr>
            <p:cNvPr id="317" name="Grafik 316" descr="Speedmaster XL 75-6-LX.png"/>
            <p:cNvPicPr>
              <a:picLocks noChangeAspect="1"/>
            </p:cNvPicPr>
            <p:nvPr/>
          </p:nvPicPr>
          <p:blipFill>
            <a:blip r:embed="rId8" cstate="email"/>
            <a:stretch>
              <a:fillRect/>
            </a:stretch>
          </p:blipFill>
          <p:spPr>
            <a:xfrm>
              <a:off x="6265341" y="3270997"/>
              <a:ext cx="1912234" cy="693030"/>
            </a:xfrm>
            <a:prstGeom prst="rect">
              <a:avLst/>
            </a:prstGeom>
            <a:ln>
              <a:noFill/>
            </a:ln>
            <a:effectLst>
              <a:outerShdw blurRad="190500" algn="tl" rotWithShape="0">
                <a:srgbClr val="000000">
                  <a:alpha val="70000"/>
                </a:srgbClr>
              </a:outerShdw>
            </a:effectLst>
          </p:spPr>
        </p:pic>
        <p:sp>
          <p:nvSpPr>
            <p:cNvPr id="318" name="Textfeld 317"/>
            <p:cNvSpPr txBox="1"/>
            <p:nvPr/>
          </p:nvSpPr>
          <p:spPr>
            <a:xfrm>
              <a:off x="6996937" y="3841581"/>
              <a:ext cx="1142325" cy="568203"/>
            </a:xfrm>
            <a:prstGeom prst="rect">
              <a:avLst/>
            </a:prstGeom>
            <a:noFill/>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Job</a:t>
              </a:r>
              <a:br>
                <a:rPr lang="en-US" sz="900" b="1" dirty="0" smtClean="0">
                  <a:solidFill>
                    <a:schemeClr val="accent1"/>
                  </a:solidFill>
                  <a:effectLst>
                    <a:outerShdw blurRad="50800" dist="38100" dir="5400000" algn="t" rotWithShape="0">
                      <a:schemeClr val="bg1">
                        <a:alpha val="40000"/>
                      </a:schemeClr>
                    </a:outerShdw>
                  </a:effectLst>
                </a:rPr>
              </a:br>
              <a:r>
                <a:rPr lang="en-US" sz="900" b="1" dirty="0" smtClean="0">
                  <a:solidFill>
                    <a:schemeClr val="accent1"/>
                  </a:solidFill>
                  <a:effectLst>
                    <a:outerShdw blurRad="50800" dist="38100" dir="5400000" algn="t" rotWithShape="0">
                      <a:schemeClr val="bg1">
                        <a:alpha val="40000"/>
                      </a:schemeClr>
                    </a:outerShdw>
                  </a:effectLst>
                </a:rPr>
                <a:t>presetting</a:t>
              </a:r>
            </a:p>
          </p:txBody>
        </p:sp>
        <p:sp>
          <p:nvSpPr>
            <p:cNvPr id="304" name="Textfeld 303"/>
            <p:cNvSpPr txBox="1"/>
            <p:nvPr/>
          </p:nvSpPr>
          <p:spPr>
            <a:xfrm>
              <a:off x="2617846" y="3956367"/>
              <a:ext cx="1646640" cy="355126"/>
            </a:xfrm>
            <a:prstGeom prst="rect">
              <a:avLst/>
            </a:prstGeom>
            <a:noFill/>
          </p:spPr>
          <p:txBody>
            <a:bodyPr wrap="square" rtlCol="0">
              <a:spAutoFit/>
            </a:bodyPr>
            <a:lstStyle/>
            <a:p>
              <a:r>
                <a:rPr lang="en-US" sz="900" b="1" dirty="0" smtClean="0">
                  <a:solidFill>
                    <a:schemeClr val="accent1"/>
                  </a:solidFill>
                  <a:effectLst>
                    <a:outerShdw blurRad="50800" dist="38100" dir="5400000" algn="t" rotWithShape="0">
                      <a:schemeClr val="bg1">
                        <a:alpha val="40000"/>
                      </a:schemeClr>
                    </a:outerShdw>
                  </a:effectLst>
                </a:rPr>
                <a:t>Imposition</a:t>
              </a:r>
              <a:endParaRPr lang="en-US" sz="900" dirty="0">
                <a:solidFill>
                  <a:schemeClr val="accent1"/>
                </a:solidFill>
                <a:effectLst>
                  <a:outerShdw blurRad="50800" dist="38100" dir="5400000" algn="t" rotWithShape="0">
                    <a:schemeClr val="bg1">
                      <a:alpha val="40000"/>
                    </a:schemeClr>
                  </a:outerShdw>
                </a:effectLst>
              </a:endParaRPr>
            </a:p>
          </p:txBody>
        </p:sp>
      </p:grpSp>
      <p:grpSp>
        <p:nvGrpSpPr>
          <p:cNvPr id="19" name="Gruppieren 18"/>
          <p:cNvGrpSpPr/>
          <p:nvPr/>
        </p:nvGrpSpPr>
        <p:grpSpPr>
          <a:xfrm>
            <a:off x="357908" y="2811600"/>
            <a:ext cx="1136449" cy="1210388"/>
            <a:chOff x="357908" y="2811600"/>
            <a:chExt cx="1136449" cy="1210388"/>
          </a:xfrm>
        </p:grpSpPr>
        <p:sp>
          <p:nvSpPr>
            <p:cNvPr id="543" name="Eingekerbter Richtungspfeil 542"/>
            <p:cNvSpPr/>
            <p:nvPr/>
          </p:nvSpPr>
          <p:spPr>
            <a:xfrm>
              <a:off x="357908" y="2811600"/>
              <a:ext cx="1136449" cy="1210388"/>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3" name="Afbeelding 2" descr="cid:image002.png@01CC82A5.6831A340"/>
            <p:cNvPicPr/>
            <p:nvPr/>
          </p:nvPicPr>
          <p:blipFill rotWithShape="1">
            <a:blip r:embed="rId9" r:link="rId10" cstate="print"/>
            <a:srcRect l="1755" t="4791" r="29426" b="45685"/>
            <a:stretch/>
          </p:blipFill>
          <p:spPr bwMode="auto">
            <a:xfrm>
              <a:off x="739387" y="3278367"/>
              <a:ext cx="677876" cy="240913"/>
            </a:xfrm>
            <a:prstGeom prst="rect">
              <a:avLst/>
            </a:prstGeom>
            <a:ln>
              <a:noFill/>
            </a:ln>
            <a:effectLst>
              <a:outerShdw blurRad="190500" algn="tl" rotWithShape="0">
                <a:srgbClr val="000000">
                  <a:alpha val="70000"/>
                </a:srgbClr>
              </a:outerShdw>
            </a:effectLst>
          </p:spPr>
        </p:pic>
        <p:sp>
          <p:nvSpPr>
            <p:cNvPr id="564" name="Textfeld 563"/>
            <p:cNvSpPr txBox="1"/>
            <p:nvPr/>
          </p:nvSpPr>
          <p:spPr>
            <a:xfrm>
              <a:off x="444600" y="3728294"/>
              <a:ext cx="806631" cy="230832"/>
            </a:xfrm>
            <a:prstGeom prst="rect">
              <a:avLst/>
            </a:prstGeom>
            <a:noFill/>
          </p:spPr>
          <p:txBody>
            <a:bodyPr wrap="none" rtlCol="0">
              <a:spAutoFit/>
            </a:bodyPr>
            <a:lstStyle/>
            <a:p>
              <a:pPr algn="ctr"/>
              <a:r>
                <a:rPr lang="en-US" sz="900" b="1" dirty="0" err="1" smtClean="0">
                  <a:solidFill>
                    <a:schemeClr val="accent1"/>
                  </a:solidFill>
                  <a:effectLst>
                    <a:outerShdw blurRad="50800" dist="38100" dir="5400000" algn="t" rotWithShape="0">
                      <a:schemeClr val="bg1">
                        <a:alpha val="40000"/>
                      </a:schemeClr>
                    </a:outerShdw>
                  </a:effectLst>
                </a:rPr>
                <a:t>Kalkulation</a:t>
              </a:r>
              <a:endParaRPr lang="en-US" sz="900" dirty="0">
                <a:solidFill>
                  <a:schemeClr val="accent1"/>
                </a:solidFill>
                <a:effectLst>
                  <a:outerShdw blurRad="50800" dist="38100" dir="5400000" algn="t" rotWithShape="0">
                    <a:schemeClr val="bg1">
                      <a:alpha val="40000"/>
                    </a:schemeClr>
                  </a:outerShdw>
                </a:effectLst>
              </a:endParaRPr>
            </a:p>
          </p:txBody>
        </p:sp>
      </p:grpSp>
      <p:grpSp>
        <p:nvGrpSpPr>
          <p:cNvPr id="20" name="Gruppieren 19"/>
          <p:cNvGrpSpPr/>
          <p:nvPr/>
        </p:nvGrpSpPr>
        <p:grpSpPr>
          <a:xfrm>
            <a:off x="6196414" y="2815200"/>
            <a:ext cx="1136449" cy="1210388"/>
            <a:chOff x="6196414" y="2815200"/>
            <a:chExt cx="1136449" cy="1210388"/>
          </a:xfrm>
          <a:solidFill>
            <a:schemeClr val="bg1">
              <a:lumMod val="75000"/>
            </a:schemeClr>
          </a:solidFill>
        </p:grpSpPr>
        <p:sp>
          <p:nvSpPr>
            <p:cNvPr id="544" name="Eingekerbter Richtungspfeil 543"/>
            <p:cNvSpPr/>
            <p:nvPr/>
          </p:nvSpPr>
          <p:spPr>
            <a:xfrm>
              <a:off x="6196414" y="2815200"/>
              <a:ext cx="1136449" cy="1210388"/>
            </a:xfrm>
            <a:prstGeom prst="chevron">
              <a:avLst>
                <a:gd name="adj" fmla="val 35551"/>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6" name="Bild 5"/>
            <p:cNvPicPr/>
            <p:nvPr/>
          </p:nvPicPr>
          <p:blipFill>
            <a:blip r:embed="rId11" cstate="print"/>
            <a:srcRect/>
            <a:stretch>
              <a:fillRect/>
            </a:stretch>
          </p:blipFill>
          <p:spPr bwMode="auto">
            <a:xfrm>
              <a:off x="6607975" y="3263864"/>
              <a:ext cx="615094" cy="285826"/>
            </a:xfrm>
            <a:prstGeom prst="rect">
              <a:avLst/>
            </a:prstGeom>
            <a:grpFill/>
            <a:ln>
              <a:noFill/>
            </a:ln>
            <a:effectLst>
              <a:outerShdw blurRad="190500" algn="tl" rotWithShape="0">
                <a:srgbClr val="000000">
                  <a:alpha val="70000"/>
                </a:srgbClr>
              </a:outerShdw>
            </a:effectLst>
          </p:spPr>
        </p:pic>
        <p:sp>
          <p:nvSpPr>
            <p:cNvPr id="569" name="Textfeld 568"/>
            <p:cNvSpPr txBox="1"/>
            <p:nvPr/>
          </p:nvSpPr>
          <p:spPr>
            <a:xfrm>
              <a:off x="6326452" y="3729600"/>
              <a:ext cx="639919" cy="230832"/>
            </a:xfrm>
            <a:prstGeom prst="rect">
              <a:avLst/>
            </a:prstGeom>
            <a:noFill/>
          </p:spPr>
          <p:txBody>
            <a:bodyPr wrap="none" rtlCol="0">
              <a:spAutoFit/>
            </a:bodyPr>
            <a:lstStyle/>
            <a:p>
              <a:pPr algn="ctr"/>
              <a:r>
                <a:rPr lang="en-US" sz="900" b="1" dirty="0" err="1" smtClean="0">
                  <a:solidFill>
                    <a:schemeClr val="accent1"/>
                  </a:solidFill>
                  <a:effectLst>
                    <a:outerShdw blurRad="50800" dist="38100" dir="5400000" algn="t" rotWithShape="0">
                      <a:schemeClr val="bg1">
                        <a:alpha val="40000"/>
                      </a:schemeClr>
                    </a:outerShdw>
                  </a:effectLst>
                </a:rPr>
                <a:t>Planung</a:t>
              </a:r>
              <a:endParaRPr lang="en-US" sz="900" dirty="0">
                <a:solidFill>
                  <a:schemeClr val="accent1"/>
                </a:solidFill>
                <a:effectLst>
                  <a:outerShdw blurRad="50800" dist="38100" dir="5400000" algn="t" rotWithShape="0">
                    <a:schemeClr val="bg1">
                      <a:alpha val="40000"/>
                    </a:schemeClr>
                  </a:outerShdw>
                </a:effectLst>
              </a:endParaRPr>
            </a:p>
          </p:txBody>
        </p:sp>
      </p:grpSp>
      <p:grpSp>
        <p:nvGrpSpPr>
          <p:cNvPr id="21" name="Gruppieren 20"/>
          <p:cNvGrpSpPr/>
          <p:nvPr/>
        </p:nvGrpSpPr>
        <p:grpSpPr>
          <a:xfrm>
            <a:off x="6923360" y="2815200"/>
            <a:ext cx="1136449" cy="1210388"/>
            <a:chOff x="6923360" y="2815200"/>
            <a:chExt cx="1136449" cy="1210388"/>
          </a:xfrm>
          <a:solidFill>
            <a:schemeClr val="accent1"/>
          </a:solidFill>
        </p:grpSpPr>
        <p:sp>
          <p:nvSpPr>
            <p:cNvPr id="545" name="Eingekerbter Richtungspfeil 544"/>
            <p:cNvSpPr/>
            <p:nvPr/>
          </p:nvSpPr>
          <p:spPr>
            <a:xfrm>
              <a:off x="6923360" y="2815200"/>
              <a:ext cx="1136449" cy="1210388"/>
            </a:xfrm>
            <a:prstGeom prst="chevron">
              <a:avLst>
                <a:gd name="adj" fmla="val 35551"/>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7" name="Picture 2"/>
            <p:cNvPicPr>
              <a:picLocks noChangeAspect="1" noChangeArrowheads="1"/>
            </p:cNvPicPr>
            <p:nvPr/>
          </p:nvPicPr>
          <p:blipFill rotWithShape="1">
            <a:blip r:embed="rId12" cstate="print"/>
            <a:srcRect l="21322" t="14577"/>
            <a:stretch/>
          </p:blipFill>
          <p:spPr bwMode="auto">
            <a:xfrm>
              <a:off x="7389428" y="3220384"/>
              <a:ext cx="539028" cy="402464"/>
            </a:xfrm>
            <a:prstGeom prst="rect">
              <a:avLst/>
            </a:prstGeom>
            <a:grpFill/>
            <a:ln>
              <a:noFill/>
            </a:ln>
            <a:effectLst>
              <a:outerShdw blurRad="190500" algn="tl" rotWithShape="0">
                <a:srgbClr val="000000">
                  <a:alpha val="70000"/>
                </a:srgbClr>
              </a:outerShdw>
            </a:effectLst>
          </p:spPr>
        </p:pic>
        <p:sp>
          <p:nvSpPr>
            <p:cNvPr id="570" name="Textfeld 569"/>
            <p:cNvSpPr txBox="1"/>
            <p:nvPr/>
          </p:nvSpPr>
          <p:spPr>
            <a:xfrm>
              <a:off x="7072676" y="3644536"/>
              <a:ext cx="633507" cy="369332"/>
            </a:xfrm>
            <a:prstGeom prst="rect">
              <a:avLst/>
            </a:prstGeom>
            <a:noFill/>
          </p:spPr>
          <p:txBody>
            <a:bodyPr wrap="none" rtlCol="0">
              <a:spAutoFit/>
            </a:bodyPr>
            <a:lstStyle/>
            <a:p>
              <a:pPr algn="ctr"/>
              <a:r>
                <a:rPr lang="en-US" sz="900" b="1" dirty="0" err="1" smtClean="0">
                  <a:solidFill>
                    <a:schemeClr val="bg1"/>
                  </a:solidFill>
                  <a:effectLst>
                    <a:outerShdw blurRad="50800" dist="38100" dir="5400000" algn="t" rotWithShape="0">
                      <a:prstClr val="black">
                        <a:alpha val="40000"/>
                      </a:prstClr>
                    </a:outerShdw>
                  </a:effectLst>
                </a:rPr>
                <a:t>Aus</a:t>
              </a:r>
              <a:r>
                <a:rPr lang="en-US" sz="900" b="1" dirty="0" smtClean="0">
                  <a:solidFill>
                    <a:schemeClr val="bg1"/>
                  </a:solidFill>
                  <a:effectLst>
                    <a:outerShdw blurRad="50800" dist="38100" dir="5400000" algn="t" rotWithShape="0">
                      <a:prstClr val="black">
                        <a:alpha val="40000"/>
                      </a:prstClr>
                    </a:outerShdw>
                  </a:effectLst>
                </a:rPr>
                <a:t>-</a:t>
              </a:r>
            </a:p>
            <a:p>
              <a:pPr algn="ctr"/>
              <a:r>
                <a:rPr lang="en-US" sz="900" b="1" dirty="0" err="1" smtClean="0">
                  <a:solidFill>
                    <a:schemeClr val="bg1"/>
                  </a:solidFill>
                  <a:effectLst>
                    <a:outerShdw blurRad="50800" dist="38100" dir="5400000" algn="t" rotWithShape="0">
                      <a:prstClr val="black">
                        <a:alpha val="40000"/>
                      </a:prstClr>
                    </a:outerShdw>
                  </a:effectLst>
                </a:rPr>
                <a:t>wertung</a:t>
              </a:r>
              <a:endParaRPr lang="en-US" sz="900" dirty="0">
                <a:solidFill>
                  <a:schemeClr val="bg1"/>
                </a:solidFill>
                <a:effectLst>
                  <a:outerShdw blurRad="50800" dist="38100" dir="5400000" algn="t" rotWithShape="0">
                    <a:prstClr val="black">
                      <a:alpha val="40000"/>
                    </a:prstClr>
                  </a:outerShdw>
                </a:effectLst>
              </a:endParaRPr>
            </a:p>
          </p:txBody>
        </p:sp>
      </p:grpSp>
      <p:grpSp>
        <p:nvGrpSpPr>
          <p:cNvPr id="22" name="Gruppieren 21"/>
          <p:cNvGrpSpPr/>
          <p:nvPr/>
        </p:nvGrpSpPr>
        <p:grpSpPr>
          <a:xfrm>
            <a:off x="7649644" y="2815200"/>
            <a:ext cx="1136449" cy="1210388"/>
            <a:chOff x="7649644" y="2815200"/>
            <a:chExt cx="1136449" cy="1210388"/>
          </a:xfrm>
        </p:grpSpPr>
        <p:sp>
          <p:nvSpPr>
            <p:cNvPr id="565" name="Eingekerbter Richtungspfeil 564"/>
            <p:cNvSpPr/>
            <p:nvPr/>
          </p:nvSpPr>
          <p:spPr>
            <a:xfrm>
              <a:off x="7649644" y="2815200"/>
              <a:ext cx="1136449" cy="1210388"/>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8" name="Picture 4"/>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7424" t="64126" r="26731"/>
            <a:stretch/>
          </p:blipFill>
          <p:spPr bwMode="auto">
            <a:xfrm>
              <a:off x="8036893" y="3221344"/>
              <a:ext cx="649908" cy="4001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571" name="Textfeld 570"/>
            <p:cNvSpPr txBox="1"/>
            <p:nvPr/>
          </p:nvSpPr>
          <p:spPr>
            <a:xfrm>
              <a:off x="7792747" y="3633903"/>
              <a:ext cx="684803" cy="369332"/>
            </a:xfrm>
            <a:prstGeom prst="rect">
              <a:avLst/>
            </a:prstGeom>
            <a:noFill/>
          </p:spPr>
          <p:txBody>
            <a:bodyPr wrap="none" rtlCol="0">
              <a:spAutoFit/>
            </a:bodyPr>
            <a:lstStyle/>
            <a:p>
              <a:pPr algn="ctr"/>
              <a:r>
                <a:rPr lang="en-US" sz="900" b="1" dirty="0" err="1" smtClean="0">
                  <a:solidFill>
                    <a:schemeClr val="accent1"/>
                  </a:solidFill>
                  <a:effectLst>
                    <a:outerShdw blurRad="50800" dist="38100" dir="5400000" algn="t" rotWithShape="0">
                      <a:schemeClr val="bg1">
                        <a:alpha val="40000"/>
                      </a:schemeClr>
                    </a:outerShdw>
                  </a:effectLst>
                </a:rPr>
                <a:t>Über</a:t>
              </a:r>
              <a:r>
                <a:rPr lang="en-US" sz="900" b="1" dirty="0" smtClean="0">
                  <a:solidFill>
                    <a:schemeClr val="accent1"/>
                  </a:solidFill>
                  <a:effectLst>
                    <a:outerShdw blurRad="50800" dist="38100" dir="5400000" algn="t" rotWithShape="0">
                      <a:schemeClr val="bg1">
                        <a:alpha val="40000"/>
                      </a:schemeClr>
                    </a:outerShdw>
                  </a:effectLst>
                </a:rPr>
                <a:t>-</a:t>
              </a:r>
            </a:p>
            <a:p>
              <a:pPr algn="ctr"/>
              <a:r>
                <a:rPr lang="en-US" sz="900" b="1" dirty="0" err="1" smtClean="0">
                  <a:solidFill>
                    <a:schemeClr val="accent1"/>
                  </a:solidFill>
                  <a:effectLst>
                    <a:outerShdw blurRad="50800" dist="38100" dir="5400000" algn="t" rotWithShape="0">
                      <a:schemeClr val="bg1">
                        <a:alpha val="40000"/>
                      </a:schemeClr>
                    </a:outerShdw>
                  </a:effectLst>
                </a:rPr>
                <a:t>wachung</a:t>
              </a:r>
              <a:endParaRPr lang="en-US" sz="900" dirty="0">
                <a:solidFill>
                  <a:schemeClr val="accent1"/>
                </a:solidFill>
                <a:effectLst>
                  <a:outerShdw blurRad="50800" dist="38100" dir="5400000" algn="t" rotWithShape="0">
                    <a:schemeClr val="bg1">
                      <a:alpha val="40000"/>
                    </a:schemeClr>
                  </a:outerShdw>
                </a:effectLst>
              </a:endParaRPr>
            </a:p>
          </p:txBody>
        </p:sp>
      </p:grpSp>
    </p:spTree>
    <p:extLst>
      <p:ext uri="{BB962C8B-B14F-4D97-AF65-F5344CB8AC3E}">
        <p14:creationId xmlns:p14="http://schemas.microsoft.com/office/powerpoint/2010/main" val="4278206575"/>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Betriebsdatenauswertung mit Analyze Point</a:t>
            </a:r>
            <a:endParaRPr lang="de-DE"/>
          </a:p>
        </p:txBody>
      </p:sp>
      <p:sp>
        <p:nvSpPr>
          <p:cNvPr id="4" name="Fußzeilenplatzhalter 3"/>
          <p:cNvSpPr>
            <a:spLocks noGrp="1"/>
          </p:cNvSpPr>
          <p:nvPr>
            <p:ph type="ftr" sz="quarter" idx="10"/>
          </p:nvPr>
        </p:nvSpPr>
        <p:spPr/>
        <p:txBody>
          <a:bodyPr/>
          <a:lstStyle/>
          <a:p>
            <a:pPr>
              <a:defRPr/>
            </a:pPr>
            <a:r>
              <a:rPr lang="de-DE" smtClean="0"/>
              <a:t>● PAT Prinect  ● D. Freyer, C. Völker ● November 2013</a:t>
            </a:r>
            <a:endParaRPr lang="de-DE"/>
          </a:p>
        </p:txBody>
      </p:sp>
      <p:sp>
        <p:nvSpPr>
          <p:cNvPr id="5" name="Foliennummernplatzhalter 4"/>
          <p:cNvSpPr>
            <a:spLocks noGrp="1"/>
          </p:cNvSpPr>
          <p:nvPr>
            <p:ph type="sldNum" sz="quarter" idx="11"/>
          </p:nvPr>
        </p:nvSpPr>
        <p:spPr/>
        <p:txBody>
          <a:bodyPr/>
          <a:lstStyle/>
          <a:p>
            <a:pPr>
              <a:defRPr/>
            </a:pPr>
            <a:fld id="{B035FD14-5EDB-4F2F-AE9E-2CB0E24AE5B8}" type="slidenum">
              <a:rPr lang="de-DE" smtClean="0"/>
              <a:pPr>
                <a:defRPr/>
              </a:pPr>
              <a:t>24</a:t>
            </a:fld>
            <a:endParaRPr lang="de-DE" dirty="0"/>
          </a:p>
        </p:txBody>
      </p:sp>
      <p:sp>
        <p:nvSpPr>
          <p:cNvPr id="13" name="Inhaltsplatzhalter 99"/>
          <p:cNvSpPr txBox="1">
            <a:spLocks/>
          </p:cNvSpPr>
          <p:nvPr/>
        </p:nvSpPr>
        <p:spPr>
          <a:xfrm>
            <a:off x="583440" y="1833741"/>
            <a:ext cx="8084855" cy="3644422"/>
          </a:xfrm>
          <a:prstGeom prst="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6200000" scaled="1"/>
            <a:tileRect/>
          </a:gradFill>
        </p:spPr>
        <p:txBody>
          <a:bodyPr vert="horz" lIns="0" tIns="0" rIns="0" bIns="0" rtlCol="0">
            <a:normAutofit/>
          </a:bodyPr>
          <a:lstStyle/>
          <a:p>
            <a:pPr marL="180000" marR="0" lvl="0" indent="-180000" algn="l" defTabSz="914400" rtl="0" eaLnBrk="1" fontAlgn="auto" latinLnBrk="0" hangingPunct="1">
              <a:lnSpc>
                <a:spcPct val="100000"/>
              </a:lnSpc>
              <a:spcBef>
                <a:spcPts val="125"/>
              </a:spcBef>
              <a:spcAft>
                <a:spcPts val="250"/>
              </a:spcAft>
              <a:buClrTx/>
              <a:buSzPct val="100000"/>
              <a:buFont typeface="Arial" pitchFamily="34" charset="0"/>
              <a:buNone/>
              <a:tabLst/>
              <a:defRPr/>
            </a:pPr>
            <a:r>
              <a:rPr kumimoji="0" lang="de-DE" sz="1800" b="0" i="0" u="none" strike="noStrike" kern="1200" cap="none" spc="0" normalizeH="0" baseline="0" noProof="0" smtClean="0">
                <a:ln>
                  <a:noFill/>
                </a:ln>
                <a:solidFill>
                  <a:schemeClr val="tx1"/>
                </a:solidFill>
                <a:effectLst/>
                <a:uLnTx/>
                <a:uFillTx/>
                <a:latin typeface="+mn-lt"/>
                <a:ea typeface="+mn-ea"/>
                <a:cs typeface="+mn-cs"/>
              </a:rPr>
              <a:t> </a:t>
            </a:r>
            <a:endParaRPr kumimoji="0" lang="de-DE"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6" name="Gruppieren 35"/>
          <p:cNvGrpSpPr/>
          <p:nvPr/>
        </p:nvGrpSpPr>
        <p:grpSpPr>
          <a:xfrm>
            <a:off x="3766695" y="2726813"/>
            <a:ext cx="1470025" cy="1436688"/>
            <a:chOff x="3083024" y="1511301"/>
            <a:chExt cx="1470025" cy="1436688"/>
          </a:xfrm>
        </p:grpSpPr>
        <p:grpSp>
          <p:nvGrpSpPr>
            <p:cNvPr id="37" name="Gruppieren 36"/>
            <p:cNvGrpSpPr/>
            <p:nvPr/>
          </p:nvGrpSpPr>
          <p:grpSpPr>
            <a:xfrm>
              <a:off x="3083024" y="1511301"/>
              <a:ext cx="1470025" cy="1436688"/>
              <a:chOff x="1414463" y="1824038"/>
              <a:chExt cx="1470025" cy="1436688"/>
            </a:xfrm>
          </p:grpSpPr>
          <p:sp>
            <p:nvSpPr>
              <p:cNvPr id="39" name="Freeform 6"/>
              <p:cNvSpPr>
                <a:spLocks/>
              </p:cNvSpPr>
              <p:nvPr/>
            </p:nvSpPr>
            <p:spPr bwMode="auto">
              <a:xfrm>
                <a:off x="1716088" y="2722563"/>
                <a:ext cx="831850" cy="244475"/>
              </a:xfrm>
              <a:custGeom>
                <a:avLst/>
                <a:gdLst>
                  <a:gd name="T0" fmla="*/ 956 w 1047"/>
                  <a:gd name="T1" fmla="*/ 81 h 308"/>
                  <a:gd name="T2" fmla="*/ 954 w 1047"/>
                  <a:gd name="T3" fmla="*/ 80 h 308"/>
                  <a:gd name="T4" fmla="*/ 949 w 1047"/>
                  <a:gd name="T5" fmla="*/ 76 h 308"/>
                  <a:gd name="T6" fmla="*/ 939 w 1047"/>
                  <a:gd name="T7" fmla="*/ 72 h 308"/>
                  <a:gd name="T8" fmla="*/ 927 w 1047"/>
                  <a:gd name="T9" fmla="*/ 66 h 308"/>
                  <a:gd name="T10" fmla="*/ 909 w 1047"/>
                  <a:gd name="T11" fmla="*/ 60 h 308"/>
                  <a:gd name="T12" fmla="*/ 889 w 1047"/>
                  <a:gd name="T13" fmla="*/ 53 h 308"/>
                  <a:gd name="T14" fmla="*/ 865 w 1047"/>
                  <a:gd name="T15" fmla="*/ 46 h 308"/>
                  <a:gd name="T16" fmla="*/ 840 w 1047"/>
                  <a:gd name="T17" fmla="*/ 38 h 308"/>
                  <a:gd name="T18" fmla="*/ 810 w 1047"/>
                  <a:gd name="T19" fmla="*/ 31 h 308"/>
                  <a:gd name="T20" fmla="*/ 778 w 1047"/>
                  <a:gd name="T21" fmla="*/ 24 h 308"/>
                  <a:gd name="T22" fmla="*/ 743 w 1047"/>
                  <a:gd name="T23" fmla="*/ 17 h 308"/>
                  <a:gd name="T24" fmla="*/ 706 w 1047"/>
                  <a:gd name="T25" fmla="*/ 12 h 308"/>
                  <a:gd name="T26" fmla="*/ 668 w 1047"/>
                  <a:gd name="T27" fmla="*/ 6 h 308"/>
                  <a:gd name="T28" fmla="*/ 628 w 1047"/>
                  <a:gd name="T29" fmla="*/ 2 h 308"/>
                  <a:gd name="T30" fmla="*/ 586 w 1047"/>
                  <a:gd name="T31" fmla="*/ 1 h 308"/>
                  <a:gd name="T32" fmla="*/ 542 w 1047"/>
                  <a:gd name="T33" fmla="*/ 0 h 308"/>
                  <a:gd name="T34" fmla="*/ 498 w 1047"/>
                  <a:gd name="T35" fmla="*/ 1 h 308"/>
                  <a:gd name="T36" fmla="*/ 456 w 1047"/>
                  <a:gd name="T37" fmla="*/ 2 h 308"/>
                  <a:gd name="T38" fmla="*/ 415 w 1047"/>
                  <a:gd name="T39" fmla="*/ 6 h 308"/>
                  <a:gd name="T40" fmla="*/ 377 w 1047"/>
                  <a:gd name="T41" fmla="*/ 10 h 308"/>
                  <a:gd name="T42" fmla="*/ 338 w 1047"/>
                  <a:gd name="T43" fmla="*/ 16 h 308"/>
                  <a:gd name="T44" fmla="*/ 303 w 1047"/>
                  <a:gd name="T45" fmla="*/ 21 h 308"/>
                  <a:gd name="T46" fmla="*/ 270 w 1047"/>
                  <a:gd name="T47" fmla="*/ 28 h 308"/>
                  <a:gd name="T48" fmla="*/ 240 w 1047"/>
                  <a:gd name="T49" fmla="*/ 34 h 308"/>
                  <a:gd name="T50" fmla="*/ 213 w 1047"/>
                  <a:gd name="T51" fmla="*/ 40 h 308"/>
                  <a:gd name="T52" fmla="*/ 188 w 1047"/>
                  <a:gd name="T53" fmla="*/ 47 h 308"/>
                  <a:gd name="T54" fmla="*/ 166 w 1047"/>
                  <a:gd name="T55" fmla="*/ 53 h 308"/>
                  <a:gd name="T56" fmla="*/ 149 w 1047"/>
                  <a:gd name="T57" fmla="*/ 58 h 308"/>
                  <a:gd name="T58" fmla="*/ 134 w 1047"/>
                  <a:gd name="T59" fmla="*/ 62 h 308"/>
                  <a:gd name="T60" fmla="*/ 123 w 1047"/>
                  <a:gd name="T61" fmla="*/ 66 h 308"/>
                  <a:gd name="T62" fmla="*/ 117 w 1047"/>
                  <a:gd name="T63" fmla="*/ 68 h 308"/>
                  <a:gd name="T64" fmla="*/ 115 w 1047"/>
                  <a:gd name="T65" fmla="*/ 69 h 308"/>
                  <a:gd name="T66" fmla="*/ 0 w 1047"/>
                  <a:gd name="T67" fmla="*/ 304 h 308"/>
                  <a:gd name="T68" fmla="*/ 1047 w 1047"/>
                  <a:gd name="T69" fmla="*/ 308 h 308"/>
                  <a:gd name="T70" fmla="*/ 956 w 1047"/>
                  <a:gd name="T71" fmla="*/ 81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7" h="308">
                    <a:moveTo>
                      <a:pt x="956" y="81"/>
                    </a:moveTo>
                    <a:lnTo>
                      <a:pt x="954" y="80"/>
                    </a:lnTo>
                    <a:lnTo>
                      <a:pt x="949" y="76"/>
                    </a:lnTo>
                    <a:lnTo>
                      <a:pt x="939" y="72"/>
                    </a:lnTo>
                    <a:lnTo>
                      <a:pt x="927" y="66"/>
                    </a:lnTo>
                    <a:lnTo>
                      <a:pt x="909" y="60"/>
                    </a:lnTo>
                    <a:lnTo>
                      <a:pt x="889" y="53"/>
                    </a:lnTo>
                    <a:lnTo>
                      <a:pt x="865" y="46"/>
                    </a:lnTo>
                    <a:lnTo>
                      <a:pt x="840" y="38"/>
                    </a:lnTo>
                    <a:lnTo>
                      <a:pt x="810" y="31"/>
                    </a:lnTo>
                    <a:lnTo>
                      <a:pt x="778" y="24"/>
                    </a:lnTo>
                    <a:lnTo>
                      <a:pt x="743" y="17"/>
                    </a:lnTo>
                    <a:lnTo>
                      <a:pt x="706" y="12"/>
                    </a:lnTo>
                    <a:lnTo>
                      <a:pt x="668" y="6"/>
                    </a:lnTo>
                    <a:lnTo>
                      <a:pt x="628" y="2"/>
                    </a:lnTo>
                    <a:lnTo>
                      <a:pt x="586" y="1"/>
                    </a:lnTo>
                    <a:lnTo>
                      <a:pt x="542" y="0"/>
                    </a:lnTo>
                    <a:lnTo>
                      <a:pt x="498" y="1"/>
                    </a:lnTo>
                    <a:lnTo>
                      <a:pt x="456" y="2"/>
                    </a:lnTo>
                    <a:lnTo>
                      <a:pt x="415" y="6"/>
                    </a:lnTo>
                    <a:lnTo>
                      <a:pt x="377" y="10"/>
                    </a:lnTo>
                    <a:lnTo>
                      <a:pt x="338" y="16"/>
                    </a:lnTo>
                    <a:lnTo>
                      <a:pt x="303" y="21"/>
                    </a:lnTo>
                    <a:lnTo>
                      <a:pt x="270" y="28"/>
                    </a:lnTo>
                    <a:lnTo>
                      <a:pt x="240" y="34"/>
                    </a:lnTo>
                    <a:lnTo>
                      <a:pt x="213" y="40"/>
                    </a:lnTo>
                    <a:lnTo>
                      <a:pt x="188" y="47"/>
                    </a:lnTo>
                    <a:lnTo>
                      <a:pt x="166" y="53"/>
                    </a:lnTo>
                    <a:lnTo>
                      <a:pt x="149" y="58"/>
                    </a:lnTo>
                    <a:lnTo>
                      <a:pt x="134" y="62"/>
                    </a:lnTo>
                    <a:lnTo>
                      <a:pt x="123" y="66"/>
                    </a:lnTo>
                    <a:lnTo>
                      <a:pt x="117" y="68"/>
                    </a:lnTo>
                    <a:lnTo>
                      <a:pt x="115" y="69"/>
                    </a:lnTo>
                    <a:lnTo>
                      <a:pt x="0" y="304"/>
                    </a:lnTo>
                    <a:lnTo>
                      <a:pt x="1047" y="308"/>
                    </a:lnTo>
                    <a:lnTo>
                      <a:pt x="956" y="8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Rectangle 7"/>
              <p:cNvSpPr>
                <a:spLocks noChangeArrowheads="1"/>
              </p:cNvSpPr>
              <p:nvPr/>
            </p:nvSpPr>
            <p:spPr bwMode="auto">
              <a:xfrm>
                <a:off x="1538288" y="1831976"/>
                <a:ext cx="1185863" cy="92868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8"/>
              <p:cNvSpPr>
                <a:spLocks/>
              </p:cNvSpPr>
              <p:nvPr/>
            </p:nvSpPr>
            <p:spPr bwMode="auto">
              <a:xfrm>
                <a:off x="1427163" y="2963863"/>
                <a:ext cx="1450975" cy="290513"/>
              </a:xfrm>
              <a:custGeom>
                <a:avLst/>
                <a:gdLst>
                  <a:gd name="T0" fmla="*/ 168 w 1828"/>
                  <a:gd name="T1" fmla="*/ 0 h 365"/>
                  <a:gd name="T2" fmla="*/ 0 w 1828"/>
                  <a:gd name="T3" fmla="*/ 288 h 365"/>
                  <a:gd name="T4" fmla="*/ 4 w 1828"/>
                  <a:gd name="T5" fmla="*/ 329 h 365"/>
                  <a:gd name="T6" fmla="*/ 28 w 1828"/>
                  <a:gd name="T7" fmla="*/ 363 h 365"/>
                  <a:gd name="T8" fmla="*/ 34 w 1828"/>
                  <a:gd name="T9" fmla="*/ 363 h 365"/>
                  <a:gd name="T10" fmla="*/ 48 w 1828"/>
                  <a:gd name="T11" fmla="*/ 363 h 365"/>
                  <a:gd name="T12" fmla="*/ 72 w 1828"/>
                  <a:gd name="T13" fmla="*/ 363 h 365"/>
                  <a:gd name="T14" fmla="*/ 104 w 1828"/>
                  <a:gd name="T15" fmla="*/ 363 h 365"/>
                  <a:gd name="T16" fmla="*/ 144 w 1828"/>
                  <a:gd name="T17" fmla="*/ 363 h 365"/>
                  <a:gd name="T18" fmla="*/ 191 w 1828"/>
                  <a:gd name="T19" fmla="*/ 363 h 365"/>
                  <a:gd name="T20" fmla="*/ 244 w 1828"/>
                  <a:gd name="T21" fmla="*/ 363 h 365"/>
                  <a:gd name="T22" fmla="*/ 303 w 1828"/>
                  <a:gd name="T23" fmla="*/ 363 h 365"/>
                  <a:gd name="T24" fmla="*/ 368 w 1828"/>
                  <a:gd name="T25" fmla="*/ 363 h 365"/>
                  <a:gd name="T26" fmla="*/ 437 w 1828"/>
                  <a:gd name="T27" fmla="*/ 363 h 365"/>
                  <a:gd name="T28" fmla="*/ 509 w 1828"/>
                  <a:gd name="T29" fmla="*/ 364 h 365"/>
                  <a:gd name="T30" fmla="*/ 585 w 1828"/>
                  <a:gd name="T31" fmla="*/ 364 h 365"/>
                  <a:gd name="T32" fmla="*/ 665 w 1828"/>
                  <a:gd name="T33" fmla="*/ 364 h 365"/>
                  <a:gd name="T34" fmla="*/ 745 w 1828"/>
                  <a:gd name="T35" fmla="*/ 364 h 365"/>
                  <a:gd name="T36" fmla="*/ 827 w 1828"/>
                  <a:gd name="T37" fmla="*/ 364 h 365"/>
                  <a:gd name="T38" fmla="*/ 910 w 1828"/>
                  <a:gd name="T39" fmla="*/ 364 h 365"/>
                  <a:gd name="T40" fmla="*/ 992 w 1828"/>
                  <a:gd name="T41" fmla="*/ 364 h 365"/>
                  <a:gd name="T42" fmla="*/ 1074 w 1828"/>
                  <a:gd name="T43" fmla="*/ 364 h 365"/>
                  <a:gd name="T44" fmla="*/ 1156 w 1828"/>
                  <a:gd name="T45" fmla="*/ 364 h 365"/>
                  <a:gd name="T46" fmla="*/ 1234 w 1828"/>
                  <a:gd name="T47" fmla="*/ 364 h 365"/>
                  <a:gd name="T48" fmla="*/ 1310 w 1828"/>
                  <a:gd name="T49" fmla="*/ 364 h 365"/>
                  <a:gd name="T50" fmla="*/ 1384 w 1828"/>
                  <a:gd name="T51" fmla="*/ 365 h 365"/>
                  <a:gd name="T52" fmla="*/ 1454 w 1828"/>
                  <a:gd name="T53" fmla="*/ 365 h 365"/>
                  <a:gd name="T54" fmla="*/ 1519 w 1828"/>
                  <a:gd name="T55" fmla="*/ 365 h 365"/>
                  <a:gd name="T56" fmla="*/ 1579 w 1828"/>
                  <a:gd name="T57" fmla="*/ 365 h 365"/>
                  <a:gd name="T58" fmla="*/ 1634 w 1828"/>
                  <a:gd name="T59" fmla="*/ 365 h 365"/>
                  <a:gd name="T60" fmla="*/ 1682 w 1828"/>
                  <a:gd name="T61" fmla="*/ 365 h 365"/>
                  <a:gd name="T62" fmla="*/ 1723 w 1828"/>
                  <a:gd name="T63" fmla="*/ 365 h 365"/>
                  <a:gd name="T64" fmla="*/ 1755 w 1828"/>
                  <a:gd name="T65" fmla="*/ 365 h 365"/>
                  <a:gd name="T66" fmla="*/ 1780 w 1828"/>
                  <a:gd name="T67" fmla="*/ 365 h 365"/>
                  <a:gd name="T68" fmla="*/ 1796 w 1828"/>
                  <a:gd name="T69" fmla="*/ 365 h 365"/>
                  <a:gd name="T70" fmla="*/ 1803 w 1828"/>
                  <a:gd name="T71" fmla="*/ 365 h 365"/>
                  <a:gd name="T72" fmla="*/ 1813 w 1828"/>
                  <a:gd name="T73" fmla="*/ 360 h 365"/>
                  <a:gd name="T74" fmla="*/ 1821 w 1828"/>
                  <a:gd name="T75" fmla="*/ 349 h 365"/>
                  <a:gd name="T76" fmla="*/ 1826 w 1828"/>
                  <a:gd name="T77" fmla="*/ 335 h 365"/>
                  <a:gd name="T78" fmla="*/ 1828 w 1828"/>
                  <a:gd name="T79" fmla="*/ 326 h 365"/>
                  <a:gd name="T80" fmla="*/ 1826 w 1828"/>
                  <a:gd name="T81" fmla="*/ 314 h 365"/>
                  <a:gd name="T82" fmla="*/ 1825 w 1828"/>
                  <a:gd name="T83" fmla="*/ 297 h 365"/>
                  <a:gd name="T84" fmla="*/ 1822 w 1828"/>
                  <a:gd name="T85" fmla="*/ 282 h 365"/>
                  <a:gd name="T86" fmla="*/ 1821 w 1828"/>
                  <a:gd name="T87" fmla="*/ 275 h 365"/>
                  <a:gd name="T88" fmla="*/ 1669 w 1828"/>
                  <a:gd name="T89" fmla="*/ 0 h 365"/>
                  <a:gd name="T90" fmla="*/ 168 w 1828"/>
                  <a:gd name="T91"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8" h="365">
                    <a:moveTo>
                      <a:pt x="168" y="0"/>
                    </a:moveTo>
                    <a:lnTo>
                      <a:pt x="0" y="288"/>
                    </a:lnTo>
                    <a:lnTo>
                      <a:pt x="4" y="329"/>
                    </a:lnTo>
                    <a:lnTo>
                      <a:pt x="28" y="363"/>
                    </a:lnTo>
                    <a:lnTo>
                      <a:pt x="34" y="363"/>
                    </a:lnTo>
                    <a:lnTo>
                      <a:pt x="48" y="363"/>
                    </a:lnTo>
                    <a:lnTo>
                      <a:pt x="72" y="363"/>
                    </a:lnTo>
                    <a:lnTo>
                      <a:pt x="104" y="363"/>
                    </a:lnTo>
                    <a:lnTo>
                      <a:pt x="144" y="363"/>
                    </a:lnTo>
                    <a:lnTo>
                      <a:pt x="191" y="363"/>
                    </a:lnTo>
                    <a:lnTo>
                      <a:pt x="244" y="363"/>
                    </a:lnTo>
                    <a:lnTo>
                      <a:pt x="303" y="363"/>
                    </a:lnTo>
                    <a:lnTo>
                      <a:pt x="368" y="363"/>
                    </a:lnTo>
                    <a:lnTo>
                      <a:pt x="437" y="363"/>
                    </a:lnTo>
                    <a:lnTo>
                      <a:pt x="509" y="364"/>
                    </a:lnTo>
                    <a:lnTo>
                      <a:pt x="585" y="364"/>
                    </a:lnTo>
                    <a:lnTo>
                      <a:pt x="665" y="364"/>
                    </a:lnTo>
                    <a:lnTo>
                      <a:pt x="745" y="364"/>
                    </a:lnTo>
                    <a:lnTo>
                      <a:pt x="827" y="364"/>
                    </a:lnTo>
                    <a:lnTo>
                      <a:pt x="910" y="364"/>
                    </a:lnTo>
                    <a:lnTo>
                      <a:pt x="992" y="364"/>
                    </a:lnTo>
                    <a:lnTo>
                      <a:pt x="1074" y="364"/>
                    </a:lnTo>
                    <a:lnTo>
                      <a:pt x="1156" y="364"/>
                    </a:lnTo>
                    <a:lnTo>
                      <a:pt x="1234" y="364"/>
                    </a:lnTo>
                    <a:lnTo>
                      <a:pt x="1310" y="364"/>
                    </a:lnTo>
                    <a:lnTo>
                      <a:pt x="1384" y="365"/>
                    </a:lnTo>
                    <a:lnTo>
                      <a:pt x="1454" y="365"/>
                    </a:lnTo>
                    <a:lnTo>
                      <a:pt x="1519" y="365"/>
                    </a:lnTo>
                    <a:lnTo>
                      <a:pt x="1579" y="365"/>
                    </a:lnTo>
                    <a:lnTo>
                      <a:pt x="1634" y="365"/>
                    </a:lnTo>
                    <a:lnTo>
                      <a:pt x="1682" y="365"/>
                    </a:lnTo>
                    <a:lnTo>
                      <a:pt x="1723" y="365"/>
                    </a:lnTo>
                    <a:lnTo>
                      <a:pt x="1755" y="365"/>
                    </a:lnTo>
                    <a:lnTo>
                      <a:pt x="1780" y="365"/>
                    </a:lnTo>
                    <a:lnTo>
                      <a:pt x="1796" y="365"/>
                    </a:lnTo>
                    <a:lnTo>
                      <a:pt x="1803" y="365"/>
                    </a:lnTo>
                    <a:lnTo>
                      <a:pt x="1813" y="360"/>
                    </a:lnTo>
                    <a:lnTo>
                      <a:pt x="1821" y="349"/>
                    </a:lnTo>
                    <a:lnTo>
                      <a:pt x="1826" y="335"/>
                    </a:lnTo>
                    <a:lnTo>
                      <a:pt x="1828" y="326"/>
                    </a:lnTo>
                    <a:lnTo>
                      <a:pt x="1826" y="314"/>
                    </a:lnTo>
                    <a:lnTo>
                      <a:pt x="1825" y="297"/>
                    </a:lnTo>
                    <a:lnTo>
                      <a:pt x="1822" y="282"/>
                    </a:lnTo>
                    <a:lnTo>
                      <a:pt x="1821" y="275"/>
                    </a:lnTo>
                    <a:lnTo>
                      <a:pt x="1669" y="0"/>
                    </a:lnTo>
                    <a:lnTo>
                      <a:pt x="168"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Rectangle 10"/>
              <p:cNvSpPr>
                <a:spLocks noChangeArrowheads="1"/>
              </p:cNvSpPr>
              <p:nvPr/>
            </p:nvSpPr>
            <p:spPr bwMode="auto">
              <a:xfrm>
                <a:off x="1778000" y="2649538"/>
                <a:ext cx="717550" cy="523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11"/>
              <p:cNvSpPr>
                <a:spLocks/>
              </p:cNvSpPr>
              <p:nvPr/>
            </p:nvSpPr>
            <p:spPr bwMode="auto">
              <a:xfrm>
                <a:off x="1425575" y="3186113"/>
                <a:ext cx="1452563" cy="63500"/>
              </a:xfrm>
              <a:custGeom>
                <a:avLst/>
                <a:gdLst>
                  <a:gd name="T0" fmla="*/ 1816 w 1829"/>
                  <a:gd name="T1" fmla="*/ 80 h 80"/>
                  <a:gd name="T2" fmla="*/ 1823 w 1829"/>
                  <a:gd name="T3" fmla="*/ 77 h 80"/>
                  <a:gd name="T4" fmla="*/ 1825 w 1829"/>
                  <a:gd name="T5" fmla="*/ 73 h 80"/>
                  <a:gd name="T6" fmla="*/ 1827 w 1829"/>
                  <a:gd name="T7" fmla="*/ 68 h 80"/>
                  <a:gd name="T8" fmla="*/ 1829 w 1829"/>
                  <a:gd name="T9" fmla="*/ 60 h 80"/>
                  <a:gd name="T10" fmla="*/ 1829 w 1829"/>
                  <a:gd name="T11" fmla="*/ 47 h 80"/>
                  <a:gd name="T12" fmla="*/ 1828 w 1829"/>
                  <a:gd name="T13" fmla="*/ 31 h 80"/>
                  <a:gd name="T14" fmla="*/ 1825 w 1829"/>
                  <a:gd name="T15" fmla="*/ 17 h 80"/>
                  <a:gd name="T16" fmla="*/ 1824 w 1829"/>
                  <a:gd name="T17" fmla="*/ 12 h 80"/>
                  <a:gd name="T18" fmla="*/ 1806 w 1829"/>
                  <a:gd name="T19" fmla="*/ 0 h 80"/>
                  <a:gd name="T20" fmla="*/ 15 w 1829"/>
                  <a:gd name="T21" fmla="*/ 2 h 80"/>
                  <a:gd name="T22" fmla="*/ 0 w 1829"/>
                  <a:gd name="T23" fmla="*/ 46 h 80"/>
                  <a:gd name="T24" fmla="*/ 4 w 1829"/>
                  <a:gd name="T25" fmla="*/ 50 h 80"/>
                  <a:gd name="T26" fmla="*/ 12 w 1829"/>
                  <a:gd name="T27" fmla="*/ 58 h 80"/>
                  <a:gd name="T28" fmla="*/ 25 w 1829"/>
                  <a:gd name="T29" fmla="*/ 68 h 80"/>
                  <a:gd name="T30" fmla="*/ 37 w 1829"/>
                  <a:gd name="T31" fmla="*/ 76 h 80"/>
                  <a:gd name="T32" fmla="*/ 1816 w 1829"/>
                  <a:gd name="T3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9" h="80">
                    <a:moveTo>
                      <a:pt x="1816" y="80"/>
                    </a:moveTo>
                    <a:lnTo>
                      <a:pt x="1823" y="77"/>
                    </a:lnTo>
                    <a:lnTo>
                      <a:pt x="1825" y="73"/>
                    </a:lnTo>
                    <a:lnTo>
                      <a:pt x="1827" y="68"/>
                    </a:lnTo>
                    <a:lnTo>
                      <a:pt x="1829" y="60"/>
                    </a:lnTo>
                    <a:lnTo>
                      <a:pt x="1829" y="47"/>
                    </a:lnTo>
                    <a:lnTo>
                      <a:pt x="1828" y="31"/>
                    </a:lnTo>
                    <a:lnTo>
                      <a:pt x="1825" y="17"/>
                    </a:lnTo>
                    <a:lnTo>
                      <a:pt x="1824" y="12"/>
                    </a:lnTo>
                    <a:lnTo>
                      <a:pt x="1806" y="0"/>
                    </a:lnTo>
                    <a:lnTo>
                      <a:pt x="15" y="2"/>
                    </a:lnTo>
                    <a:lnTo>
                      <a:pt x="0" y="46"/>
                    </a:lnTo>
                    <a:lnTo>
                      <a:pt x="4" y="50"/>
                    </a:lnTo>
                    <a:lnTo>
                      <a:pt x="12" y="58"/>
                    </a:lnTo>
                    <a:lnTo>
                      <a:pt x="25" y="68"/>
                    </a:lnTo>
                    <a:lnTo>
                      <a:pt x="37" y="76"/>
                    </a:lnTo>
                    <a:lnTo>
                      <a:pt x="1816" y="80"/>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12"/>
              <p:cNvSpPr>
                <a:spLocks/>
              </p:cNvSpPr>
              <p:nvPr/>
            </p:nvSpPr>
            <p:spPr bwMode="auto">
              <a:xfrm>
                <a:off x="1554163" y="1833563"/>
                <a:ext cx="1163638" cy="917575"/>
              </a:xfrm>
              <a:custGeom>
                <a:avLst/>
                <a:gdLst>
                  <a:gd name="T0" fmla="*/ 1468 w 1468"/>
                  <a:gd name="T1" fmla="*/ 0 h 1154"/>
                  <a:gd name="T2" fmla="*/ 0 w 1468"/>
                  <a:gd name="T3" fmla="*/ 0 h 1154"/>
                  <a:gd name="T4" fmla="*/ 0 w 1468"/>
                  <a:gd name="T5" fmla="*/ 56 h 1154"/>
                  <a:gd name="T6" fmla="*/ 1419 w 1468"/>
                  <a:gd name="T7" fmla="*/ 56 h 1154"/>
                  <a:gd name="T8" fmla="*/ 1419 w 1468"/>
                  <a:gd name="T9" fmla="*/ 1154 h 1154"/>
                  <a:gd name="T10" fmla="*/ 1465 w 1468"/>
                  <a:gd name="T11" fmla="*/ 1154 h 1154"/>
                  <a:gd name="T12" fmla="*/ 1468 w 1468"/>
                  <a:gd name="T13" fmla="*/ 0 h 1154"/>
                </a:gdLst>
                <a:ahLst/>
                <a:cxnLst>
                  <a:cxn ang="0">
                    <a:pos x="T0" y="T1"/>
                  </a:cxn>
                  <a:cxn ang="0">
                    <a:pos x="T2" y="T3"/>
                  </a:cxn>
                  <a:cxn ang="0">
                    <a:pos x="T4" y="T5"/>
                  </a:cxn>
                  <a:cxn ang="0">
                    <a:pos x="T6" y="T7"/>
                  </a:cxn>
                  <a:cxn ang="0">
                    <a:pos x="T8" y="T9"/>
                  </a:cxn>
                  <a:cxn ang="0">
                    <a:pos x="T10" y="T11"/>
                  </a:cxn>
                  <a:cxn ang="0">
                    <a:pos x="T12" y="T13"/>
                  </a:cxn>
                </a:cxnLst>
                <a:rect l="0" t="0" r="r" b="b"/>
                <a:pathLst>
                  <a:path w="1468" h="1154">
                    <a:moveTo>
                      <a:pt x="1468" y="0"/>
                    </a:moveTo>
                    <a:lnTo>
                      <a:pt x="0" y="0"/>
                    </a:lnTo>
                    <a:lnTo>
                      <a:pt x="0" y="56"/>
                    </a:lnTo>
                    <a:lnTo>
                      <a:pt x="1419" y="56"/>
                    </a:lnTo>
                    <a:lnTo>
                      <a:pt x="1419" y="1154"/>
                    </a:lnTo>
                    <a:lnTo>
                      <a:pt x="1465" y="1154"/>
                    </a:lnTo>
                    <a:lnTo>
                      <a:pt x="14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3"/>
              <p:cNvSpPr>
                <a:spLocks/>
              </p:cNvSpPr>
              <p:nvPr/>
            </p:nvSpPr>
            <p:spPr bwMode="auto">
              <a:xfrm>
                <a:off x="1644650" y="1919288"/>
                <a:ext cx="1004888" cy="668338"/>
              </a:xfrm>
              <a:custGeom>
                <a:avLst/>
                <a:gdLst>
                  <a:gd name="T0" fmla="*/ 0 w 1267"/>
                  <a:gd name="T1" fmla="*/ 0 h 842"/>
                  <a:gd name="T2" fmla="*/ 0 w 1267"/>
                  <a:gd name="T3" fmla="*/ 51 h 842"/>
                  <a:gd name="T4" fmla="*/ 1198 w 1267"/>
                  <a:gd name="T5" fmla="*/ 51 h 842"/>
                  <a:gd name="T6" fmla="*/ 1198 w 1267"/>
                  <a:gd name="T7" fmla="*/ 842 h 842"/>
                  <a:gd name="T8" fmla="*/ 1267 w 1267"/>
                  <a:gd name="T9" fmla="*/ 842 h 842"/>
                  <a:gd name="T10" fmla="*/ 1267 w 1267"/>
                  <a:gd name="T11" fmla="*/ 0 h 842"/>
                  <a:gd name="T12" fmla="*/ 0 w 1267"/>
                  <a:gd name="T13" fmla="*/ 0 h 842"/>
                </a:gdLst>
                <a:ahLst/>
                <a:cxnLst>
                  <a:cxn ang="0">
                    <a:pos x="T0" y="T1"/>
                  </a:cxn>
                  <a:cxn ang="0">
                    <a:pos x="T2" y="T3"/>
                  </a:cxn>
                  <a:cxn ang="0">
                    <a:pos x="T4" y="T5"/>
                  </a:cxn>
                  <a:cxn ang="0">
                    <a:pos x="T6" y="T7"/>
                  </a:cxn>
                  <a:cxn ang="0">
                    <a:pos x="T8" y="T9"/>
                  </a:cxn>
                  <a:cxn ang="0">
                    <a:pos x="T10" y="T11"/>
                  </a:cxn>
                  <a:cxn ang="0">
                    <a:pos x="T12" y="T13"/>
                  </a:cxn>
                </a:cxnLst>
                <a:rect l="0" t="0" r="r" b="b"/>
                <a:pathLst>
                  <a:path w="1267" h="842">
                    <a:moveTo>
                      <a:pt x="0" y="0"/>
                    </a:moveTo>
                    <a:lnTo>
                      <a:pt x="0" y="51"/>
                    </a:lnTo>
                    <a:lnTo>
                      <a:pt x="1198" y="51"/>
                    </a:lnTo>
                    <a:lnTo>
                      <a:pt x="1198" y="842"/>
                    </a:lnTo>
                    <a:lnTo>
                      <a:pt x="1267" y="842"/>
                    </a:lnTo>
                    <a:lnTo>
                      <a:pt x="126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14"/>
              <p:cNvSpPr>
                <a:spLocks/>
              </p:cNvSpPr>
              <p:nvPr/>
            </p:nvSpPr>
            <p:spPr bwMode="auto">
              <a:xfrm>
                <a:off x="1784350" y="2654301"/>
                <a:ext cx="708025" cy="49213"/>
              </a:xfrm>
              <a:custGeom>
                <a:avLst/>
                <a:gdLst>
                  <a:gd name="T0" fmla="*/ 893 w 893"/>
                  <a:gd name="T1" fmla="*/ 0 h 61"/>
                  <a:gd name="T2" fmla="*/ 0 w 893"/>
                  <a:gd name="T3" fmla="*/ 0 h 61"/>
                  <a:gd name="T4" fmla="*/ 0 w 893"/>
                  <a:gd name="T5" fmla="*/ 20 h 61"/>
                  <a:gd name="T6" fmla="*/ 868 w 893"/>
                  <a:gd name="T7" fmla="*/ 20 h 61"/>
                  <a:gd name="T8" fmla="*/ 868 w 893"/>
                  <a:gd name="T9" fmla="*/ 61 h 61"/>
                  <a:gd name="T10" fmla="*/ 893 w 893"/>
                  <a:gd name="T11" fmla="*/ 61 h 61"/>
                  <a:gd name="T12" fmla="*/ 893 w 893"/>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893" h="61">
                    <a:moveTo>
                      <a:pt x="893" y="0"/>
                    </a:moveTo>
                    <a:lnTo>
                      <a:pt x="0" y="0"/>
                    </a:lnTo>
                    <a:lnTo>
                      <a:pt x="0" y="20"/>
                    </a:lnTo>
                    <a:lnTo>
                      <a:pt x="868" y="20"/>
                    </a:lnTo>
                    <a:lnTo>
                      <a:pt x="868" y="61"/>
                    </a:lnTo>
                    <a:lnTo>
                      <a:pt x="893" y="61"/>
                    </a:lnTo>
                    <a:lnTo>
                      <a:pt x="8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15"/>
              <p:cNvSpPr>
                <a:spLocks/>
              </p:cNvSpPr>
              <p:nvPr/>
            </p:nvSpPr>
            <p:spPr bwMode="auto">
              <a:xfrm>
                <a:off x="1554163" y="2963863"/>
                <a:ext cx="1323975" cy="292100"/>
              </a:xfrm>
              <a:custGeom>
                <a:avLst/>
                <a:gdLst>
                  <a:gd name="T0" fmla="*/ 1511 w 1668"/>
                  <a:gd name="T1" fmla="*/ 0 h 368"/>
                  <a:gd name="T2" fmla="*/ 12 w 1668"/>
                  <a:gd name="T3" fmla="*/ 0 h 368"/>
                  <a:gd name="T4" fmla="*/ 0 w 1668"/>
                  <a:gd name="T5" fmla="*/ 31 h 368"/>
                  <a:gd name="T6" fmla="*/ 1490 w 1668"/>
                  <a:gd name="T7" fmla="*/ 31 h 368"/>
                  <a:gd name="T8" fmla="*/ 1501 w 1668"/>
                  <a:gd name="T9" fmla="*/ 58 h 368"/>
                  <a:gd name="T10" fmla="*/ 1513 w 1668"/>
                  <a:gd name="T11" fmla="*/ 94 h 368"/>
                  <a:gd name="T12" fmla="*/ 1529 w 1668"/>
                  <a:gd name="T13" fmla="*/ 134 h 368"/>
                  <a:gd name="T14" fmla="*/ 1544 w 1668"/>
                  <a:gd name="T15" fmla="*/ 174 h 368"/>
                  <a:gd name="T16" fmla="*/ 1559 w 1668"/>
                  <a:gd name="T17" fmla="*/ 213 h 368"/>
                  <a:gd name="T18" fmla="*/ 1572 w 1668"/>
                  <a:gd name="T19" fmla="*/ 244 h 368"/>
                  <a:gd name="T20" fmla="*/ 1580 w 1668"/>
                  <a:gd name="T21" fmla="*/ 266 h 368"/>
                  <a:gd name="T22" fmla="*/ 1582 w 1668"/>
                  <a:gd name="T23" fmla="*/ 274 h 368"/>
                  <a:gd name="T24" fmla="*/ 1582 w 1668"/>
                  <a:gd name="T25" fmla="*/ 364 h 368"/>
                  <a:gd name="T26" fmla="*/ 1652 w 1668"/>
                  <a:gd name="T27" fmla="*/ 368 h 368"/>
                  <a:gd name="T28" fmla="*/ 1668 w 1668"/>
                  <a:gd name="T29" fmla="*/ 341 h 368"/>
                  <a:gd name="T30" fmla="*/ 1664 w 1668"/>
                  <a:gd name="T31" fmla="*/ 275 h 368"/>
                  <a:gd name="T32" fmla="*/ 1511 w 1668"/>
                  <a:gd name="T3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8" h="368">
                    <a:moveTo>
                      <a:pt x="1511" y="0"/>
                    </a:moveTo>
                    <a:lnTo>
                      <a:pt x="12" y="0"/>
                    </a:lnTo>
                    <a:lnTo>
                      <a:pt x="0" y="31"/>
                    </a:lnTo>
                    <a:lnTo>
                      <a:pt x="1490" y="31"/>
                    </a:lnTo>
                    <a:lnTo>
                      <a:pt x="1501" y="58"/>
                    </a:lnTo>
                    <a:lnTo>
                      <a:pt x="1513" y="94"/>
                    </a:lnTo>
                    <a:lnTo>
                      <a:pt x="1529" y="134"/>
                    </a:lnTo>
                    <a:lnTo>
                      <a:pt x="1544" y="174"/>
                    </a:lnTo>
                    <a:lnTo>
                      <a:pt x="1559" y="213"/>
                    </a:lnTo>
                    <a:lnTo>
                      <a:pt x="1572" y="244"/>
                    </a:lnTo>
                    <a:lnTo>
                      <a:pt x="1580" y="266"/>
                    </a:lnTo>
                    <a:lnTo>
                      <a:pt x="1582" y="274"/>
                    </a:lnTo>
                    <a:lnTo>
                      <a:pt x="1582" y="364"/>
                    </a:lnTo>
                    <a:lnTo>
                      <a:pt x="1652" y="368"/>
                    </a:lnTo>
                    <a:lnTo>
                      <a:pt x="1668" y="341"/>
                    </a:lnTo>
                    <a:lnTo>
                      <a:pt x="1664" y="275"/>
                    </a:lnTo>
                    <a:lnTo>
                      <a:pt x="15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16"/>
              <p:cNvSpPr>
                <a:spLocks/>
              </p:cNvSpPr>
              <p:nvPr/>
            </p:nvSpPr>
            <p:spPr bwMode="auto">
              <a:xfrm>
                <a:off x="1792288" y="2806701"/>
                <a:ext cx="762000" cy="157163"/>
              </a:xfrm>
              <a:custGeom>
                <a:avLst/>
                <a:gdLst>
                  <a:gd name="T0" fmla="*/ 859 w 960"/>
                  <a:gd name="T1" fmla="*/ 0 h 198"/>
                  <a:gd name="T2" fmla="*/ 811 w 960"/>
                  <a:gd name="T3" fmla="*/ 29 h 198"/>
                  <a:gd name="T4" fmla="*/ 775 w 960"/>
                  <a:gd name="T5" fmla="*/ 40 h 198"/>
                  <a:gd name="T6" fmla="*/ 734 w 960"/>
                  <a:gd name="T7" fmla="*/ 48 h 198"/>
                  <a:gd name="T8" fmla="*/ 689 w 960"/>
                  <a:gd name="T9" fmla="*/ 56 h 198"/>
                  <a:gd name="T10" fmla="*/ 638 w 960"/>
                  <a:gd name="T11" fmla="*/ 63 h 198"/>
                  <a:gd name="T12" fmla="*/ 585 w 960"/>
                  <a:gd name="T13" fmla="*/ 68 h 198"/>
                  <a:gd name="T14" fmla="*/ 529 w 960"/>
                  <a:gd name="T15" fmla="*/ 71 h 198"/>
                  <a:gd name="T16" fmla="*/ 470 w 960"/>
                  <a:gd name="T17" fmla="*/ 74 h 198"/>
                  <a:gd name="T18" fmla="*/ 406 w 960"/>
                  <a:gd name="T19" fmla="*/ 74 h 198"/>
                  <a:gd name="T20" fmla="*/ 339 w 960"/>
                  <a:gd name="T21" fmla="*/ 71 h 198"/>
                  <a:gd name="T22" fmla="*/ 275 w 960"/>
                  <a:gd name="T23" fmla="*/ 67 h 198"/>
                  <a:gd name="T24" fmla="*/ 216 w 960"/>
                  <a:gd name="T25" fmla="*/ 60 h 198"/>
                  <a:gd name="T26" fmla="*/ 162 w 960"/>
                  <a:gd name="T27" fmla="*/ 50 h 198"/>
                  <a:gd name="T28" fmla="*/ 112 w 960"/>
                  <a:gd name="T29" fmla="*/ 41 h 198"/>
                  <a:gd name="T30" fmla="*/ 70 w 960"/>
                  <a:gd name="T31" fmla="*/ 29 h 198"/>
                  <a:gd name="T32" fmla="*/ 35 w 960"/>
                  <a:gd name="T33" fmla="*/ 15 h 198"/>
                  <a:gd name="T34" fmla="*/ 0 w 960"/>
                  <a:gd name="T35" fmla="*/ 34 h 198"/>
                  <a:gd name="T36" fmla="*/ 29 w 960"/>
                  <a:gd name="T37" fmla="*/ 50 h 198"/>
                  <a:gd name="T38" fmla="*/ 67 w 960"/>
                  <a:gd name="T39" fmla="*/ 65 h 198"/>
                  <a:gd name="T40" fmla="*/ 114 w 960"/>
                  <a:gd name="T41" fmla="*/ 78 h 198"/>
                  <a:gd name="T42" fmla="*/ 167 w 960"/>
                  <a:gd name="T43" fmla="*/ 89 h 198"/>
                  <a:gd name="T44" fmla="*/ 228 w 960"/>
                  <a:gd name="T45" fmla="*/ 98 h 198"/>
                  <a:gd name="T46" fmla="*/ 294 w 960"/>
                  <a:gd name="T47" fmla="*/ 105 h 198"/>
                  <a:gd name="T48" fmla="*/ 365 w 960"/>
                  <a:gd name="T49" fmla="*/ 109 h 198"/>
                  <a:gd name="T50" fmla="*/ 440 w 960"/>
                  <a:gd name="T51" fmla="*/ 110 h 198"/>
                  <a:gd name="T52" fmla="*/ 502 w 960"/>
                  <a:gd name="T53" fmla="*/ 109 h 198"/>
                  <a:gd name="T54" fmla="*/ 562 w 960"/>
                  <a:gd name="T55" fmla="*/ 106 h 198"/>
                  <a:gd name="T56" fmla="*/ 618 w 960"/>
                  <a:gd name="T57" fmla="*/ 102 h 198"/>
                  <a:gd name="T58" fmla="*/ 671 w 960"/>
                  <a:gd name="T59" fmla="*/ 95 h 198"/>
                  <a:gd name="T60" fmla="*/ 719 w 960"/>
                  <a:gd name="T61" fmla="*/ 89 h 198"/>
                  <a:gd name="T62" fmla="*/ 764 w 960"/>
                  <a:gd name="T63" fmla="*/ 79 h 198"/>
                  <a:gd name="T64" fmla="*/ 802 w 960"/>
                  <a:gd name="T65" fmla="*/ 70 h 198"/>
                  <a:gd name="T66" fmla="*/ 836 w 960"/>
                  <a:gd name="T67" fmla="*/ 57 h 198"/>
                  <a:gd name="T68" fmla="*/ 850 w 960"/>
                  <a:gd name="T69" fmla="*/ 101 h 198"/>
                  <a:gd name="T70" fmla="*/ 865 w 960"/>
                  <a:gd name="T71" fmla="*/ 146 h 198"/>
                  <a:gd name="T72" fmla="*/ 876 w 960"/>
                  <a:gd name="T73" fmla="*/ 183 h 198"/>
                  <a:gd name="T74" fmla="*/ 880 w 960"/>
                  <a:gd name="T7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0" h="198">
                    <a:moveTo>
                      <a:pt x="960" y="198"/>
                    </a:moveTo>
                    <a:lnTo>
                      <a:pt x="859" y="0"/>
                    </a:lnTo>
                    <a:lnTo>
                      <a:pt x="828" y="23"/>
                    </a:lnTo>
                    <a:lnTo>
                      <a:pt x="811" y="29"/>
                    </a:lnTo>
                    <a:lnTo>
                      <a:pt x="794" y="34"/>
                    </a:lnTo>
                    <a:lnTo>
                      <a:pt x="775" y="40"/>
                    </a:lnTo>
                    <a:lnTo>
                      <a:pt x="755" y="44"/>
                    </a:lnTo>
                    <a:lnTo>
                      <a:pt x="734" y="48"/>
                    </a:lnTo>
                    <a:lnTo>
                      <a:pt x="712" y="52"/>
                    </a:lnTo>
                    <a:lnTo>
                      <a:pt x="689" y="56"/>
                    </a:lnTo>
                    <a:lnTo>
                      <a:pt x="664" y="60"/>
                    </a:lnTo>
                    <a:lnTo>
                      <a:pt x="638" y="63"/>
                    </a:lnTo>
                    <a:lnTo>
                      <a:pt x="612" y="65"/>
                    </a:lnTo>
                    <a:lnTo>
                      <a:pt x="585" y="68"/>
                    </a:lnTo>
                    <a:lnTo>
                      <a:pt x="558" y="70"/>
                    </a:lnTo>
                    <a:lnTo>
                      <a:pt x="529" y="71"/>
                    </a:lnTo>
                    <a:lnTo>
                      <a:pt x="500" y="72"/>
                    </a:lnTo>
                    <a:lnTo>
                      <a:pt x="470" y="74"/>
                    </a:lnTo>
                    <a:lnTo>
                      <a:pt x="440" y="74"/>
                    </a:lnTo>
                    <a:lnTo>
                      <a:pt x="406" y="74"/>
                    </a:lnTo>
                    <a:lnTo>
                      <a:pt x="372" y="72"/>
                    </a:lnTo>
                    <a:lnTo>
                      <a:pt x="339" y="71"/>
                    </a:lnTo>
                    <a:lnTo>
                      <a:pt x="306" y="68"/>
                    </a:lnTo>
                    <a:lnTo>
                      <a:pt x="275" y="67"/>
                    </a:lnTo>
                    <a:lnTo>
                      <a:pt x="245" y="63"/>
                    </a:lnTo>
                    <a:lnTo>
                      <a:pt x="216" y="60"/>
                    </a:lnTo>
                    <a:lnTo>
                      <a:pt x="189" y="55"/>
                    </a:lnTo>
                    <a:lnTo>
                      <a:pt x="162" y="50"/>
                    </a:lnTo>
                    <a:lnTo>
                      <a:pt x="137" y="45"/>
                    </a:lnTo>
                    <a:lnTo>
                      <a:pt x="112" y="41"/>
                    </a:lnTo>
                    <a:lnTo>
                      <a:pt x="91" y="34"/>
                    </a:lnTo>
                    <a:lnTo>
                      <a:pt x="70" y="29"/>
                    </a:lnTo>
                    <a:lnTo>
                      <a:pt x="51" y="22"/>
                    </a:lnTo>
                    <a:lnTo>
                      <a:pt x="35" y="15"/>
                    </a:lnTo>
                    <a:lnTo>
                      <a:pt x="20" y="8"/>
                    </a:lnTo>
                    <a:lnTo>
                      <a:pt x="0" y="34"/>
                    </a:lnTo>
                    <a:lnTo>
                      <a:pt x="14" y="42"/>
                    </a:lnTo>
                    <a:lnTo>
                      <a:pt x="29" y="50"/>
                    </a:lnTo>
                    <a:lnTo>
                      <a:pt x="47" y="57"/>
                    </a:lnTo>
                    <a:lnTo>
                      <a:pt x="67" y="65"/>
                    </a:lnTo>
                    <a:lnTo>
                      <a:pt x="89" y="72"/>
                    </a:lnTo>
                    <a:lnTo>
                      <a:pt x="114" y="78"/>
                    </a:lnTo>
                    <a:lnTo>
                      <a:pt x="140" y="83"/>
                    </a:lnTo>
                    <a:lnTo>
                      <a:pt x="167" y="89"/>
                    </a:lnTo>
                    <a:lnTo>
                      <a:pt x="197" y="94"/>
                    </a:lnTo>
                    <a:lnTo>
                      <a:pt x="228" y="98"/>
                    </a:lnTo>
                    <a:lnTo>
                      <a:pt x="261" y="102"/>
                    </a:lnTo>
                    <a:lnTo>
                      <a:pt x="294" y="105"/>
                    </a:lnTo>
                    <a:lnTo>
                      <a:pt x="330" y="108"/>
                    </a:lnTo>
                    <a:lnTo>
                      <a:pt x="365" y="109"/>
                    </a:lnTo>
                    <a:lnTo>
                      <a:pt x="402" y="110"/>
                    </a:lnTo>
                    <a:lnTo>
                      <a:pt x="440" y="110"/>
                    </a:lnTo>
                    <a:lnTo>
                      <a:pt x="471" y="110"/>
                    </a:lnTo>
                    <a:lnTo>
                      <a:pt x="502" y="109"/>
                    </a:lnTo>
                    <a:lnTo>
                      <a:pt x="532" y="108"/>
                    </a:lnTo>
                    <a:lnTo>
                      <a:pt x="562" y="106"/>
                    </a:lnTo>
                    <a:lnTo>
                      <a:pt x="590" y="105"/>
                    </a:lnTo>
                    <a:lnTo>
                      <a:pt x="618" y="102"/>
                    </a:lnTo>
                    <a:lnTo>
                      <a:pt x="645" y="100"/>
                    </a:lnTo>
                    <a:lnTo>
                      <a:pt x="671" y="95"/>
                    </a:lnTo>
                    <a:lnTo>
                      <a:pt x="695" y="93"/>
                    </a:lnTo>
                    <a:lnTo>
                      <a:pt x="719" y="89"/>
                    </a:lnTo>
                    <a:lnTo>
                      <a:pt x="742" y="85"/>
                    </a:lnTo>
                    <a:lnTo>
                      <a:pt x="764" y="79"/>
                    </a:lnTo>
                    <a:lnTo>
                      <a:pt x="783" y="75"/>
                    </a:lnTo>
                    <a:lnTo>
                      <a:pt x="802" y="70"/>
                    </a:lnTo>
                    <a:lnTo>
                      <a:pt x="820" y="63"/>
                    </a:lnTo>
                    <a:lnTo>
                      <a:pt x="836" y="57"/>
                    </a:lnTo>
                    <a:lnTo>
                      <a:pt x="843" y="78"/>
                    </a:lnTo>
                    <a:lnTo>
                      <a:pt x="850" y="101"/>
                    </a:lnTo>
                    <a:lnTo>
                      <a:pt x="856" y="124"/>
                    </a:lnTo>
                    <a:lnTo>
                      <a:pt x="865" y="146"/>
                    </a:lnTo>
                    <a:lnTo>
                      <a:pt x="870" y="166"/>
                    </a:lnTo>
                    <a:lnTo>
                      <a:pt x="876" y="183"/>
                    </a:lnTo>
                    <a:lnTo>
                      <a:pt x="878" y="194"/>
                    </a:lnTo>
                    <a:lnTo>
                      <a:pt x="880" y="198"/>
                    </a:lnTo>
                    <a:lnTo>
                      <a:pt x="960"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17"/>
              <p:cNvSpPr>
                <a:spLocks/>
              </p:cNvSpPr>
              <p:nvPr/>
            </p:nvSpPr>
            <p:spPr bwMode="auto">
              <a:xfrm>
                <a:off x="1625600" y="1901826"/>
                <a:ext cx="1027113" cy="708025"/>
              </a:xfrm>
              <a:custGeom>
                <a:avLst/>
                <a:gdLst>
                  <a:gd name="T0" fmla="*/ 1259 w 1296"/>
                  <a:gd name="T1" fmla="*/ 112 h 893"/>
                  <a:gd name="T2" fmla="*/ 1259 w 1296"/>
                  <a:gd name="T3" fmla="*/ 854 h 893"/>
                  <a:gd name="T4" fmla="*/ 37 w 1296"/>
                  <a:gd name="T5" fmla="*/ 854 h 893"/>
                  <a:gd name="T6" fmla="*/ 37 w 1296"/>
                  <a:gd name="T7" fmla="*/ 33 h 893"/>
                  <a:gd name="T8" fmla="*/ 1292 w 1296"/>
                  <a:gd name="T9" fmla="*/ 33 h 893"/>
                  <a:gd name="T10" fmla="*/ 1292 w 1296"/>
                  <a:gd name="T11" fmla="*/ 0 h 893"/>
                  <a:gd name="T12" fmla="*/ 3 w 1296"/>
                  <a:gd name="T13" fmla="*/ 0 h 893"/>
                  <a:gd name="T14" fmla="*/ 0 w 1296"/>
                  <a:gd name="T15" fmla="*/ 893 h 893"/>
                  <a:gd name="T16" fmla="*/ 1296 w 1296"/>
                  <a:gd name="T17" fmla="*/ 893 h 893"/>
                  <a:gd name="T18" fmla="*/ 1296 w 1296"/>
                  <a:gd name="T19" fmla="*/ 112 h 893"/>
                  <a:gd name="T20" fmla="*/ 1259 w 1296"/>
                  <a:gd name="T21" fmla="*/ 112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6" h="893">
                    <a:moveTo>
                      <a:pt x="1259" y="112"/>
                    </a:moveTo>
                    <a:lnTo>
                      <a:pt x="1259" y="854"/>
                    </a:lnTo>
                    <a:lnTo>
                      <a:pt x="37" y="854"/>
                    </a:lnTo>
                    <a:lnTo>
                      <a:pt x="37" y="33"/>
                    </a:lnTo>
                    <a:lnTo>
                      <a:pt x="1292" y="33"/>
                    </a:lnTo>
                    <a:lnTo>
                      <a:pt x="1292" y="0"/>
                    </a:lnTo>
                    <a:lnTo>
                      <a:pt x="3" y="0"/>
                    </a:lnTo>
                    <a:lnTo>
                      <a:pt x="0" y="893"/>
                    </a:lnTo>
                    <a:lnTo>
                      <a:pt x="1296" y="893"/>
                    </a:lnTo>
                    <a:lnTo>
                      <a:pt x="1296" y="112"/>
                    </a:lnTo>
                    <a:lnTo>
                      <a:pt x="1259"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8"/>
              <p:cNvSpPr>
                <a:spLocks/>
              </p:cNvSpPr>
              <p:nvPr/>
            </p:nvSpPr>
            <p:spPr bwMode="auto">
              <a:xfrm>
                <a:off x="1536700" y="1824038"/>
                <a:ext cx="1201738" cy="946150"/>
              </a:xfrm>
              <a:custGeom>
                <a:avLst/>
                <a:gdLst>
                  <a:gd name="T0" fmla="*/ 0 w 1516"/>
                  <a:gd name="T1" fmla="*/ 0 h 1193"/>
                  <a:gd name="T2" fmla="*/ 0 w 1516"/>
                  <a:gd name="T3" fmla="*/ 1096 h 1193"/>
                  <a:gd name="T4" fmla="*/ 47 w 1516"/>
                  <a:gd name="T5" fmla="*/ 1096 h 1193"/>
                  <a:gd name="T6" fmla="*/ 47 w 1516"/>
                  <a:gd name="T7" fmla="*/ 37 h 1193"/>
                  <a:gd name="T8" fmla="*/ 1469 w 1516"/>
                  <a:gd name="T9" fmla="*/ 37 h 1193"/>
                  <a:gd name="T10" fmla="*/ 1469 w 1516"/>
                  <a:gd name="T11" fmla="*/ 1156 h 1193"/>
                  <a:gd name="T12" fmla="*/ 6 w 1516"/>
                  <a:gd name="T13" fmla="*/ 1156 h 1193"/>
                  <a:gd name="T14" fmla="*/ 6 w 1516"/>
                  <a:gd name="T15" fmla="*/ 1193 h 1193"/>
                  <a:gd name="T16" fmla="*/ 1516 w 1516"/>
                  <a:gd name="T17" fmla="*/ 1193 h 1193"/>
                  <a:gd name="T18" fmla="*/ 1516 w 1516"/>
                  <a:gd name="T19" fmla="*/ 0 h 1193"/>
                  <a:gd name="T20" fmla="*/ 0 w 1516"/>
                  <a:gd name="T21"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6" h="1193">
                    <a:moveTo>
                      <a:pt x="0" y="0"/>
                    </a:moveTo>
                    <a:lnTo>
                      <a:pt x="0" y="1096"/>
                    </a:lnTo>
                    <a:lnTo>
                      <a:pt x="47" y="1096"/>
                    </a:lnTo>
                    <a:lnTo>
                      <a:pt x="47" y="37"/>
                    </a:lnTo>
                    <a:lnTo>
                      <a:pt x="1469" y="37"/>
                    </a:lnTo>
                    <a:lnTo>
                      <a:pt x="1469" y="1156"/>
                    </a:lnTo>
                    <a:lnTo>
                      <a:pt x="6" y="1156"/>
                    </a:lnTo>
                    <a:lnTo>
                      <a:pt x="6" y="1193"/>
                    </a:lnTo>
                    <a:lnTo>
                      <a:pt x="1516" y="1193"/>
                    </a:lnTo>
                    <a:lnTo>
                      <a:pt x="15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19"/>
              <p:cNvSpPr>
                <a:spLocks/>
              </p:cNvSpPr>
              <p:nvPr/>
            </p:nvSpPr>
            <p:spPr bwMode="auto">
              <a:xfrm>
                <a:off x="1414463" y="2787651"/>
                <a:ext cx="1470025" cy="473075"/>
              </a:xfrm>
              <a:custGeom>
                <a:avLst/>
                <a:gdLst>
                  <a:gd name="T0" fmla="*/ 31 w 1853"/>
                  <a:gd name="T1" fmla="*/ 556 h 597"/>
                  <a:gd name="T2" fmla="*/ 36 w 1853"/>
                  <a:gd name="T3" fmla="*/ 524 h 597"/>
                  <a:gd name="T4" fmla="*/ 1831 w 1853"/>
                  <a:gd name="T5" fmla="*/ 515 h 597"/>
                  <a:gd name="T6" fmla="*/ 1836 w 1853"/>
                  <a:gd name="T7" fmla="*/ 542 h 597"/>
                  <a:gd name="T8" fmla="*/ 1844 w 1853"/>
                  <a:gd name="T9" fmla="*/ 561 h 597"/>
                  <a:gd name="T10" fmla="*/ 1853 w 1853"/>
                  <a:gd name="T11" fmla="*/ 533 h 597"/>
                  <a:gd name="T12" fmla="*/ 1835 w 1853"/>
                  <a:gd name="T13" fmla="*/ 493 h 597"/>
                  <a:gd name="T14" fmla="*/ 205 w 1853"/>
                  <a:gd name="T15" fmla="*/ 235 h 597"/>
                  <a:gd name="T16" fmla="*/ 1798 w 1853"/>
                  <a:gd name="T17" fmla="*/ 463 h 597"/>
                  <a:gd name="T18" fmla="*/ 1697 w 1853"/>
                  <a:gd name="T19" fmla="*/ 216 h 597"/>
                  <a:gd name="T20" fmla="*/ 497 w 1853"/>
                  <a:gd name="T21" fmla="*/ 28 h 597"/>
                  <a:gd name="T22" fmla="*/ 528 w 1853"/>
                  <a:gd name="T23" fmla="*/ 41 h 597"/>
                  <a:gd name="T24" fmla="*/ 557 w 1853"/>
                  <a:gd name="T25" fmla="*/ 52 h 597"/>
                  <a:gd name="T26" fmla="*/ 586 w 1853"/>
                  <a:gd name="T27" fmla="*/ 63 h 597"/>
                  <a:gd name="T28" fmla="*/ 613 w 1853"/>
                  <a:gd name="T29" fmla="*/ 73 h 597"/>
                  <a:gd name="T30" fmla="*/ 639 w 1853"/>
                  <a:gd name="T31" fmla="*/ 81 h 597"/>
                  <a:gd name="T32" fmla="*/ 665 w 1853"/>
                  <a:gd name="T33" fmla="*/ 88 h 597"/>
                  <a:gd name="T34" fmla="*/ 692 w 1853"/>
                  <a:gd name="T35" fmla="*/ 93 h 597"/>
                  <a:gd name="T36" fmla="*/ 719 w 1853"/>
                  <a:gd name="T37" fmla="*/ 97 h 597"/>
                  <a:gd name="T38" fmla="*/ 752 w 1853"/>
                  <a:gd name="T39" fmla="*/ 100 h 597"/>
                  <a:gd name="T40" fmla="*/ 796 w 1853"/>
                  <a:gd name="T41" fmla="*/ 103 h 597"/>
                  <a:gd name="T42" fmla="*/ 845 w 1853"/>
                  <a:gd name="T43" fmla="*/ 105 h 597"/>
                  <a:gd name="T44" fmla="*/ 898 w 1853"/>
                  <a:gd name="T45" fmla="*/ 105 h 597"/>
                  <a:gd name="T46" fmla="*/ 952 w 1853"/>
                  <a:gd name="T47" fmla="*/ 105 h 597"/>
                  <a:gd name="T48" fmla="*/ 1002 w 1853"/>
                  <a:gd name="T49" fmla="*/ 104 h 597"/>
                  <a:gd name="T50" fmla="*/ 1047 w 1853"/>
                  <a:gd name="T51" fmla="*/ 103 h 597"/>
                  <a:gd name="T52" fmla="*/ 1083 w 1853"/>
                  <a:gd name="T53" fmla="*/ 99 h 597"/>
                  <a:gd name="T54" fmla="*/ 1109 w 1853"/>
                  <a:gd name="T55" fmla="*/ 95 h 597"/>
                  <a:gd name="T56" fmla="*/ 1137 w 1853"/>
                  <a:gd name="T57" fmla="*/ 90 h 597"/>
                  <a:gd name="T58" fmla="*/ 1170 w 1853"/>
                  <a:gd name="T59" fmla="*/ 84 h 597"/>
                  <a:gd name="T60" fmla="*/ 1206 w 1853"/>
                  <a:gd name="T61" fmla="*/ 77 h 597"/>
                  <a:gd name="T62" fmla="*/ 1240 w 1853"/>
                  <a:gd name="T63" fmla="*/ 69 h 597"/>
                  <a:gd name="T64" fmla="*/ 1272 w 1853"/>
                  <a:gd name="T65" fmla="*/ 58 h 597"/>
                  <a:gd name="T66" fmla="*/ 1302 w 1853"/>
                  <a:gd name="T67" fmla="*/ 47 h 597"/>
                  <a:gd name="T68" fmla="*/ 1328 w 1853"/>
                  <a:gd name="T69" fmla="*/ 35 h 597"/>
                  <a:gd name="T70" fmla="*/ 1423 w 1853"/>
                  <a:gd name="T71" fmla="*/ 198 h 597"/>
                  <a:gd name="T72" fmla="*/ 1335 w 1853"/>
                  <a:gd name="T73" fmla="*/ 9 h 597"/>
                  <a:gd name="T74" fmla="*/ 1302 w 1853"/>
                  <a:gd name="T75" fmla="*/ 18 h 597"/>
                  <a:gd name="T76" fmla="*/ 1248 w 1853"/>
                  <a:gd name="T77" fmla="*/ 33 h 597"/>
                  <a:gd name="T78" fmla="*/ 1185 w 1853"/>
                  <a:gd name="T79" fmla="*/ 48 h 597"/>
                  <a:gd name="T80" fmla="*/ 1152 w 1853"/>
                  <a:gd name="T81" fmla="*/ 55 h 597"/>
                  <a:gd name="T82" fmla="*/ 1143 w 1853"/>
                  <a:gd name="T83" fmla="*/ 56 h 597"/>
                  <a:gd name="T84" fmla="*/ 1125 w 1853"/>
                  <a:gd name="T85" fmla="*/ 59 h 597"/>
                  <a:gd name="T86" fmla="*/ 1099 w 1853"/>
                  <a:gd name="T87" fmla="*/ 62 h 597"/>
                  <a:gd name="T88" fmla="*/ 1065 w 1853"/>
                  <a:gd name="T89" fmla="*/ 66 h 597"/>
                  <a:gd name="T90" fmla="*/ 1023 w 1853"/>
                  <a:gd name="T91" fmla="*/ 69 h 597"/>
                  <a:gd name="T92" fmla="*/ 975 w 1853"/>
                  <a:gd name="T93" fmla="*/ 71 h 597"/>
                  <a:gd name="T94" fmla="*/ 920 w 1853"/>
                  <a:gd name="T95" fmla="*/ 73 h 597"/>
                  <a:gd name="T96" fmla="*/ 846 w 1853"/>
                  <a:gd name="T97" fmla="*/ 71 h 597"/>
                  <a:gd name="T98" fmla="*/ 770 w 1853"/>
                  <a:gd name="T99" fmla="*/ 67 h 597"/>
                  <a:gd name="T100" fmla="*/ 714 w 1853"/>
                  <a:gd name="T101" fmla="*/ 60 h 597"/>
                  <a:gd name="T102" fmla="*/ 684 w 1853"/>
                  <a:gd name="T103" fmla="*/ 56 h 597"/>
                  <a:gd name="T104" fmla="*/ 654 w 1853"/>
                  <a:gd name="T105" fmla="*/ 51 h 597"/>
                  <a:gd name="T106" fmla="*/ 593 w 1853"/>
                  <a:gd name="T107" fmla="*/ 35 h 597"/>
                  <a:gd name="T108" fmla="*/ 531 w 1853"/>
                  <a:gd name="T109" fmla="*/ 15 h 597"/>
                  <a:gd name="T110" fmla="*/ 492 w 1853"/>
                  <a:gd name="T111" fmla="*/ 3 h 597"/>
                  <a:gd name="T112" fmla="*/ 365 w 1853"/>
                  <a:gd name="T113" fmla="*/ 217 h 597"/>
                  <a:gd name="T114" fmla="*/ 11 w 1853"/>
                  <a:gd name="T115" fmla="*/ 505 h 597"/>
                  <a:gd name="T116" fmla="*/ 0 w 1853"/>
                  <a:gd name="T117" fmla="*/ 556 h 597"/>
                  <a:gd name="T118" fmla="*/ 22 w 1853"/>
                  <a:gd name="T119" fmla="*/ 597 h 597"/>
                  <a:gd name="T120" fmla="*/ 1829 w 1853"/>
                  <a:gd name="T121" fmla="*/ 591 h 597"/>
                  <a:gd name="T122" fmla="*/ 1846 w 1853"/>
                  <a:gd name="T123" fmla="*/ 575 h 597"/>
                  <a:gd name="T124" fmla="*/ 45 w 1853"/>
                  <a:gd name="T125" fmla="*/ 56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53" h="597">
                    <a:moveTo>
                      <a:pt x="45" y="567"/>
                    </a:moveTo>
                    <a:lnTo>
                      <a:pt x="31" y="556"/>
                    </a:lnTo>
                    <a:lnTo>
                      <a:pt x="30" y="541"/>
                    </a:lnTo>
                    <a:lnTo>
                      <a:pt x="36" y="524"/>
                    </a:lnTo>
                    <a:lnTo>
                      <a:pt x="42" y="515"/>
                    </a:lnTo>
                    <a:lnTo>
                      <a:pt x="1831" y="515"/>
                    </a:lnTo>
                    <a:lnTo>
                      <a:pt x="1834" y="527"/>
                    </a:lnTo>
                    <a:lnTo>
                      <a:pt x="1836" y="542"/>
                    </a:lnTo>
                    <a:lnTo>
                      <a:pt x="1839" y="554"/>
                    </a:lnTo>
                    <a:lnTo>
                      <a:pt x="1844" y="561"/>
                    </a:lnTo>
                    <a:lnTo>
                      <a:pt x="1851" y="553"/>
                    </a:lnTo>
                    <a:lnTo>
                      <a:pt x="1853" y="533"/>
                    </a:lnTo>
                    <a:lnTo>
                      <a:pt x="1849" y="508"/>
                    </a:lnTo>
                    <a:lnTo>
                      <a:pt x="1835" y="493"/>
                    </a:lnTo>
                    <a:lnTo>
                      <a:pt x="56" y="492"/>
                    </a:lnTo>
                    <a:lnTo>
                      <a:pt x="205" y="235"/>
                    </a:lnTo>
                    <a:lnTo>
                      <a:pt x="1681" y="232"/>
                    </a:lnTo>
                    <a:lnTo>
                      <a:pt x="1798" y="463"/>
                    </a:lnTo>
                    <a:lnTo>
                      <a:pt x="1829" y="462"/>
                    </a:lnTo>
                    <a:lnTo>
                      <a:pt x="1697" y="216"/>
                    </a:lnTo>
                    <a:lnTo>
                      <a:pt x="412" y="217"/>
                    </a:lnTo>
                    <a:lnTo>
                      <a:pt x="497" y="28"/>
                    </a:lnTo>
                    <a:lnTo>
                      <a:pt x="512" y="35"/>
                    </a:lnTo>
                    <a:lnTo>
                      <a:pt x="528" y="41"/>
                    </a:lnTo>
                    <a:lnTo>
                      <a:pt x="542" y="47"/>
                    </a:lnTo>
                    <a:lnTo>
                      <a:pt x="557" y="52"/>
                    </a:lnTo>
                    <a:lnTo>
                      <a:pt x="571" y="58"/>
                    </a:lnTo>
                    <a:lnTo>
                      <a:pt x="586" y="63"/>
                    </a:lnTo>
                    <a:lnTo>
                      <a:pt x="599" y="69"/>
                    </a:lnTo>
                    <a:lnTo>
                      <a:pt x="613" y="73"/>
                    </a:lnTo>
                    <a:lnTo>
                      <a:pt x="625" y="77"/>
                    </a:lnTo>
                    <a:lnTo>
                      <a:pt x="639" y="81"/>
                    </a:lnTo>
                    <a:lnTo>
                      <a:pt x="653" y="85"/>
                    </a:lnTo>
                    <a:lnTo>
                      <a:pt x="665" y="88"/>
                    </a:lnTo>
                    <a:lnTo>
                      <a:pt x="679" y="90"/>
                    </a:lnTo>
                    <a:lnTo>
                      <a:pt x="692" y="93"/>
                    </a:lnTo>
                    <a:lnTo>
                      <a:pt x="706" y="96"/>
                    </a:lnTo>
                    <a:lnTo>
                      <a:pt x="719" y="97"/>
                    </a:lnTo>
                    <a:lnTo>
                      <a:pt x="735" y="99"/>
                    </a:lnTo>
                    <a:lnTo>
                      <a:pt x="752" y="100"/>
                    </a:lnTo>
                    <a:lnTo>
                      <a:pt x="773" y="101"/>
                    </a:lnTo>
                    <a:lnTo>
                      <a:pt x="796" y="103"/>
                    </a:lnTo>
                    <a:lnTo>
                      <a:pt x="821" y="104"/>
                    </a:lnTo>
                    <a:lnTo>
                      <a:pt x="845" y="105"/>
                    </a:lnTo>
                    <a:lnTo>
                      <a:pt x="871" y="105"/>
                    </a:lnTo>
                    <a:lnTo>
                      <a:pt x="898" y="105"/>
                    </a:lnTo>
                    <a:lnTo>
                      <a:pt x="924" y="105"/>
                    </a:lnTo>
                    <a:lnTo>
                      <a:pt x="952" y="105"/>
                    </a:lnTo>
                    <a:lnTo>
                      <a:pt x="978" y="105"/>
                    </a:lnTo>
                    <a:lnTo>
                      <a:pt x="1002" y="104"/>
                    </a:lnTo>
                    <a:lnTo>
                      <a:pt x="1025" y="103"/>
                    </a:lnTo>
                    <a:lnTo>
                      <a:pt x="1047" y="103"/>
                    </a:lnTo>
                    <a:lnTo>
                      <a:pt x="1066" y="100"/>
                    </a:lnTo>
                    <a:lnTo>
                      <a:pt x="1083" y="99"/>
                    </a:lnTo>
                    <a:lnTo>
                      <a:pt x="1095" y="97"/>
                    </a:lnTo>
                    <a:lnTo>
                      <a:pt x="1109" y="95"/>
                    </a:lnTo>
                    <a:lnTo>
                      <a:pt x="1122" y="93"/>
                    </a:lnTo>
                    <a:lnTo>
                      <a:pt x="1137" y="90"/>
                    </a:lnTo>
                    <a:lnTo>
                      <a:pt x="1154" y="88"/>
                    </a:lnTo>
                    <a:lnTo>
                      <a:pt x="1170" y="84"/>
                    </a:lnTo>
                    <a:lnTo>
                      <a:pt x="1188" y="81"/>
                    </a:lnTo>
                    <a:lnTo>
                      <a:pt x="1206" y="77"/>
                    </a:lnTo>
                    <a:lnTo>
                      <a:pt x="1222" y="73"/>
                    </a:lnTo>
                    <a:lnTo>
                      <a:pt x="1240" y="69"/>
                    </a:lnTo>
                    <a:lnTo>
                      <a:pt x="1256" y="63"/>
                    </a:lnTo>
                    <a:lnTo>
                      <a:pt x="1272" y="58"/>
                    </a:lnTo>
                    <a:lnTo>
                      <a:pt x="1287" y="52"/>
                    </a:lnTo>
                    <a:lnTo>
                      <a:pt x="1302" y="47"/>
                    </a:lnTo>
                    <a:lnTo>
                      <a:pt x="1316" y="41"/>
                    </a:lnTo>
                    <a:lnTo>
                      <a:pt x="1328" y="35"/>
                    </a:lnTo>
                    <a:lnTo>
                      <a:pt x="1378" y="198"/>
                    </a:lnTo>
                    <a:lnTo>
                      <a:pt x="1423" y="198"/>
                    </a:lnTo>
                    <a:lnTo>
                      <a:pt x="1339" y="7"/>
                    </a:lnTo>
                    <a:lnTo>
                      <a:pt x="1335" y="9"/>
                    </a:lnTo>
                    <a:lnTo>
                      <a:pt x="1322" y="13"/>
                    </a:lnTo>
                    <a:lnTo>
                      <a:pt x="1302" y="18"/>
                    </a:lnTo>
                    <a:lnTo>
                      <a:pt x="1278" y="25"/>
                    </a:lnTo>
                    <a:lnTo>
                      <a:pt x="1248" y="33"/>
                    </a:lnTo>
                    <a:lnTo>
                      <a:pt x="1218" y="41"/>
                    </a:lnTo>
                    <a:lnTo>
                      <a:pt x="1185" y="48"/>
                    </a:lnTo>
                    <a:lnTo>
                      <a:pt x="1154" y="55"/>
                    </a:lnTo>
                    <a:lnTo>
                      <a:pt x="1152" y="55"/>
                    </a:lnTo>
                    <a:lnTo>
                      <a:pt x="1150" y="56"/>
                    </a:lnTo>
                    <a:lnTo>
                      <a:pt x="1143" y="56"/>
                    </a:lnTo>
                    <a:lnTo>
                      <a:pt x="1135" y="58"/>
                    </a:lnTo>
                    <a:lnTo>
                      <a:pt x="1125" y="59"/>
                    </a:lnTo>
                    <a:lnTo>
                      <a:pt x="1113" y="60"/>
                    </a:lnTo>
                    <a:lnTo>
                      <a:pt x="1099" y="62"/>
                    </a:lnTo>
                    <a:lnTo>
                      <a:pt x="1083" y="63"/>
                    </a:lnTo>
                    <a:lnTo>
                      <a:pt x="1065" y="66"/>
                    </a:lnTo>
                    <a:lnTo>
                      <a:pt x="1044" y="67"/>
                    </a:lnTo>
                    <a:lnTo>
                      <a:pt x="1023" y="69"/>
                    </a:lnTo>
                    <a:lnTo>
                      <a:pt x="999" y="70"/>
                    </a:lnTo>
                    <a:lnTo>
                      <a:pt x="975" y="71"/>
                    </a:lnTo>
                    <a:lnTo>
                      <a:pt x="949" y="71"/>
                    </a:lnTo>
                    <a:lnTo>
                      <a:pt x="920" y="73"/>
                    </a:lnTo>
                    <a:lnTo>
                      <a:pt x="892" y="73"/>
                    </a:lnTo>
                    <a:lnTo>
                      <a:pt x="846" y="71"/>
                    </a:lnTo>
                    <a:lnTo>
                      <a:pt x="806" y="70"/>
                    </a:lnTo>
                    <a:lnTo>
                      <a:pt x="770" y="67"/>
                    </a:lnTo>
                    <a:lnTo>
                      <a:pt x="739" y="63"/>
                    </a:lnTo>
                    <a:lnTo>
                      <a:pt x="714" y="60"/>
                    </a:lnTo>
                    <a:lnTo>
                      <a:pt x="695" y="58"/>
                    </a:lnTo>
                    <a:lnTo>
                      <a:pt x="684" y="56"/>
                    </a:lnTo>
                    <a:lnTo>
                      <a:pt x="680" y="55"/>
                    </a:lnTo>
                    <a:lnTo>
                      <a:pt x="654" y="51"/>
                    </a:lnTo>
                    <a:lnTo>
                      <a:pt x="624" y="44"/>
                    </a:lnTo>
                    <a:lnTo>
                      <a:pt x="593" y="35"/>
                    </a:lnTo>
                    <a:lnTo>
                      <a:pt x="561" y="25"/>
                    </a:lnTo>
                    <a:lnTo>
                      <a:pt x="531" y="15"/>
                    </a:lnTo>
                    <a:lnTo>
                      <a:pt x="508" y="9"/>
                    </a:lnTo>
                    <a:lnTo>
                      <a:pt x="492" y="3"/>
                    </a:lnTo>
                    <a:lnTo>
                      <a:pt x="486" y="0"/>
                    </a:lnTo>
                    <a:lnTo>
                      <a:pt x="365" y="217"/>
                    </a:lnTo>
                    <a:lnTo>
                      <a:pt x="187" y="217"/>
                    </a:lnTo>
                    <a:lnTo>
                      <a:pt x="11" y="505"/>
                    </a:lnTo>
                    <a:lnTo>
                      <a:pt x="1" y="528"/>
                    </a:lnTo>
                    <a:lnTo>
                      <a:pt x="0" y="556"/>
                    </a:lnTo>
                    <a:lnTo>
                      <a:pt x="5" y="580"/>
                    </a:lnTo>
                    <a:lnTo>
                      <a:pt x="22" y="597"/>
                    </a:lnTo>
                    <a:lnTo>
                      <a:pt x="1812" y="597"/>
                    </a:lnTo>
                    <a:lnTo>
                      <a:pt x="1829" y="591"/>
                    </a:lnTo>
                    <a:lnTo>
                      <a:pt x="1840" y="583"/>
                    </a:lnTo>
                    <a:lnTo>
                      <a:pt x="1846" y="575"/>
                    </a:lnTo>
                    <a:lnTo>
                      <a:pt x="1844" y="567"/>
                    </a:lnTo>
                    <a:lnTo>
                      <a:pt x="45" y="5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20"/>
              <p:cNvSpPr>
                <a:spLocks/>
              </p:cNvSpPr>
              <p:nvPr/>
            </p:nvSpPr>
            <p:spPr bwMode="auto">
              <a:xfrm>
                <a:off x="1768475" y="2641601"/>
                <a:ext cx="727075" cy="71438"/>
              </a:xfrm>
              <a:custGeom>
                <a:avLst/>
                <a:gdLst>
                  <a:gd name="T0" fmla="*/ 812 w 915"/>
                  <a:gd name="T1" fmla="*/ 49 h 88"/>
                  <a:gd name="T2" fmla="*/ 812 w 915"/>
                  <a:gd name="T3" fmla="*/ 23 h 88"/>
                  <a:gd name="T4" fmla="*/ 915 w 915"/>
                  <a:gd name="T5" fmla="*/ 23 h 88"/>
                  <a:gd name="T6" fmla="*/ 915 w 915"/>
                  <a:gd name="T7" fmla="*/ 0 h 88"/>
                  <a:gd name="T8" fmla="*/ 0 w 915"/>
                  <a:gd name="T9" fmla="*/ 0 h 88"/>
                  <a:gd name="T10" fmla="*/ 0 w 915"/>
                  <a:gd name="T11" fmla="*/ 88 h 88"/>
                  <a:gd name="T12" fmla="*/ 915 w 915"/>
                  <a:gd name="T13" fmla="*/ 88 h 88"/>
                  <a:gd name="T14" fmla="*/ 915 w 915"/>
                  <a:gd name="T15" fmla="*/ 65 h 88"/>
                  <a:gd name="T16" fmla="*/ 31 w 915"/>
                  <a:gd name="T17" fmla="*/ 65 h 88"/>
                  <a:gd name="T18" fmla="*/ 31 w 915"/>
                  <a:gd name="T19" fmla="*/ 23 h 88"/>
                  <a:gd name="T20" fmla="*/ 117 w 915"/>
                  <a:gd name="T21" fmla="*/ 23 h 88"/>
                  <a:gd name="T22" fmla="*/ 117 w 915"/>
                  <a:gd name="T23" fmla="*/ 49 h 88"/>
                  <a:gd name="T24" fmla="*/ 130 w 915"/>
                  <a:gd name="T25" fmla="*/ 49 h 88"/>
                  <a:gd name="T26" fmla="*/ 130 w 915"/>
                  <a:gd name="T27" fmla="*/ 23 h 88"/>
                  <a:gd name="T28" fmla="*/ 288 w 915"/>
                  <a:gd name="T29" fmla="*/ 23 h 88"/>
                  <a:gd name="T30" fmla="*/ 288 w 915"/>
                  <a:gd name="T31" fmla="*/ 49 h 88"/>
                  <a:gd name="T32" fmla="*/ 300 w 915"/>
                  <a:gd name="T33" fmla="*/ 49 h 88"/>
                  <a:gd name="T34" fmla="*/ 300 w 915"/>
                  <a:gd name="T35" fmla="*/ 23 h 88"/>
                  <a:gd name="T36" fmla="*/ 460 w 915"/>
                  <a:gd name="T37" fmla="*/ 23 h 88"/>
                  <a:gd name="T38" fmla="*/ 460 w 915"/>
                  <a:gd name="T39" fmla="*/ 49 h 88"/>
                  <a:gd name="T40" fmla="*/ 471 w 915"/>
                  <a:gd name="T41" fmla="*/ 49 h 88"/>
                  <a:gd name="T42" fmla="*/ 471 w 915"/>
                  <a:gd name="T43" fmla="*/ 23 h 88"/>
                  <a:gd name="T44" fmla="*/ 631 w 915"/>
                  <a:gd name="T45" fmla="*/ 23 h 88"/>
                  <a:gd name="T46" fmla="*/ 631 w 915"/>
                  <a:gd name="T47" fmla="*/ 49 h 88"/>
                  <a:gd name="T48" fmla="*/ 641 w 915"/>
                  <a:gd name="T49" fmla="*/ 49 h 88"/>
                  <a:gd name="T50" fmla="*/ 641 w 915"/>
                  <a:gd name="T51" fmla="*/ 23 h 88"/>
                  <a:gd name="T52" fmla="*/ 801 w 915"/>
                  <a:gd name="T53" fmla="*/ 23 h 88"/>
                  <a:gd name="T54" fmla="*/ 801 w 915"/>
                  <a:gd name="T55" fmla="*/ 49 h 88"/>
                  <a:gd name="T56" fmla="*/ 812 w 915"/>
                  <a:gd name="T57" fmla="*/ 4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5" h="88">
                    <a:moveTo>
                      <a:pt x="812" y="49"/>
                    </a:moveTo>
                    <a:lnTo>
                      <a:pt x="812" y="23"/>
                    </a:lnTo>
                    <a:lnTo>
                      <a:pt x="915" y="23"/>
                    </a:lnTo>
                    <a:lnTo>
                      <a:pt x="915" y="0"/>
                    </a:lnTo>
                    <a:lnTo>
                      <a:pt x="0" y="0"/>
                    </a:lnTo>
                    <a:lnTo>
                      <a:pt x="0" y="88"/>
                    </a:lnTo>
                    <a:lnTo>
                      <a:pt x="915" y="88"/>
                    </a:lnTo>
                    <a:lnTo>
                      <a:pt x="915" y="65"/>
                    </a:lnTo>
                    <a:lnTo>
                      <a:pt x="31" y="65"/>
                    </a:lnTo>
                    <a:lnTo>
                      <a:pt x="31" y="23"/>
                    </a:lnTo>
                    <a:lnTo>
                      <a:pt x="117" y="23"/>
                    </a:lnTo>
                    <a:lnTo>
                      <a:pt x="117" y="49"/>
                    </a:lnTo>
                    <a:lnTo>
                      <a:pt x="130" y="49"/>
                    </a:lnTo>
                    <a:lnTo>
                      <a:pt x="130" y="23"/>
                    </a:lnTo>
                    <a:lnTo>
                      <a:pt x="288" y="23"/>
                    </a:lnTo>
                    <a:lnTo>
                      <a:pt x="288" y="49"/>
                    </a:lnTo>
                    <a:lnTo>
                      <a:pt x="300" y="49"/>
                    </a:lnTo>
                    <a:lnTo>
                      <a:pt x="300" y="23"/>
                    </a:lnTo>
                    <a:lnTo>
                      <a:pt x="460" y="23"/>
                    </a:lnTo>
                    <a:lnTo>
                      <a:pt x="460" y="49"/>
                    </a:lnTo>
                    <a:lnTo>
                      <a:pt x="471" y="49"/>
                    </a:lnTo>
                    <a:lnTo>
                      <a:pt x="471" y="23"/>
                    </a:lnTo>
                    <a:lnTo>
                      <a:pt x="631" y="23"/>
                    </a:lnTo>
                    <a:lnTo>
                      <a:pt x="631" y="49"/>
                    </a:lnTo>
                    <a:lnTo>
                      <a:pt x="641" y="49"/>
                    </a:lnTo>
                    <a:lnTo>
                      <a:pt x="641" y="23"/>
                    </a:lnTo>
                    <a:lnTo>
                      <a:pt x="801" y="23"/>
                    </a:lnTo>
                    <a:lnTo>
                      <a:pt x="801" y="49"/>
                    </a:lnTo>
                    <a:lnTo>
                      <a:pt x="81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21"/>
              <p:cNvSpPr>
                <a:spLocks/>
              </p:cNvSpPr>
              <p:nvPr/>
            </p:nvSpPr>
            <p:spPr bwMode="auto">
              <a:xfrm>
                <a:off x="1593850" y="2995613"/>
                <a:ext cx="941388" cy="11113"/>
              </a:xfrm>
              <a:custGeom>
                <a:avLst/>
                <a:gdLst>
                  <a:gd name="T0" fmla="*/ 1186 w 1186"/>
                  <a:gd name="T1" fmla="*/ 12 h 12"/>
                  <a:gd name="T2" fmla="*/ 1182 w 1186"/>
                  <a:gd name="T3" fmla="*/ 0 h 12"/>
                  <a:gd name="T4" fmla="*/ 5 w 1186"/>
                  <a:gd name="T5" fmla="*/ 0 h 12"/>
                  <a:gd name="T6" fmla="*/ 0 w 1186"/>
                  <a:gd name="T7" fmla="*/ 12 h 12"/>
                  <a:gd name="T8" fmla="*/ 1186 w 1186"/>
                  <a:gd name="T9" fmla="*/ 12 h 12"/>
                </a:gdLst>
                <a:ahLst/>
                <a:cxnLst>
                  <a:cxn ang="0">
                    <a:pos x="T0" y="T1"/>
                  </a:cxn>
                  <a:cxn ang="0">
                    <a:pos x="T2" y="T3"/>
                  </a:cxn>
                  <a:cxn ang="0">
                    <a:pos x="T4" y="T5"/>
                  </a:cxn>
                  <a:cxn ang="0">
                    <a:pos x="T6" y="T7"/>
                  </a:cxn>
                  <a:cxn ang="0">
                    <a:pos x="T8" y="T9"/>
                  </a:cxn>
                </a:cxnLst>
                <a:rect l="0" t="0" r="r" b="b"/>
                <a:pathLst>
                  <a:path w="1186" h="12">
                    <a:moveTo>
                      <a:pt x="1186" y="12"/>
                    </a:moveTo>
                    <a:lnTo>
                      <a:pt x="1182" y="0"/>
                    </a:lnTo>
                    <a:lnTo>
                      <a:pt x="5" y="0"/>
                    </a:lnTo>
                    <a:lnTo>
                      <a:pt x="0" y="12"/>
                    </a:lnTo>
                    <a:lnTo>
                      <a:pt x="118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22"/>
              <p:cNvSpPr>
                <a:spLocks/>
              </p:cNvSpPr>
              <p:nvPr/>
            </p:nvSpPr>
            <p:spPr bwMode="auto">
              <a:xfrm>
                <a:off x="1577975" y="3022601"/>
                <a:ext cx="969963" cy="11113"/>
              </a:xfrm>
              <a:custGeom>
                <a:avLst/>
                <a:gdLst>
                  <a:gd name="T0" fmla="*/ 1221 w 1221"/>
                  <a:gd name="T1" fmla="*/ 12 h 12"/>
                  <a:gd name="T2" fmla="*/ 1220 w 1221"/>
                  <a:gd name="T3" fmla="*/ 0 h 12"/>
                  <a:gd name="T4" fmla="*/ 5 w 1221"/>
                  <a:gd name="T5" fmla="*/ 0 h 12"/>
                  <a:gd name="T6" fmla="*/ 0 w 1221"/>
                  <a:gd name="T7" fmla="*/ 12 h 12"/>
                  <a:gd name="T8" fmla="*/ 1221 w 1221"/>
                  <a:gd name="T9" fmla="*/ 12 h 12"/>
                </a:gdLst>
                <a:ahLst/>
                <a:cxnLst>
                  <a:cxn ang="0">
                    <a:pos x="T0" y="T1"/>
                  </a:cxn>
                  <a:cxn ang="0">
                    <a:pos x="T2" y="T3"/>
                  </a:cxn>
                  <a:cxn ang="0">
                    <a:pos x="T4" y="T5"/>
                  </a:cxn>
                  <a:cxn ang="0">
                    <a:pos x="T6" y="T7"/>
                  </a:cxn>
                  <a:cxn ang="0">
                    <a:pos x="T8" y="T9"/>
                  </a:cxn>
                </a:cxnLst>
                <a:rect l="0" t="0" r="r" b="b"/>
                <a:pathLst>
                  <a:path w="1221" h="12">
                    <a:moveTo>
                      <a:pt x="1221" y="12"/>
                    </a:moveTo>
                    <a:lnTo>
                      <a:pt x="1220" y="0"/>
                    </a:lnTo>
                    <a:lnTo>
                      <a:pt x="5" y="0"/>
                    </a:lnTo>
                    <a:lnTo>
                      <a:pt x="0" y="12"/>
                    </a:lnTo>
                    <a:lnTo>
                      <a:pt x="122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3"/>
              <p:cNvSpPr>
                <a:spLocks/>
              </p:cNvSpPr>
              <p:nvPr/>
            </p:nvSpPr>
            <p:spPr bwMode="auto">
              <a:xfrm>
                <a:off x="1560513" y="3054351"/>
                <a:ext cx="1000125" cy="9525"/>
              </a:xfrm>
              <a:custGeom>
                <a:avLst/>
                <a:gdLst>
                  <a:gd name="T0" fmla="*/ 1258 w 1258"/>
                  <a:gd name="T1" fmla="*/ 13 h 13"/>
                  <a:gd name="T2" fmla="*/ 1254 w 1258"/>
                  <a:gd name="T3" fmla="*/ 0 h 13"/>
                  <a:gd name="T4" fmla="*/ 5 w 1258"/>
                  <a:gd name="T5" fmla="*/ 0 h 13"/>
                  <a:gd name="T6" fmla="*/ 0 w 1258"/>
                  <a:gd name="T7" fmla="*/ 13 h 13"/>
                  <a:gd name="T8" fmla="*/ 1258 w 1258"/>
                  <a:gd name="T9" fmla="*/ 13 h 13"/>
                </a:gdLst>
                <a:ahLst/>
                <a:cxnLst>
                  <a:cxn ang="0">
                    <a:pos x="T0" y="T1"/>
                  </a:cxn>
                  <a:cxn ang="0">
                    <a:pos x="T2" y="T3"/>
                  </a:cxn>
                  <a:cxn ang="0">
                    <a:pos x="T4" y="T5"/>
                  </a:cxn>
                  <a:cxn ang="0">
                    <a:pos x="T6" y="T7"/>
                  </a:cxn>
                  <a:cxn ang="0">
                    <a:pos x="T8" y="T9"/>
                  </a:cxn>
                </a:cxnLst>
                <a:rect l="0" t="0" r="r" b="b"/>
                <a:pathLst>
                  <a:path w="1258" h="13">
                    <a:moveTo>
                      <a:pt x="1258" y="13"/>
                    </a:moveTo>
                    <a:lnTo>
                      <a:pt x="1254" y="0"/>
                    </a:lnTo>
                    <a:lnTo>
                      <a:pt x="5" y="0"/>
                    </a:lnTo>
                    <a:lnTo>
                      <a:pt x="0" y="13"/>
                    </a:lnTo>
                    <a:lnTo>
                      <a:pt x="125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4"/>
              <p:cNvSpPr>
                <a:spLocks/>
              </p:cNvSpPr>
              <p:nvPr/>
            </p:nvSpPr>
            <p:spPr bwMode="auto">
              <a:xfrm>
                <a:off x="1539875" y="3089276"/>
                <a:ext cx="938213" cy="11113"/>
              </a:xfrm>
              <a:custGeom>
                <a:avLst/>
                <a:gdLst>
                  <a:gd name="T0" fmla="*/ 1183 w 1183"/>
                  <a:gd name="T1" fmla="*/ 14 h 14"/>
                  <a:gd name="T2" fmla="*/ 1179 w 1183"/>
                  <a:gd name="T3" fmla="*/ 1 h 14"/>
                  <a:gd name="T4" fmla="*/ 6 w 1183"/>
                  <a:gd name="T5" fmla="*/ 0 h 14"/>
                  <a:gd name="T6" fmla="*/ 0 w 1183"/>
                  <a:gd name="T7" fmla="*/ 14 h 14"/>
                  <a:gd name="T8" fmla="*/ 1183 w 1183"/>
                  <a:gd name="T9" fmla="*/ 14 h 14"/>
                </a:gdLst>
                <a:ahLst/>
                <a:cxnLst>
                  <a:cxn ang="0">
                    <a:pos x="T0" y="T1"/>
                  </a:cxn>
                  <a:cxn ang="0">
                    <a:pos x="T2" y="T3"/>
                  </a:cxn>
                  <a:cxn ang="0">
                    <a:pos x="T4" y="T5"/>
                  </a:cxn>
                  <a:cxn ang="0">
                    <a:pos x="T6" y="T7"/>
                  </a:cxn>
                  <a:cxn ang="0">
                    <a:pos x="T8" y="T9"/>
                  </a:cxn>
                </a:cxnLst>
                <a:rect l="0" t="0" r="r" b="b"/>
                <a:pathLst>
                  <a:path w="1183" h="14">
                    <a:moveTo>
                      <a:pt x="1183" y="14"/>
                    </a:moveTo>
                    <a:lnTo>
                      <a:pt x="1179" y="1"/>
                    </a:lnTo>
                    <a:lnTo>
                      <a:pt x="6" y="0"/>
                    </a:lnTo>
                    <a:lnTo>
                      <a:pt x="0" y="14"/>
                    </a:lnTo>
                    <a:lnTo>
                      <a:pt x="118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5"/>
              <p:cNvSpPr>
                <a:spLocks/>
              </p:cNvSpPr>
              <p:nvPr/>
            </p:nvSpPr>
            <p:spPr bwMode="auto">
              <a:xfrm>
                <a:off x="1514475" y="3124201"/>
                <a:ext cx="1065213" cy="9525"/>
              </a:xfrm>
              <a:custGeom>
                <a:avLst/>
                <a:gdLst>
                  <a:gd name="T0" fmla="*/ 1342 w 1342"/>
                  <a:gd name="T1" fmla="*/ 12 h 12"/>
                  <a:gd name="T2" fmla="*/ 1338 w 1342"/>
                  <a:gd name="T3" fmla="*/ 0 h 12"/>
                  <a:gd name="T4" fmla="*/ 5 w 1342"/>
                  <a:gd name="T5" fmla="*/ 0 h 12"/>
                  <a:gd name="T6" fmla="*/ 0 w 1342"/>
                  <a:gd name="T7" fmla="*/ 12 h 12"/>
                  <a:gd name="T8" fmla="*/ 1342 w 1342"/>
                  <a:gd name="T9" fmla="*/ 12 h 12"/>
                </a:gdLst>
                <a:ahLst/>
                <a:cxnLst>
                  <a:cxn ang="0">
                    <a:pos x="T0" y="T1"/>
                  </a:cxn>
                  <a:cxn ang="0">
                    <a:pos x="T2" y="T3"/>
                  </a:cxn>
                  <a:cxn ang="0">
                    <a:pos x="T4" y="T5"/>
                  </a:cxn>
                  <a:cxn ang="0">
                    <a:pos x="T6" y="T7"/>
                  </a:cxn>
                  <a:cxn ang="0">
                    <a:pos x="T8" y="T9"/>
                  </a:cxn>
                </a:cxnLst>
                <a:rect l="0" t="0" r="r" b="b"/>
                <a:pathLst>
                  <a:path w="1342" h="12">
                    <a:moveTo>
                      <a:pt x="1342" y="12"/>
                    </a:moveTo>
                    <a:lnTo>
                      <a:pt x="1338" y="0"/>
                    </a:lnTo>
                    <a:lnTo>
                      <a:pt x="5" y="0"/>
                    </a:lnTo>
                    <a:lnTo>
                      <a:pt x="0" y="12"/>
                    </a:lnTo>
                    <a:lnTo>
                      <a:pt x="134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6"/>
              <p:cNvSpPr>
                <a:spLocks/>
              </p:cNvSpPr>
              <p:nvPr/>
            </p:nvSpPr>
            <p:spPr bwMode="auto">
              <a:xfrm>
                <a:off x="2611438" y="3124201"/>
                <a:ext cx="185738" cy="9525"/>
              </a:xfrm>
              <a:custGeom>
                <a:avLst/>
                <a:gdLst>
                  <a:gd name="T0" fmla="*/ 3 w 232"/>
                  <a:gd name="T1" fmla="*/ 12 h 12"/>
                  <a:gd name="T2" fmla="*/ 232 w 232"/>
                  <a:gd name="T3" fmla="*/ 12 h 12"/>
                  <a:gd name="T4" fmla="*/ 227 w 232"/>
                  <a:gd name="T5" fmla="*/ 0 h 12"/>
                  <a:gd name="T6" fmla="*/ 0 w 232"/>
                  <a:gd name="T7" fmla="*/ 0 h 12"/>
                  <a:gd name="T8" fmla="*/ 3 w 232"/>
                  <a:gd name="T9" fmla="*/ 12 h 12"/>
                </a:gdLst>
                <a:ahLst/>
                <a:cxnLst>
                  <a:cxn ang="0">
                    <a:pos x="T0" y="T1"/>
                  </a:cxn>
                  <a:cxn ang="0">
                    <a:pos x="T2" y="T3"/>
                  </a:cxn>
                  <a:cxn ang="0">
                    <a:pos x="T4" y="T5"/>
                  </a:cxn>
                  <a:cxn ang="0">
                    <a:pos x="T6" y="T7"/>
                  </a:cxn>
                  <a:cxn ang="0">
                    <a:pos x="T8" y="T9"/>
                  </a:cxn>
                </a:cxnLst>
                <a:rect l="0" t="0" r="r" b="b"/>
                <a:pathLst>
                  <a:path w="232" h="12">
                    <a:moveTo>
                      <a:pt x="3" y="12"/>
                    </a:moveTo>
                    <a:lnTo>
                      <a:pt x="232" y="12"/>
                    </a:lnTo>
                    <a:lnTo>
                      <a:pt x="227" y="0"/>
                    </a:lnTo>
                    <a:lnTo>
                      <a:pt x="0" y="0"/>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7"/>
              <p:cNvSpPr>
                <a:spLocks/>
              </p:cNvSpPr>
              <p:nvPr/>
            </p:nvSpPr>
            <p:spPr bwMode="auto">
              <a:xfrm>
                <a:off x="2598738" y="3089276"/>
                <a:ext cx="180975" cy="9525"/>
              </a:xfrm>
              <a:custGeom>
                <a:avLst/>
                <a:gdLst>
                  <a:gd name="T0" fmla="*/ 3 w 230"/>
                  <a:gd name="T1" fmla="*/ 12 h 12"/>
                  <a:gd name="T2" fmla="*/ 230 w 230"/>
                  <a:gd name="T3" fmla="*/ 12 h 12"/>
                  <a:gd name="T4" fmla="*/ 227 w 230"/>
                  <a:gd name="T5" fmla="*/ 0 h 12"/>
                  <a:gd name="T6" fmla="*/ 0 w 230"/>
                  <a:gd name="T7" fmla="*/ 0 h 12"/>
                  <a:gd name="T8" fmla="*/ 3 w 230"/>
                  <a:gd name="T9" fmla="*/ 12 h 12"/>
                </a:gdLst>
                <a:ahLst/>
                <a:cxnLst>
                  <a:cxn ang="0">
                    <a:pos x="T0" y="T1"/>
                  </a:cxn>
                  <a:cxn ang="0">
                    <a:pos x="T2" y="T3"/>
                  </a:cxn>
                  <a:cxn ang="0">
                    <a:pos x="T4" y="T5"/>
                  </a:cxn>
                  <a:cxn ang="0">
                    <a:pos x="T6" y="T7"/>
                  </a:cxn>
                  <a:cxn ang="0">
                    <a:pos x="T8" y="T9"/>
                  </a:cxn>
                </a:cxnLst>
                <a:rect l="0" t="0" r="r" b="b"/>
                <a:pathLst>
                  <a:path w="230" h="12">
                    <a:moveTo>
                      <a:pt x="3" y="12"/>
                    </a:moveTo>
                    <a:lnTo>
                      <a:pt x="230" y="12"/>
                    </a:lnTo>
                    <a:lnTo>
                      <a:pt x="227" y="0"/>
                    </a:lnTo>
                    <a:lnTo>
                      <a:pt x="0" y="0"/>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28"/>
              <p:cNvSpPr>
                <a:spLocks/>
              </p:cNvSpPr>
              <p:nvPr/>
            </p:nvSpPr>
            <p:spPr bwMode="auto">
              <a:xfrm>
                <a:off x="2589213" y="3054351"/>
                <a:ext cx="184150" cy="9525"/>
              </a:xfrm>
              <a:custGeom>
                <a:avLst/>
                <a:gdLst>
                  <a:gd name="T0" fmla="*/ 3 w 231"/>
                  <a:gd name="T1" fmla="*/ 13 h 13"/>
                  <a:gd name="T2" fmla="*/ 231 w 231"/>
                  <a:gd name="T3" fmla="*/ 13 h 13"/>
                  <a:gd name="T4" fmla="*/ 227 w 231"/>
                  <a:gd name="T5" fmla="*/ 0 h 13"/>
                  <a:gd name="T6" fmla="*/ 0 w 231"/>
                  <a:gd name="T7" fmla="*/ 0 h 13"/>
                  <a:gd name="T8" fmla="*/ 3 w 231"/>
                  <a:gd name="T9" fmla="*/ 13 h 13"/>
                </a:gdLst>
                <a:ahLst/>
                <a:cxnLst>
                  <a:cxn ang="0">
                    <a:pos x="T0" y="T1"/>
                  </a:cxn>
                  <a:cxn ang="0">
                    <a:pos x="T2" y="T3"/>
                  </a:cxn>
                  <a:cxn ang="0">
                    <a:pos x="T4" y="T5"/>
                  </a:cxn>
                  <a:cxn ang="0">
                    <a:pos x="T6" y="T7"/>
                  </a:cxn>
                  <a:cxn ang="0">
                    <a:pos x="T8" y="T9"/>
                  </a:cxn>
                </a:cxnLst>
                <a:rect l="0" t="0" r="r" b="b"/>
                <a:pathLst>
                  <a:path w="231" h="13">
                    <a:moveTo>
                      <a:pt x="3" y="13"/>
                    </a:moveTo>
                    <a:lnTo>
                      <a:pt x="231" y="13"/>
                    </a:lnTo>
                    <a:lnTo>
                      <a:pt x="227" y="0"/>
                    </a:lnTo>
                    <a:lnTo>
                      <a:pt x="0" y="0"/>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29"/>
              <p:cNvSpPr>
                <a:spLocks/>
              </p:cNvSpPr>
              <p:nvPr/>
            </p:nvSpPr>
            <p:spPr bwMode="auto">
              <a:xfrm>
                <a:off x="2579688" y="3022601"/>
                <a:ext cx="180975" cy="11113"/>
              </a:xfrm>
              <a:custGeom>
                <a:avLst/>
                <a:gdLst>
                  <a:gd name="T0" fmla="*/ 1 w 228"/>
                  <a:gd name="T1" fmla="*/ 12 h 12"/>
                  <a:gd name="T2" fmla="*/ 228 w 228"/>
                  <a:gd name="T3" fmla="*/ 12 h 12"/>
                  <a:gd name="T4" fmla="*/ 225 w 228"/>
                  <a:gd name="T5" fmla="*/ 0 h 12"/>
                  <a:gd name="T6" fmla="*/ 0 w 228"/>
                  <a:gd name="T7" fmla="*/ 0 h 12"/>
                  <a:gd name="T8" fmla="*/ 1 w 228"/>
                  <a:gd name="T9" fmla="*/ 12 h 12"/>
                </a:gdLst>
                <a:ahLst/>
                <a:cxnLst>
                  <a:cxn ang="0">
                    <a:pos x="T0" y="T1"/>
                  </a:cxn>
                  <a:cxn ang="0">
                    <a:pos x="T2" y="T3"/>
                  </a:cxn>
                  <a:cxn ang="0">
                    <a:pos x="T4" y="T5"/>
                  </a:cxn>
                  <a:cxn ang="0">
                    <a:pos x="T6" y="T7"/>
                  </a:cxn>
                  <a:cxn ang="0">
                    <a:pos x="T8" y="T9"/>
                  </a:cxn>
                </a:cxnLst>
                <a:rect l="0" t="0" r="r" b="b"/>
                <a:pathLst>
                  <a:path w="228" h="12">
                    <a:moveTo>
                      <a:pt x="1" y="12"/>
                    </a:moveTo>
                    <a:lnTo>
                      <a:pt x="228" y="12"/>
                    </a:lnTo>
                    <a:lnTo>
                      <a:pt x="225" y="0"/>
                    </a:lnTo>
                    <a:lnTo>
                      <a:pt x="0" y="0"/>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38" name="Textfeld 37"/>
            <p:cNvSpPr txBox="1">
              <a:spLocks noChangeArrowheads="1"/>
            </p:cNvSpPr>
            <p:nvPr/>
          </p:nvSpPr>
          <p:spPr bwMode="auto">
            <a:xfrm>
              <a:off x="3288379" y="1717277"/>
              <a:ext cx="1044117" cy="461665"/>
            </a:xfrm>
            <a:prstGeom prst="rect">
              <a:avLst/>
            </a:prstGeom>
            <a:noFill/>
            <a:ln w="28575">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DE" altLang="de-DE" sz="1200" b="1" smtClean="0">
                  <a:solidFill>
                    <a:schemeClr val="tx2"/>
                  </a:solidFill>
                </a:rPr>
                <a:t>Analyze Point</a:t>
              </a:r>
              <a:endParaRPr lang="de-DE" altLang="de-DE" sz="1200" b="1">
                <a:solidFill>
                  <a:schemeClr val="tx2"/>
                </a:solidFill>
              </a:endParaRPr>
            </a:p>
          </p:txBody>
        </p:sp>
      </p:grpSp>
      <p:sp>
        <p:nvSpPr>
          <p:cNvPr id="14" name="Rad 13"/>
          <p:cNvSpPr/>
          <p:nvPr/>
        </p:nvSpPr>
        <p:spPr>
          <a:xfrm>
            <a:off x="2930083" y="1833741"/>
            <a:ext cx="3143250" cy="3133725"/>
          </a:xfrm>
          <a:prstGeom prst="donut">
            <a:avLst>
              <a:gd name="adj" fmla="val 68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nvGrpSpPr>
          <p:cNvPr id="31" name="Gruppieren 30"/>
          <p:cNvGrpSpPr/>
          <p:nvPr/>
        </p:nvGrpSpPr>
        <p:grpSpPr>
          <a:xfrm>
            <a:off x="1231513" y="2062052"/>
            <a:ext cx="2284378" cy="1592598"/>
            <a:chOff x="1259632" y="3126144"/>
            <a:chExt cx="2284378" cy="1592598"/>
          </a:xfrm>
        </p:grpSpPr>
        <p:sp>
          <p:nvSpPr>
            <p:cNvPr id="18" name="Textfeld 17"/>
            <p:cNvSpPr txBox="1"/>
            <p:nvPr/>
          </p:nvSpPr>
          <p:spPr>
            <a:xfrm>
              <a:off x="1259632" y="3126144"/>
              <a:ext cx="2269502" cy="369332"/>
            </a:xfrm>
            <a:prstGeom prst="rect">
              <a:avLst/>
            </a:prstGeom>
            <a:solidFill>
              <a:srgbClr val="FFFCF3">
                <a:alpha val="80000"/>
              </a:srgbClr>
            </a:solidFill>
            <a:scene3d>
              <a:camera prst="orthographicFront"/>
              <a:lightRig rig="threePt" dir="t"/>
            </a:scene3d>
            <a:sp3d>
              <a:bevelT/>
            </a:sp3d>
          </p:spPr>
          <p:txBody>
            <a:bodyPr wrap="square" rtlCol="0">
              <a:spAutoFit/>
            </a:bodyPr>
            <a:lstStyle/>
            <a:p>
              <a:pPr algn="ctr"/>
              <a:r>
                <a:rPr lang="de-DE" dirty="0" smtClean="0"/>
                <a:t>Auftragsverfolgung</a:t>
              </a:r>
              <a:endParaRPr lang="de-DE" dirty="0"/>
            </a:p>
          </p:txBody>
        </p:sp>
        <p:pic>
          <p:nvPicPr>
            <p:cNvPr id="19" name="Grafik 18" descr="1_Arbeitsgang Auswertung.jpg"/>
            <p:cNvPicPr>
              <a:picLocks noChangeAspect="1"/>
            </p:cNvPicPr>
            <p:nvPr/>
          </p:nvPicPr>
          <p:blipFill>
            <a:blip r:embed="rId3" cstate="print"/>
            <a:srcRect l="1765" t="14314" r="25882" b="29608"/>
            <a:stretch>
              <a:fillRect/>
            </a:stretch>
          </p:blipFill>
          <p:spPr>
            <a:xfrm>
              <a:off x="1439652" y="3495476"/>
              <a:ext cx="2104358" cy="1223266"/>
            </a:xfrm>
            <a:prstGeom prst="rect">
              <a:avLst/>
            </a:prstGeom>
            <a:ln>
              <a:solidFill>
                <a:schemeClr val="accent6"/>
              </a:solidFill>
            </a:ln>
            <a:effectLst>
              <a:outerShdw blurRad="50800" dist="38100" dir="2700000" algn="tl" rotWithShape="0">
                <a:prstClr val="black">
                  <a:alpha val="40000"/>
                </a:prstClr>
              </a:outerShdw>
            </a:effectLst>
          </p:spPr>
        </p:pic>
      </p:grpSp>
      <p:grpSp>
        <p:nvGrpSpPr>
          <p:cNvPr id="29" name="Gruppieren 28"/>
          <p:cNvGrpSpPr/>
          <p:nvPr/>
        </p:nvGrpSpPr>
        <p:grpSpPr>
          <a:xfrm>
            <a:off x="5010428" y="3681872"/>
            <a:ext cx="3129967" cy="1621561"/>
            <a:chOff x="5038547" y="4745964"/>
            <a:chExt cx="3129967" cy="1621561"/>
          </a:xfrm>
        </p:grpSpPr>
        <p:sp>
          <p:nvSpPr>
            <p:cNvPr id="15" name="Textfeld 14"/>
            <p:cNvSpPr txBox="1"/>
            <p:nvPr/>
          </p:nvSpPr>
          <p:spPr>
            <a:xfrm>
              <a:off x="5038547" y="5998193"/>
              <a:ext cx="3129967" cy="369332"/>
            </a:xfrm>
            <a:prstGeom prst="rect">
              <a:avLst/>
            </a:prstGeom>
            <a:solidFill>
              <a:srgbClr val="FFFCF3">
                <a:alpha val="80000"/>
              </a:srgbClr>
            </a:solidFill>
            <a:scene3d>
              <a:camera prst="orthographicFront"/>
              <a:lightRig rig="threePt" dir="t"/>
            </a:scene3d>
            <a:sp3d>
              <a:bevelT/>
            </a:sp3d>
          </p:spPr>
          <p:txBody>
            <a:bodyPr wrap="square" rtlCol="0">
              <a:spAutoFit/>
            </a:bodyPr>
            <a:lstStyle/>
            <a:p>
              <a:pPr algn="ctr"/>
              <a:r>
                <a:rPr lang="de-DE" dirty="0" smtClean="0"/>
                <a:t>Produktivitätskennzahlen</a:t>
              </a:r>
              <a:endParaRPr lang="de-DE" dirty="0"/>
            </a:p>
          </p:txBody>
        </p:sp>
        <p:pic>
          <p:nvPicPr>
            <p:cNvPr id="20" name="Picture 2"/>
            <p:cNvPicPr>
              <a:picLocks noChangeAspect="1" noChangeArrowheads="1"/>
            </p:cNvPicPr>
            <p:nvPr/>
          </p:nvPicPr>
          <p:blipFill rotWithShape="1">
            <a:blip r:embed="rId4" cstate="print"/>
            <a:srcRect l="21322" t="14577"/>
            <a:stretch/>
          </p:blipFill>
          <p:spPr bwMode="auto">
            <a:xfrm>
              <a:off x="5047838" y="4745964"/>
              <a:ext cx="1964147" cy="1252229"/>
            </a:xfrm>
            <a:prstGeom prst="rect">
              <a:avLst/>
            </a:prstGeom>
            <a:noFill/>
            <a:ln w="9525">
              <a:noFill/>
              <a:miter lim="800000"/>
              <a:headEnd/>
              <a:tailEnd/>
            </a:ln>
            <a:effectLst>
              <a:outerShdw blurRad="63500" sx="102000" sy="102000" algn="ctr" rotWithShape="0">
                <a:prstClr val="black">
                  <a:alpha val="40000"/>
                </a:prstClr>
              </a:outerShdw>
            </a:effectLst>
          </p:spPr>
        </p:pic>
      </p:grpSp>
      <p:grpSp>
        <p:nvGrpSpPr>
          <p:cNvPr id="30" name="Gruppieren 29"/>
          <p:cNvGrpSpPr/>
          <p:nvPr/>
        </p:nvGrpSpPr>
        <p:grpSpPr>
          <a:xfrm>
            <a:off x="673558" y="3970610"/>
            <a:ext cx="3714789" cy="1227569"/>
            <a:chOff x="701677" y="5034702"/>
            <a:chExt cx="3714789" cy="1227569"/>
          </a:xfrm>
        </p:grpSpPr>
        <p:sp>
          <p:nvSpPr>
            <p:cNvPr id="16" name="Textfeld 15"/>
            <p:cNvSpPr txBox="1"/>
            <p:nvPr/>
          </p:nvSpPr>
          <p:spPr>
            <a:xfrm>
              <a:off x="701677" y="5050921"/>
              <a:ext cx="1538923" cy="646331"/>
            </a:xfrm>
            <a:prstGeom prst="rect">
              <a:avLst/>
            </a:prstGeom>
            <a:solidFill>
              <a:srgbClr val="FFFCF3">
                <a:alpha val="80000"/>
              </a:srgbClr>
            </a:solidFill>
            <a:scene3d>
              <a:camera prst="orthographicFront"/>
              <a:lightRig rig="threePt" dir="t"/>
            </a:scene3d>
            <a:sp3d>
              <a:bevelT/>
            </a:sp3d>
          </p:spPr>
          <p:txBody>
            <a:bodyPr wrap="square" rtlCol="0">
              <a:spAutoFit/>
            </a:bodyPr>
            <a:lstStyle/>
            <a:p>
              <a:pPr algn="ctr"/>
              <a:r>
                <a:rPr lang="de-DE" dirty="0" smtClean="0"/>
                <a:t>Maschinen-vergleich</a:t>
              </a:r>
              <a:endParaRPr lang="de-DE" dirty="0"/>
            </a:p>
          </p:txBody>
        </p:sp>
        <p:grpSp>
          <p:nvGrpSpPr>
            <p:cNvPr id="21" name="Gruppieren 42"/>
            <p:cNvGrpSpPr/>
            <p:nvPr/>
          </p:nvGrpSpPr>
          <p:grpSpPr>
            <a:xfrm>
              <a:off x="2228440" y="5034702"/>
              <a:ext cx="2188026" cy="1227569"/>
              <a:chOff x="2003736" y="3712496"/>
              <a:chExt cx="2429518" cy="1428761"/>
            </a:xfrm>
          </p:grpSpPr>
          <p:grpSp>
            <p:nvGrpSpPr>
              <p:cNvPr id="24" name="Gruppieren 20"/>
              <p:cNvGrpSpPr/>
              <p:nvPr/>
            </p:nvGrpSpPr>
            <p:grpSpPr>
              <a:xfrm>
                <a:off x="2003953" y="3712496"/>
                <a:ext cx="2429301" cy="1428761"/>
                <a:chOff x="531629" y="1773152"/>
                <a:chExt cx="7995683" cy="4791233"/>
              </a:xfrm>
              <a:effectLst>
                <a:outerShdw blurRad="50800" dist="38100" dir="2700000" algn="tl" rotWithShape="0">
                  <a:prstClr val="black">
                    <a:alpha val="40000"/>
                  </a:prstClr>
                </a:outerShdw>
              </a:effectLst>
            </p:grpSpPr>
            <p:pic>
              <p:nvPicPr>
                <p:cNvPr id="26" name="Picture 3"/>
                <p:cNvPicPr>
                  <a:picLocks noChangeAspect="1" noChangeArrowheads="1"/>
                </p:cNvPicPr>
                <p:nvPr/>
              </p:nvPicPr>
              <p:blipFill>
                <a:blip r:embed="rId5" cstate="print"/>
                <a:srcRect/>
                <a:stretch>
                  <a:fillRect/>
                </a:stretch>
              </p:blipFill>
              <p:spPr bwMode="auto">
                <a:xfrm>
                  <a:off x="531850" y="4671855"/>
                  <a:ext cx="7991948" cy="1892530"/>
                </a:xfrm>
                <a:prstGeom prst="rect">
                  <a:avLst/>
                </a:prstGeom>
                <a:noFill/>
                <a:ln w="9525">
                  <a:noFill/>
                  <a:miter lim="800000"/>
                  <a:headEnd/>
                  <a:tailEnd/>
                </a:ln>
              </p:spPr>
            </p:pic>
            <p:pic>
              <p:nvPicPr>
                <p:cNvPr id="27" name="Picture 4"/>
                <p:cNvPicPr>
                  <a:picLocks noChangeAspect="1" noChangeArrowheads="1"/>
                </p:cNvPicPr>
                <p:nvPr/>
              </p:nvPicPr>
              <p:blipFill>
                <a:blip r:embed="rId6" cstate="print"/>
                <a:srcRect/>
                <a:stretch>
                  <a:fillRect/>
                </a:stretch>
              </p:blipFill>
              <p:spPr bwMode="auto">
                <a:xfrm>
                  <a:off x="531629" y="1773152"/>
                  <a:ext cx="7995683" cy="2948479"/>
                </a:xfrm>
                <a:prstGeom prst="rect">
                  <a:avLst/>
                </a:prstGeom>
                <a:noFill/>
                <a:ln w="9525">
                  <a:noFill/>
                  <a:miter lim="800000"/>
                  <a:headEnd/>
                  <a:tailEnd/>
                </a:ln>
              </p:spPr>
            </p:pic>
          </p:grpSp>
          <p:sp>
            <p:nvSpPr>
              <p:cNvPr id="25" name="Rechteck 24"/>
              <p:cNvSpPr/>
              <p:nvPr/>
            </p:nvSpPr>
            <p:spPr>
              <a:xfrm>
                <a:off x="2003736" y="3717725"/>
                <a:ext cx="2427544" cy="141794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8" name="Gruppieren 27"/>
          <p:cNvGrpSpPr/>
          <p:nvPr/>
        </p:nvGrpSpPr>
        <p:grpSpPr>
          <a:xfrm>
            <a:off x="5361329" y="1896940"/>
            <a:ext cx="3279123" cy="1568064"/>
            <a:chOff x="5256076" y="2882399"/>
            <a:chExt cx="3279123" cy="1568064"/>
          </a:xfrm>
        </p:grpSpPr>
        <p:sp>
          <p:nvSpPr>
            <p:cNvPr id="17" name="Textfeld 16"/>
            <p:cNvSpPr txBox="1"/>
            <p:nvPr/>
          </p:nvSpPr>
          <p:spPr>
            <a:xfrm>
              <a:off x="5256076" y="2882399"/>
              <a:ext cx="1616830" cy="369332"/>
            </a:xfrm>
            <a:prstGeom prst="rect">
              <a:avLst/>
            </a:prstGeom>
            <a:solidFill>
              <a:srgbClr val="FFFCF3">
                <a:alpha val="80000"/>
              </a:srgbClr>
            </a:solidFill>
            <a:scene3d>
              <a:camera prst="orthographicFront"/>
              <a:lightRig rig="threePt" dir="t"/>
            </a:scene3d>
            <a:sp3d>
              <a:bevelT/>
            </a:sp3d>
          </p:spPr>
          <p:txBody>
            <a:bodyPr wrap="square" rtlCol="0">
              <a:spAutoFit/>
            </a:bodyPr>
            <a:lstStyle/>
            <a:p>
              <a:r>
                <a:rPr lang="de-DE" dirty="0" smtClean="0"/>
                <a:t>Zeiterfassung</a:t>
              </a:r>
              <a:endParaRPr lang="de-DE" dirty="0"/>
            </a:p>
          </p:txBody>
        </p:sp>
        <p:pic>
          <p:nvPicPr>
            <p:cNvPr id="22" name="Grafik 2" descr="image002"/>
            <p:cNvPicPr>
              <a:picLocks noChangeAspect="1" noChangeArrowheads="1"/>
            </p:cNvPicPr>
            <p:nvPr/>
          </p:nvPicPr>
          <p:blipFill>
            <a:blip r:embed="rId7" cstate="print">
              <a:extLst>
                <a:ext uri="{28A0092B-C50C-407E-A947-70E740481C1C}">
                  <a14:useLocalDpi xmlns:a14="http://schemas.microsoft.com/office/drawing/2010/main" val="0"/>
                </a:ext>
              </a:extLst>
            </a:blip>
            <a:srcRect l="2454" t="10227" r="22545" b="32012"/>
            <a:stretch>
              <a:fillRect/>
            </a:stretch>
          </p:blipFill>
          <p:spPr bwMode="auto">
            <a:xfrm>
              <a:off x="6467934" y="3252422"/>
              <a:ext cx="2067265" cy="1198041"/>
            </a:xfrm>
            <a:prstGeom prst="rect">
              <a:avLst/>
            </a:prstGeom>
            <a:noFill/>
            <a:ln w="3175">
              <a:solidFill>
                <a:schemeClr val="accent6"/>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8" cstate="screen"/>
            <a:srcRect/>
            <a:stretch>
              <a:fillRect/>
            </a:stretch>
          </p:blipFill>
          <p:spPr bwMode="auto">
            <a:xfrm>
              <a:off x="5256076" y="3248980"/>
              <a:ext cx="1191498" cy="1197769"/>
            </a:xfrm>
            <a:prstGeom prst="rect">
              <a:avLst/>
            </a:prstGeom>
            <a:noFill/>
            <a:ln w="9525">
              <a:noFill/>
              <a:miter lim="800000"/>
              <a:headEnd/>
              <a:tailEnd/>
            </a:ln>
          </p:spPr>
        </p:pic>
      </p:grpSp>
      <p:sp>
        <p:nvSpPr>
          <p:cNvPr id="33" name="Inhaltsplatzhalter 2"/>
          <p:cNvSpPr txBox="1">
            <a:spLocks/>
          </p:cNvSpPr>
          <p:nvPr/>
        </p:nvSpPr>
        <p:spPr bwMode="auto">
          <a:xfrm>
            <a:off x="583441" y="5720443"/>
            <a:ext cx="3346602" cy="876909"/>
          </a:xfrm>
          <a:prstGeom prst="rect">
            <a:avLst/>
          </a:prstGeom>
          <a:solidFill>
            <a:srgbClr val="004B8D"/>
          </a:solidFill>
          <a:ln w="9525">
            <a:noFill/>
            <a:miter lim="800000"/>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lvl1pPr marL="265113" indent="-233363" algn="l" rtl="0" fontAlgn="base">
              <a:lnSpc>
                <a:spcPts val="2400"/>
              </a:lnSpc>
              <a:spcBef>
                <a:spcPts val="125"/>
              </a:spcBef>
              <a:spcAft>
                <a:spcPts val="400"/>
              </a:spcAft>
              <a:buFont typeface="Arial" charset="0"/>
              <a:buChar char="•"/>
              <a:defRPr sz="2000" kern="1200">
                <a:solidFill>
                  <a:schemeClr val="lt1"/>
                </a:solidFill>
                <a:latin typeface="+mn-lt"/>
                <a:ea typeface="+mn-ea"/>
                <a:cs typeface="+mn-cs"/>
              </a:defRPr>
            </a:lvl1pPr>
            <a:lvl2pPr marL="712788"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2pPr>
            <a:lvl3pPr marL="1162050"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3pPr>
            <a:lvl4pPr marL="1619250"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4pPr>
            <a:lvl5pPr marL="2058988"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317500" lvl="1" indent="-285750">
              <a:buFont typeface="Wingdings" pitchFamily="2" charset="2"/>
              <a:buChar char="Ø"/>
            </a:pPr>
            <a:r>
              <a:rPr lang="de-DE" smtClean="0">
                <a:solidFill>
                  <a:schemeClr val="bg1"/>
                </a:solidFill>
              </a:rPr>
              <a:t>Optimierung der Produktion</a:t>
            </a:r>
            <a:endParaRPr lang="de-DE">
              <a:solidFill>
                <a:schemeClr val="bg1"/>
              </a:solidFill>
            </a:endParaRPr>
          </a:p>
        </p:txBody>
      </p:sp>
      <p:pic>
        <p:nvPicPr>
          <p:cNvPr id="34" name="Grafik 33" descr="Speedmaster CD 102-5-LX.png"/>
          <p:cNvPicPr>
            <a:picLocks noChangeAspect="1"/>
          </p:cNvPicPr>
          <p:nvPr/>
        </p:nvPicPr>
        <p:blipFill>
          <a:blip r:embed="rId9" cstate="print"/>
          <a:stretch>
            <a:fillRect/>
          </a:stretch>
        </p:blipFill>
        <p:spPr>
          <a:xfrm>
            <a:off x="5822359" y="5530798"/>
            <a:ext cx="2422049" cy="1120902"/>
          </a:xfrm>
          <a:prstGeom prst="rect">
            <a:avLst/>
          </a:prstGeom>
        </p:spPr>
      </p:pic>
      <p:pic>
        <p:nvPicPr>
          <p:cNvPr id="35" name="Grafik 34" descr="Inpress Control 105.png"/>
          <p:cNvPicPr>
            <a:picLocks noChangeAspect="1"/>
          </p:cNvPicPr>
          <p:nvPr/>
        </p:nvPicPr>
        <p:blipFill>
          <a:blip r:embed="rId10" cstate="print"/>
          <a:stretch>
            <a:fillRect/>
          </a:stretch>
        </p:blipFill>
        <p:spPr>
          <a:xfrm>
            <a:off x="5143193" y="5840934"/>
            <a:ext cx="616939" cy="702596"/>
          </a:xfrm>
          <a:prstGeom prst="rect">
            <a:avLst/>
          </a:prstGeom>
        </p:spPr>
      </p:pic>
      <p:sp>
        <p:nvSpPr>
          <p:cNvPr id="62" name="Rechteck 61"/>
          <p:cNvSpPr/>
          <p:nvPr/>
        </p:nvSpPr>
        <p:spPr>
          <a:xfrm>
            <a:off x="3959932" y="2780928"/>
            <a:ext cx="1050496" cy="83211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de-DE" smtClean="0"/>
              <a:t>Mengen</a:t>
            </a:r>
          </a:p>
          <a:p>
            <a:pPr algn="ctr"/>
            <a:r>
              <a:rPr lang="de-DE" smtClean="0"/>
              <a:t>Zeiten</a:t>
            </a:r>
            <a:endParaRPr lang="de-DE"/>
          </a:p>
        </p:txBody>
      </p:sp>
      <p:cxnSp>
        <p:nvCxnSpPr>
          <p:cNvPr id="64" name="Gerade Verbindung 63"/>
          <p:cNvCxnSpPr>
            <a:stCxn id="35" idx="1"/>
            <a:endCxn id="62" idx="2"/>
          </p:cNvCxnSpPr>
          <p:nvPr/>
        </p:nvCxnSpPr>
        <p:spPr>
          <a:xfrm flipH="1" flipV="1">
            <a:off x="4485180" y="3613042"/>
            <a:ext cx="658013" cy="2579190"/>
          </a:xfrm>
          <a:prstGeom prst="line">
            <a:avLst/>
          </a:prstGeom>
          <a:ln w="7620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3" name="Gruppieren 62"/>
          <p:cNvGrpSpPr>
            <a:grpSpLocks noChangeAspect="1"/>
          </p:cNvGrpSpPr>
          <p:nvPr/>
        </p:nvGrpSpPr>
        <p:grpSpPr>
          <a:xfrm>
            <a:off x="7200000" y="539990"/>
            <a:ext cx="1352035" cy="1439997"/>
            <a:chOff x="6923360" y="2815200"/>
            <a:chExt cx="1136449" cy="1210388"/>
          </a:xfrm>
          <a:solidFill>
            <a:schemeClr val="accent1"/>
          </a:solidFill>
        </p:grpSpPr>
        <p:sp>
          <p:nvSpPr>
            <p:cNvPr id="65" name="Eingekerbter Richtungspfeil 64"/>
            <p:cNvSpPr/>
            <p:nvPr/>
          </p:nvSpPr>
          <p:spPr>
            <a:xfrm>
              <a:off x="6923360" y="2815200"/>
              <a:ext cx="1136449" cy="1210388"/>
            </a:xfrm>
            <a:prstGeom prst="chevron">
              <a:avLst>
                <a:gd name="adj" fmla="val 35551"/>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66" name="Picture 2"/>
            <p:cNvPicPr>
              <a:picLocks noChangeAspect="1" noChangeArrowheads="1"/>
            </p:cNvPicPr>
            <p:nvPr/>
          </p:nvPicPr>
          <p:blipFill rotWithShape="1">
            <a:blip r:embed="rId4" cstate="print"/>
            <a:srcRect l="21322" t="14577"/>
            <a:stretch/>
          </p:blipFill>
          <p:spPr bwMode="auto">
            <a:xfrm>
              <a:off x="7389428" y="3220384"/>
              <a:ext cx="539028" cy="402464"/>
            </a:xfrm>
            <a:prstGeom prst="rect">
              <a:avLst/>
            </a:prstGeom>
            <a:grpFill/>
            <a:ln>
              <a:noFill/>
            </a:ln>
            <a:effectLst>
              <a:outerShdw blurRad="190500" algn="tl" rotWithShape="0">
                <a:srgbClr val="000000">
                  <a:alpha val="70000"/>
                </a:srgbClr>
              </a:outerShdw>
            </a:effectLst>
          </p:spPr>
        </p:pic>
        <p:sp>
          <p:nvSpPr>
            <p:cNvPr id="67" name="Textfeld 66"/>
            <p:cNvSpPr txBox="1"/>
            <p:nvPr/>
          </p:nvSpPr>
          <p:spPr>
            <a:xfrm>
              <a:off x="6995413" y="3585485"/>
              <a:ext cx="739991" cy="439791"/>
            </a:xfrm>
            <a:prstGeom prst="rect">
              <a:avLst/>
            </a:prstGeom>
            <a:noFill/>
          </p:spPr>
          <p:txBody>
            <a:bodyPr wrap="none" rtlCol="0">
              <a:spAutoFit/>
            </a:bodyPr>
            <a:lstStyle/>
            <a:p>
              <a:pPr algn="ctr"/>
              <a:r>
                <a:rPr lang="en-US" sz="1400" b="1" dirty="0" err="1" smtClean="0">
                  <a:solidFill>
                    <a:schemeClr val="bg1"/>
                  </a:solidFill>
                  <a:effectLst>
                    <a:outerShdw blurRad="50800" dist="38100" dir="5400000" algn="t" rotWithShape="0">
                      <a:prstClr val="black">
                        <a:alpha val="40000"/>
                      </a:prstClr>
                    </a:outerShdw>
                  </a:effectLst>
                </a:rPr>
                <a:t>Aus</a:t>
              </a:r>
              <a:r>
                <a:rPr lang="en-US" sz="1400" b="1" dirty="0" smtClean="0">
                  <a:solidFill>
                    <a:schemeClr val="bg1"/>
                  </a:solidFill>
                  <a:effectLst>
                    <a:outerShdw blurRad="50800" dist="38100" dir="5400000" algn="t" rotWithShape="0">
                      <a:prstClr val="black">
                        <a:alpha val="40000"/>
                      </a:prstClr>
                    </a:outerShdw>
                  </a:effectLst>
                </a:rPr>
                <a:t>-</a:t>
              </a:r>
            </a:p>
            <a:p>
              <a:pPr algn="ctr"/>
              <a:r>
                <a:rPr lang="en-US" sz="1400" b="1" dirty="0" err="1" smtClean="0">
                  <a:solidFill>
                    <a:schemeClr val="bg1"/>
                  </a:solidFill>
                  <a:effectLst>
                    <a:outerShdw blurRad="50800" dist="38100" dir="5400000" algn="t" rotWithShape="0">
                      <a:prstClr val="black">
                        <a:alpha val="40000"/>
                      </a:prstClr>
                    </a:outerShdw>
                  </a:effectLst>
                </a:rPr>
                <a:t>wertung</a:t>
              </a:r>
              <a:endParaRPr lang="en-US" sz="1400" dirty="0">
                <a:solidFill>
                  <a:schemeClr val="bg1"/>
                </a:solidFill>
                <a:effectLst>
                  <a:outerShdw blurRad="50800" dist="38100" dir="5400000" algn="t" rotWithShape="0">
                    <a:prstClr val="black">
                      <a:alpha val="40000"/>
                    </a:prstClr>
                  </a:outerShdw>
                </a:effectLst>
              </a:endParaRPr>
            </a:p>
          </p:txBody>
        </p:sp>
      </p:grpSp>
    </p:spTree>
    <p:extLst>
      <p:ext uri="{BB962C8B-B14F-4D97-AF65-F5344CB8AC3E}">
        <p14:creationId xmlns:p14="http://schemas.microsoft.com/office/powerpoint/2010/main" val="5783278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indefinite" fill="hold" nodeType="clickEffect">
                                  <p:stCondLst>
                                    <p:cond delay="110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3000"/>
                                        <p:tgtEl>
                                          <p:spTgt spid="64"/>
                                        </p:tgtEl>
                                      </p:cBhvr>
                                    </p:animEffect>
                                  </p:childTnLst>
                                </p:cTn>
                              </p:par>
                            </p:childTnLst>
                          </p:cTn>
                        </p:par>
                        <p:par>
                          <p:cTn id="8" fill="hold">
                            <p:stCondLst>
                              <p:cond delay="4100"/>
                            </p:stCondLst>
                            <p:childTnLst>
                              <p:par>
                                <p:cTn id="9" presetID="53" presetClass="entr" presetSubtype="16"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4600"/>
                            </p:stCondLst>
                            <p:childTnLst>
                              <p:par>
                                <p:cTn id="15" presetID="21"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right)">
                                      <p:cBhvr>
                                        <p:cTn id="22" dur="2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20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right)">
                                      <p:cBhvr>
                                        <p:cTn id="37" dur="2000"/>
                                        <p:tgtEl>
                                          <p:spTgt spid="29"/>
                                        </p:tgtEl>
                                      </p:cBhvr>
                                    </p:animEffect>
                                  </p:child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33">
                                            <p:bg/>
                                          </p:spTgt>
                                        </p:tgtEl>
                                        <p:attrNameLst>
                                          <p:attrName>style.visibility</p:attrName>
                                        </p:attrNameLst>
                                      </p:cBhvr>
                                      <p:to>
                                        <p:strVal val="visible"/>
                                      </p:to>
                                    </p:set>
                                  </p:child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3" grpId="0" build="p" animBg="1"/>
      <p:bldP spid="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DE" smtClean="0"/>
              <a:t>● PAT Prinect  ● D. Freyer, C. Völker ● November 2013</a:t>
            </a:r>
            <a:endParaRPr lang="de-DE"/>
          </a:p>
        </p:txBody>
      </p:sp>
      <p:sp>
        <p:nvSpPr>
          <p:cNvPr id="5" name="Foliennummernplatzhalter 4"/>
          <p:cNvSpPr>
            <a:spLocks noGrp="1"/>
          </p:cNvSpPr>
          <p:nvPr>
            <p:ph type="sldNum" sz="quarter" idx="11"/>
          </p:nvPr>
        </p:nvSpPr>
        <p:spPr/>
        <p:txBody>
          <a:bodyPr/>
          <a:lstStyle/>
          <a:p>
            <a:pPr>
              <a:defRPr/>
            </a:pPr>
            <a:fld id="{B035FD14-5EDB-4F2F-AE9E-2CB0E24AE5B8}" type="slidenum">
              <a:rPr lang="de-DE" smtClean="0"/>
              <a:pPr>
                <a:defRPr/>
              </a:pPr>
              <a:t>25</a:t>
            </a:fld>
            <a:endParaRPr lang="de-DE" dirty="0"/>
          </a:p>
        </p:txBody>
      </p:sp>
      <p:sp>
        <p:nvSpPr>
          <p:cNvPr id="145" name="Rechteck 144"/>
          <p:cNvSpPr/>
          <p:nvPr/>
        </p:nvSpPr>
        <p:spPr>
          <a:xfrm>
            <a:off x="0" y="438549"/>
            <a:ext cx="152401" cy="1872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6" name="Rechteck 145"/>
          <p:cNvSpPr/>
          <p:nvPr/>
        </p:nvSpPr>
        <p:spPr>
          <a:xfrm>
            <a:off x="0" y="362524"/>
            <a:ext cx="287524"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Rechteck 147"/>
          <p:cNvSpPr/>
          <p:nvPr/>
        </p:nvSpPr>
        <p:spPr>
          <a:xfrm>
            <a:off x="2068" y="-3568"/>
            <a:ext cx="287524" cy="3599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0" name="Gruppieren 159"/>
          <p:cNvGrpSpPr>
            <a:grpSpLocks noChangeAspect="1"/>
          </p:cNvGrpSpPr>
          <p:nvPr/>
        </p:nvGrpSpPr>
        <p:grpSpPr>
          <a:xfrm>
            <a:off x="1087253" y="2812082"/>
            <a:ext cx="5514639" cy="1211684"/>
            <a:chOff x="159748" y="2546809"/>
            <a:chExt cx="8484060" cy="1864129"/>
          </a:xfrm>
        </p:grpSpPr>
        <p:sp>
          <p:nvSpPr>
            <p:cNvPr id="161" name="Eingekerbter Richtungspfeil 160"/>
            <p:cNvSpPr>
              <a:spLocks noChangeAspect="1"/>
            </p:cNvSpPr>
            <p:nvPr/>
          </p:nvSpPr>
          <p:spPr>
            <a:xfrm>
              <a:off x="6895425" y="2548800"/>
              <a:ext cx="1748383" cy="1862138"/>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62" name="Eingekerbter Richtungspfeil 161"/>
            <p:cNvSpPr/>
            <p:nvPr/>
          </p:nvSpPr>
          <p:spPr>
            <a:xfrm>
              <a:off x="5788069" y="2546809"/>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63" name="Eingekerbter Richtungspfeil 162"/>
            <p:cNvSpPr/>
            <p:nvPr/>
          </p:nvSpPr>
          <p:spPr>
            <a:xfrm>
              <a:off x="578708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64" name="Eingekerbter Richtungspfeil 163"/>
            <p:cNvSpPr/>
            <p:nvPr/>
          </p:nvSpPr>
          <p:spPr>
            <a:xfrm>
              <a:off x="15974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65" name="Eingekerbter Richtungspfeil 164"/>
            <p:cNvSpPr/>
            <p:nvPr/>
          </p:nvSpPr>
          <p:spPr>
            <a:xfrm>
              <a:off x="2411690" y="2546809"/>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287" name="Eingekerbter Richtungspfeil 286"/>
            <p:cNvSpPr/>
            <p:nvPr/>
          </p:nvSpPr>
          <p:spPr>
            <a:xfrm>
              <a:off x="4662611" y="2546809"/>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288" name="Eingekerbter Richtungspfeil 287"/>
            <p:cNvSpPr/>
            <p:nvPr/>
          </p:nvSpPr>
          <p:spPr>
            <a:xfrm>
              <a:off x="1286229"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297" name="Eingekerbter Richtungspfeil 296"/>
            <p:cNvSpPr/>
            <p:nvPr/>
          </p:nvSpPr>
          <p:spPr>
            <a:xfrm>
              <a:off x="3537150" y="2546809"/>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298" name="Eingekerbter Richtungspfeil 297"/>
            <p:cNvSpPr/>
            <p:nvPr/>
          </p:nvSpPr>
          <p:spPr>
            <a:xfrm>
              <a:off x="15974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299" name="Eingekerbter Richtungspfeil 298"/>
            <p:cNvSpPr/>
            <p:nvPr/>
          </p:nvSpPr>
          <p:spPr>
            <a:xfrm>
              <a:off x="128582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300" name="Grafik 299" descr="Adobe-PDF-Document-icon.png"/>
            <p:cNvPicPr>
              <a:picLocks noChangeAspect="1"/>
            </p:cNvPicPr>
            <p:nvPr/>
          </p:nvPicPr>
          <p:blipFill>
            <a:blip r:embed="rId3" cstate="email"/>
            <a:stretch>
              <a:fillRect/>
            </a:stretch>
          </p:blipFill>
          <p:spPr>
            <a:xfrm>
              <a:off x="967588" y="3190904"/>
              <a:ext cx="529061" cy="529061"/>
            </a:xfrm>
            <a:prstGeom prst="rect">
              <a:avLst/>
            </a:prstGeom>
            <a:ln>
              <a:noFill/>
            </a:ln>
            <a:effectLst>
              <a:outerShdw blurRad="190500" algn="tl" rotWithShape="0">
                <a:srgbClr val="000000">
                  <a:alpha val="70000"/>
                </a:srgbClr>
              </a:outerShdw>
            </a:effectLst>
          </p:spPr>
        </p:pic>
        <p:pic>
          <p:nvPicPr>
            <p:cNvPr id="301" name="Grafik 300" descr="Adobe-PDF-Document-icon.png"/>
            <p:cNvPicPr>
              <a:picLocks noChangeAspect="1"/>
            </p:cNvPicPr>
            <p:nvPr/>
          </p:nvPicPr>
          <p:blipFill>
            <a:blip r:embed="rId3" cstate="email"/>
            <a:stretch>
              <a:fillRect/>
            </a:stretch>
          </p:blipFill>
          <p:spPr>
            <a:xfrm>
              <a:off x="2125352" y="3190904"/>
              <a:ext cx="529061" cy="529061"/>
            </a:xfrm>
            <a:prstGeom prst="rect">
              <a:avLst/>
            </a:prstGeom>
            <a:ln>
              <a:noFill/>
            </a:ln>
            <a:effectLst>
              <a:outerShdw blurRad="190500" algn="tl" rotWithShape="0">
                <a:srgbClr val="000000">
                  <a:alpha val="70000"/>
                </a:srgbClr>
              </a:outerShdw>
            </a:effectLst>
          </p:spPr>
        </p:pic>
        <p:sp>
          <p:nvSpPr>
            <p:cNvPr id="302" name="Eingekerbter Richtungspfeil 301"/>
            <p:cNvSpPr/>
            <p:nvPr/>
          </p:nvSpPr>
          <p:spPr>
            <a:xfrm>
              <a:off x="241190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303" name="Grafik 302" descr="Bild vom Bogen.jpg"/>
            <p:cNvPicPr>
              <a:picLocks noChangeAspect="1"/>
            </p:cNvPicPr>
            <p:nvPr/>
          </p:nvPicPr>
          <p:blipFill>
            <a:blip r:embed="rId4" cstate="email"/>
            <a:stretch>
              <a:fillRect/>
            </a:stretch>
          </p:blipFill>
          <p:spPr>
            <a:xfrm>
              <a:off x="3095658" y="3139735"/>
              <a:ext cx="854154" cy="598067"/>
            </a:xfrm>
            <a:prstGeom prst="rect">
              <a:avLst/>
            </a:prstGeom>
            <a:ln>
              <a:noFill/>
            </a:ln>
            <a:effectLst>
              <a:outerShdw blurRad="190500" algn="tl" rotWithShape="0">
                <a:srgbClr val="000000">
                  <a:alpha val="70000"/>
                </a:srgbClr>
              </a:outerShdw>
            </a:effectLst>
          </p:spPr>
        </p:pic>
        <p:sp>
          <p:nvSpPr>
            <p:cNvPr id="305" name="Textfeld 304"/>
            <p:cNvSpPr txBox="1"/>
            <p:nvPr/>
          </p:nvSpPr>
          <p:spPr>
            <a:xfrm>
              <a:off x="466748" y="3956367"/>
              <a:ext cx="885845" cy="355126"/>
            </a:xfrm>
            <a:prstGeom prst="rect">
              <a:avLst/>
            </a:prstGeom>
            <a:noFill/>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Qualify</a:t>
              </a:r>
              <a:endParaRPr lang="en-US" sz="900" dirty="0">
                <a:solidFill>
                  <a:schemeClr val="accent1"/>
                </a:solidFill>
                <a:effectLst>
                  <a:outerShdw blurRad="50800" dist="38100" dir="5400000" algn="t" rotWithShape="0">
                    <a:schemeClr val="bg1">
                      <a:alpha val="40000"/>
                    </a:schemeClr>
                  </a:outerShdw>
                </a:effectLst>
              </a:endParaRPr>
            </a:p>
          </p:txBody>
        </p:sp>
        <p:sp>
          <p:nvSpPr>
            <p:cNvPr id="306" name="Textfeld 305"/>
            <p:cNvSpPr txBox="1"/>
            <p:nvPr/>
          </p:nvSpPr>
          <p:spPr>
            <a:xfrm>
              <a:off x="1594919" y="3956367"/>
              <a:ext cx="945032" cy="355126"/>
            </a:xfrm>
            <a:prstGeom prst="rect">
              <a:avLst/>
            </a:prstGeom>
            <a:noFill/>
            <a:ln>
              <a:noFill/>
            </a:ln>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Prepare</a:t>
              </a:r>
              <a:endParaRPr lang="en-US" sz="900" dirty="0">
                <a:solidFill>
                  <a:schemeClr val="accent1"/>
                </a:solidFill>
                <a:effectLst>
                  <a:outerShdw blurRad="50800" dist="38100" dir="5400000" algn="t" rotWithShape="0">
                    <a:schemeClr val="bg1">
                      <a:alpha val="40000"/>
                    </a:schemeClr>
                  </a:outerShdw>
                </a:effectLst>
              </a:endParaRPr>
            </a:p>
          </p:txBody>
        </p:sp>
        <p:sp>
          <p:nvSpPr>
            <p:cNvPr id="307" name="Eingekerbter Richtungspfeil 306"/>
            <p:cNvSpPr/>
            <p:nvPr/>
          </p:nvSpPr>
          <p:spPr>
            <a:xfrm>
              <a:off x="353798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308" name="Grafik 307" descr="Proofer.png"/>
            <p:cNvPicPr>
              <a:picLocks noChangeAspect="1"/>
            </p:cNvPicPr>
            <p:nvPr/>
          </p:nvPicPr>
          <p:blipFill>
            <a:blip r:embed="rId5" cstate="email"/>
            <a:stretch>
              <a:fillRect/>
            </a:stretch>
          </p:blipFill>
          <p:spPr>
            <a:xfrm>
              <a:off x="4249833" y="3148630"/>
              <a:ext cx="644108" cy="591026"/>
            </a:xfrm>
            <a:prstGeom prst="rect">
              <a:avLst/>
            </a:prstGeom>
            <a:ln>
              <a:noFill/>
            </a:ln>
            <a:effectLst>
              <a:outerShdw blurRad="190500" algn="tl" rotWithShape="0">
                <a:srgbClr val="000000">
                  <a:alpha val="70000"/>
                </a:srgbClr>
              </a:outerShdw>
            </a:effectLst>
          </p:spPr>
        </p:pic>
        <p:sp>
          <p:nvSpPr>
            <p:cNvPr id="309" name="Textfeld 308"/>
            <p:cNvSpPr txBox="1"/>
            <p:nvPr/>
          </p:nvSpPr>
          <p:spPr>
            <a:xfrm>
              <a:off x="3819246" y="3956367"/>
              <a:ext cx="1014085" cy="355126"/>
            </a:xfrm>
            <a:prstGeom prst="rect">
              <a:avLst/>
            </a:prstGeom>
            <a:noFill/>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Proofing</a:t>
              </a:r>
              <a:endParaRPr lang="en-US" sz="900" dirty="0">
                <a:solidFill>
                  <a:schemeClr val="accent1"/>
                </a:solidFill>
                <a:effectLst>
                  <a:outerShdw blurRad="50800" dist="38100" dir="5400000" algn="t" rotWithShape="0">
                    <a:schemeClr val="bg1">
                      <a:alpha val="40000"/>
                    </a:schemeClr>
                  </a:outerShdw>
                </a:effectLst>
              </a:endParaRPr>
            </a:p>
          </p:txBody>
        </p:sp>
        <p:sp>
          <p:nvSpPr>
            <p:cNvPr id="310" name="Eingekerbter Richtungspfeil 309"/>
            <p:cNvSpPr/>
            <p:nvPr/>
          </p:nvSpPr>
          <p:spPr>
            <a:xfrm>
              <a:off x="466406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311" name="Grafik 310" descr="Bild vom Bogen.jpg"/>
            <p:cNvPicPr>
              <a:picLocks noChangeAspect="1"/>
            </p:cNvPicPr>
            <p:nvPr/>
          </p:nvPicPr>
          <p:blipFill>
            <a:blip r:embed="rId4" cstate="email"/>
            <a:stretch>
              <a:fillRect/>
            </a:stretch>
          </p:blipFill>
          <p:spPr>
            <a:xfrm>
              <a:off x="5289742" y="3139735"/>
              <a:ext cx="854154" cy="598067"/>
            </a:xfrm>
            <a:prstGeom prst="rect">
              <a:avLst/>
            </a:prstGeom>
            <a:ln>
              <a:noFill/>
            </a:ln>
            <a:effectLst>
              <a:outerShdw blurRad="190500" algn="tl" rotWithShape="0">
                <a:srgbClr val="000000">
                  <a:alpha val="70000"/>
                </a:srgbClr>
              </a:outerShdw>
            </a:effectLst>
          </p:spPr>
        </p:pic>
        <p:pic>
          <p:nvPicPr>
            <p:cNvPr id="312" name="Picture 27" descr="http://s3.amazonaws.com/cmyktastic/assets/90/raster.rosette_clear_centered.png"/>
            <p:cNvPicPr>
              <a:picLocks noChangeAspect="1" noChangeArrowheads="1"/>
            </p:cNvPicPr>
            <p:nvPr/>
          </p:nvPicPr>
          <p:blipFill>
            <a:blip r:embed="rId6" cstate="email"/>
            <a:srcRect/>
            <a:stretch>
              <a:fillRect/>
            </a:stretch>
          </p:blipFill>
          <p:spPr bwMode="auto">
            <a:xfrm>
              <a:off x="5547473" y="3561538"/>
              <a:ext cx="412909" cy="412909"/>
            </a:xfrm>
            <a:prstGeom prst="rect">
              <a:avLst/>
            </a:prstGeom>
            <a:ln>
              <a:noFill/>
            </a:ln>
            <a:effectLst>
              <a:outerShdw blurRad="190500" algn="tl" rotWithShape="0">
                <a:srgbClr val="000000">
                  <a:alpha val="70000"/>
                </a:srgbClr>
              </a:outerShdw>
            </a:effectLst>
          </p:spPr>
        </p:pic>
        <p:grpSp>
          <p:nvGrpSpPr>
            <p:cNvPr id="313" name="Gruppieren 374"/>
            <p:cNvGrpSpPr/>
            <p:nvPr/>
          </p:nvGrpSpPr>
          <p:grpSpPr>
            <a:xfrm>
              <a:off x="6385143" y="3153730"/>
              <a:ext cx="866299" cy="293489"/>
              <a:chOff x="8005693" y="1983582"/>
              <a:chExt cx="1019175" cy="345281"/>
            </a:xfrm>
            <a:effectLst>
              <a:outerShdw blurRad="63500" sx="102000" sy="102000" algn="ctr" rotWithShape="0">
                <a:prstClr val="black">
                  <a:alpha val="40000"/>
                </a:prstClr>
              </a:outerShdw>
            </a:effectLst>
          </p:grpSpPr>
          <p:sp>
            <p:nvSpPr>
              <p:cNvPr id="319" name="Rechteck 318"/>
              <p:cNvSpPr/>
              <p:nvPr/>
            </p:nvSpPr>
            <p:spPr>
              <a:xfrm>
                <a:off x="8005693" y="1983582"/>
                <a:ext cx="1019175" cy="345281"/>
              </a:xfrm>
              <a:prstGeom prst="rect">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20" name="Gruppieren 363"/>
              <p:cNvGrpSpPr/>
              <p:nvPr/>
            </p:nvGrpSpPr>
            <p:grpSpPr>
              <a:xfrm>
                <a:off x="8027702" y="2234134"/>
                <a:ext cx="977599" cy="30115"/>
                <a:chOff x="2215070" y="1928956"/>
                <a:chExt cx="4143375" cy="82800"/>
              </a:xfrm>
            </p:grpSpPr>
            <p:sp>
              <p:nvSpPr>
                <p:cNvPr id="394" name="Rechteck 393"/>
                <p:cNvSpPr/>
                <p:nvPr/>
              </p:nvSpPr>
              <p:spPr>
                <a:xfrm>
                  <a:off x="22150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5" name="Rechteck 394"/>
                <p:cNvSpPr/>
                <p:nvPr/>
              </p:nvSpPr>
              <p:spPr>
                <a:xfrm>
                  <a:off x="24055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6" name="Rechteck 395"/>
                <p:cNvSpPr/>
                <p:nvPr/>
              </p:nvSpPr>
              <p:spPr>
                <a:xfrm>
                  <a:off x="2586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7" name="Rechteck 396"/>
                <p:cNvSpPr/>
                <p:nvPr/>
              </p:nvSpPr>
              <p:spPr>
                <a:xfrm>
                  <a:off x="2777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8" name="Rechteck 397"/>
                <p:cNvSpPr/>
                <p:nvPr/>
              </p:nvSpPr>
              <p:spPr>
                <a:xfrm>
                  <a:off x="2967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9" name="Rechteck 398"/>
                <p:cNvSpPr/>
                <p:nvPr/>
              </p:nvSpPr>
              <p:spPr>
                <a:xfrm>
                  <a:off x="3158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0" name="Rechteck 399"/>
                <p:cNvSpPr/>
                <p:nvPr/>
              </p:nvSpPr>
              <p:spPr>
                <a:xfrm>
                  <a:off x="333902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1" name="Rechteck 400"/>
                <p:cNvSpPr/>
                <p:nvPr/>
              </p:nvSpPr>
              <p:spPr>
                <a:xfrm>
                  <a:off x="352952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2" name="Rechteck 401"/>
                <p:cNvSpPr/>
                <p:nvPr/>
              </p:nvSpPr>
              <p:spPr>
                <a:xfrm>
                  <a:off x="372002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3" name="Rechteck 402"/>
                <p:cNvSpPr/>
                <p:nvPr/>
              </p:nvSpPr>
              <p:spPr>
                <a:xfrm>
                  <a:off x="3910520" y="1950556"/>
                  <a:ext cx="190500" cy="61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4" name="Rechteck 403"/>
                <p:cNvSpPr/>
                <p:nvPr/>
              </p:nvSpPr>
              <p:spPr>
                <a:xfrm>
                  <a:off x="409149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5" name="Rechteck 404"/>
                <p:cNvSpPr/>
                <p:nvPr/>
              </p:nvSpPr>
              <p:spPr>
                <a:xfrm>
                  <a:off x="4281995" y="1986556"/>
                  <a:ext cx="190500" cy="25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6" name="Rechteck 405"/>
                <p:cNvSpPr/>
                <p:nvPr/>
              </p:nvSpPr>
              <p:spPr>
                <a:xfrm>
                  <a:off x="447249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7" name="Rechteck 406"/>
                <p:cNvSpPr/>
                <p:nvPr/>
              </p:nvSpPr>
              <p:spPr>
                <a:xfrm>
                  <a:off x="4662995"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8" name="Rechteck 407"/>
                <p:cNvSpPr/>
                <p:nvPr/>
              </p:nvSpPr>
              <p:spPr>
                <a:xfrm>
                  <a:off x="4843970"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9" name="Rechteck 408"/>
                <p:cNvSpPr/>
                <p:nvPr/>
              </p:nvSpPr>
              <p:spPr>
                <a:xfrm>
                  <a:off x="503447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0" name="Rechteck 409"/>
                <p:cNvSpPr/>
                <p:nvPr/>
              </p:nvSpPr>
              <p:spPr>
                <a:xfrm>
                  <a:off x="52249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1" name="Rechteck 410"/>
                <p:cNvSpPr/>
                <p:nvPr/>
              </p:nvSpPr>
              <p:spPr>
                <a:xfrm>
                  <a:off x="541547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2" name="Rechteck 411"/>
                <p:cNvSpPr/>
                <p:nvPr/>
              </p:nvSpPr>
              <p:spPr>
                <a:xfrm>
                  <a:off x="55964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3" name="Rechteck 412"/>
                <p:cNvSpPr/>
                <p:nvPr/>
              </p:nvSpPr>
              <p:spPr>
                <a:xfrm>
                  <a:off x="57869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4" name="Rechteck 413"/>
                <p:cNvSpPr/>
                <p:nvPr/>
              </p:nvSpPr>
              <p:spPr>
                <a:xfrm>
                  <a:off x="597744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5" name="Rechteck 414"/>
                <p:cNvSpPr/>
                <p:nvPr/>
              </p:nvSpPr>
              <p:spPr>
                <a:xfrm>
                  <a:off x="6167945" y="2008156"/>
                  <a:ext cx="190500" cy="3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21" name="Gruppieren 364"/>
              <p:cNvGrpSpPr/>
              <p:nvPr/>
            </p:nvGrpSpPr>
            <p:grpSpPr>
              <a:xfrm>
                <a:off x="8027702" y="2177550"/>
                <a:ext cx="977599" cy="30115"/>
                <a:chOff x="2215070" y="1773381"/>
                <a:chExt cx="4143375" cy="82800"/>
              </a:xfrm>
            </p:grpSpPr>
            <p:sp>
              <p:nvSpPr>
                <p:cNvPr id="372" name="Rechteck 371"/>
                <p:cNvSpPr/>
                <p:nvPr/>
              </p:nvSpPr>
              <p:spPr>
                <a:xfrm>
                  <a:off x="22150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3" name="Rechteck 372"/>
                <p:cNvSpPr/>
                <p:nvPr/>
              </p:nvSpPr>
              <p:spPr>
                <a:xfrm>
                  <a:off x="24055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4" name="Rechteck 373"/>
                <p:cNvSpPr/>
                <p:nvPr/>
              </p:nvSpPr>
              <p:spPr>
                <a:xfrm>
                  <a:off x="25865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5" name="Rechteck 374"/>
                <p:cNvSpPr/>
                <p:nvPr/>
              </p:nvSpPr>
              <p:spPr>
                <a:xfrm>
                  <a:off x="2777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6" name="Rechteck 375"/>
                <p:cNvSpPr/>
                <p:nvPr/>
              </p:nvSpPr>
              <p:spPr>
                <a:xfrm>
                  <a:off x="29675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7" name="Rechteck 376"/>
                <p:cNvSpPr/>
                <p:nvPr/>
              </p:nvSpPr>
              <p:spPr>
                <a:xfrm>
                  <a:off x="3158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8" name="Rechteck 377"/>
                <p:cNvSpPr/>
                <p:nvPr/>
              </p:nvSpPr>
              <p:spPr>
                <a:xfrm>
                  <a:off x="333902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9" name="Rechteck 378"/>
                <p:cNvSpPr/>
                <p:nvPr/>
              </p:nvSpPr>
              <p:spPr>
                <a:xfrm>
                  <a:off x="3529520"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0" name="Rechteck 379"/>
                <p:cNvSpPr/>
                <p:nvPr/>
              </p:nvSpPr>
              <p:spPr>
                <a:xfrm>
                  <a:off x="37200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1" name="Rechteck 380"/>
                <p:cNvSpPr/>
                <p:nvPr/>
              </p:nvSpPr>
              <p:spPr>
                <a:xfrm>
                  <a:off x="39105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2" name="Rechteck 381"/>
                <p:cNvSpPr/>
                <p:nvPr/>
              </p:nvSpPr>
              <p:spPr>
                <a:xfrm>
                  <a:off x="4091495"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3" name="Rechteck 382"/>
                <p:cNvSpPr/>
                <p:nvPr/>
              </p:nvSpPr>
              <p:spPr>
                <a:xfrm>
                  <a:off x="4281995" y="1830981"/>
                  <a:ext cx="190500" cy="25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4" name="Rechteck 383"/>
                <p:cNvSpPr/>
                <p:nvPr/>
              </p:nvSpPr>
              <p:spPr>
                <a:xfrm>
                  <a:off x="4472495" y="1784181"/>
                  <a:ext cx="190500" cy="72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5" name="Rechteck 384"/>
                <p:cNvSpPr/>
                <p:nvPr/>
              </p:nvSpPr>
              <p:spPr>
                <a:xfrm>
                  <a:off x="4662995"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6" name="Rechteck 385"/>
                <p:cNvSpPr/>
                <p:nvPr/>
              </p:nvSpPr>
              <p:spPr>
                <a:xfrm>
                  <a:off x="4843970"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7" name="Rechteck 386"/>
                <p:cNvSpPr/>
                <p:nvPr/>
              </p:nvSpPr>
              <p:spPr>
                <a:xfrm>
                  <a:off x="5034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8" name="Rechteck 387"/>
                <p:cNvSpPr/>
                <p:nvPr/>
              </p:nvSpPr>
              <p:spPr>
                <a:xfrm>
                  <a:off x="52249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9" name="Rechteck 388"/>
                <p:cNvSpPr/>
                <p:nvPr/>
              </p:nvSpPr>
              <p:spPr>
                <a:xfrm>
                  <a:off x="5415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0" name="Rechteck 389"/>
                <p:cNvSpPr/>
                <p:nvPr/>
              </p:nvSpPr>
              <p:spPr>
                <a:xfrm>
                  <a:off x="55964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1" name="Rechteck 390"/>
                <p:cNvSpPr/>
                <p:nvPr/>
              </p:nvSpPr>
              <p:spPr>
                <a:xfrm>
                  <a:off x="57869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2" name="Rechteck 391"/>
                <p:cNvSpPr/>
                <p:nvPr/>
              </p:nvSpPr>
              <p:spPr>
                <a:xfrm>
                  <a:off x="5977445" y="1838181"/>
                  <a:ext cx="190500" cy="18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3" name="Rechteck 392"/>
                <p:cNvSpPr/>
                <p:nvPr/>
              </p:nvSpPr>
              <p:spPr>
                <a:xfrm>
                  <a:off x="6167945" y="1852581"/>
                  <a:ext cx="190500" cy="36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22" name="Gruppieren 401"/>
              <p:cNvGrpSpPr/>
              <p:nvPr/>
            </p:nvGrpSpPr>
            <p:grpSpPr>
              <a:xfrm>
                <a:off x="8027702" y="2120966"/>
                <a:ext cx="977599" cy="30115"/>
                <a:chOff x="2215070" y="1617806"/>
                <a:chExt cx="4143375" cy="82800"/>
              </a:xfrm>
            </p:grpSpPr>
            <p:sp>
              <p:nvSpPr>
                <p:cNvPr id="350" name="Rechteck 349"/>
                <p:cNvSpPr/>
                <p:nvPr/>
              </p:nvSpPr>
              <p:spPr>
                <a:xfrm>
                  <a:off x="22150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1" name="Rechteck 350"/>
                <p:cNvSpPr/>
                <p:nvPr/>
              </p:nvSpPr>
              <p:spPr>
                <a:xfrm>
                  <a:off x="24055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2" name="Rechteck 351"/>
                <p:cNvSpPr/>
                <p:nvPr/>
              </p:nvSpPr>
              <p:spPr>
                <a:xfrm>
                  <a:off x="258654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3" name="Rechteck 352"/>
                <p:cNvSpPr/>
                <p:nvPr/>
              </p:nvSpPr>
              <p:spPr>
                <a:xfrm>
                  <a:off x="2777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4" name="Rechteck 353"/>
                <p:cNvSpPr/>
                <p:nvPr/>
              </p:nvSpPr>
              <p:spPr>
                <a:xfrm>
                  <a:off x="29675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5" name="Rechteck 354"/>
                <p:cNvSpPr/>
                <p:nvPr/>
              </p:nvSpPr>
              <p:spPr>
                <a:xfrm>
                  <a:off x="3158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6" name="Rechteck 355"/>
                <p:cNvSpPr/>
                <p:nvPr/>
              </p:nvSpPr>
              <p:spPr>
                <a:xfrm>
                  <a:off x="333902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7" name="Rechteck 356"/>
                <p:cNvSpPr/>
                <p:nvPr/>
              </p:nvSpPr>
              <p:spPr>
                <a:xfrm>
                  <a:off x="3529520" y="1653806"/>
                  <a:ext cx="190500" cy="46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8" name="Rechteck 357"/>
                <p:cNvSpPr/>
                <p:nvPr/>
              </p:nvSpPr>
              <p:spPr>
                <a:xfrm>
                  <a:off x="37200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9" name="Rechteck 358"/>
                <p:cNvSpPr/>
                <p:nvPr/>
              </p:nvSpPr>
              <p:spPr>
                <a:xfrm>
                  <a:off x="39105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0" name="Rechteck 359"/>
                <p:cNvSpPr/>
                <p:nvPr/>
              </p:nvSpPr>
              <p:spPr>
                <a:xfrm>
                  <a:off x="409149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1" name="Rechteck 360"/>
                <p:cNvSpPr/>
                <p:nvPr/>
              </p:nvSpPr>
              <p:spPr>
                <a:xfrm>
                  <a:off x="4281995" y="1675406"/>
                  <a:ext cx="190500" cy="25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2" name="Rechteck 361"/>
                <p:cNvSpPr/>
                <p:nvPr/>
              </p:nvSpPr>
              <p:spPr>
                <a:xfrm>
                  <a:off x="447249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3" name="Rechteck 362"/>
                <p:cNvSpPr/>
                <p:nvPr/>
              </p:nvSpPr>
              <p:spPr>
                <a:xfrm>
                  <a:off x="4662995" y="1639406"/>
                  <a:ext cx="190500" cy="61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4" name="Rechteck 363"/>
                <p:cNvSpPr/>
                <p:nvPr/>
              </p:nvSpPr>
              <p:spPr>
                <a:xfrm>
                  <a:off x="4843970"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5" name="Rechteck 364"/>
                <p:cNvSpPr/>
                <p:nvPr/>
              </p:nvSpPr>
              <p:spPr>
                <a:xfrm>
                  <a:off x="5034470" y="1679006"/>
                  <a:ext cx="190500" cy="216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6" name="Rechteck 365"/>
                <p:cNvSpPr/>
                <p:nvPr/>
              </p:nvSpPr>
              <p:spPr>
                <a:xfrm>
                  <a:off x="52249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7" name="Rechteck 366"/>
                <p:cNvSpPr/>
                <p:nvPr/>
              </p:nvSpPr>
              <p:spPr>
                <a:xfrm>
                  <a:off x="541547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8" name="Rechteck 367"/>
                <p:cNvSpPr/>
                <p:nvPr/>
              </p:nvSpPr>
              <p:spPr>
                <a:xfrm>
                  <a:off x="5596445" y="1617806"/>
                  <a:ext cx="190500" cy="82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9" name="Rechteck 368"/>
                <p:cNvSpPr/>
                <p:nvPr/>
              </p:nvSpPr>
              <p:spPr>
                <a:xfrm>
                  <a:off x="5786945" y="1621406"/>
                  <a:ext cx="190500" cy="79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0" name="Rechteck 369"/>
                <p:cNvSpPr/>
                <p:nvPr/>
              </p:nvSpPr>
              <p:spPr>
                <a:xfrm>
                  <a:off x="5977445" y="1686206"/>
                  <a:ext cx="190500" cy="144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1" name="Rechteck 370"/>
                <p:cNvSpPr/>
                <p:nvPr/>
              </p:nvSpPr>
              <p:spPr>
                <a:xfrm>
                  <a:off x="616794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23" name="Gruppieren 365"/>
              <p:cNvGrpSpPr/>
              <p:nvPr/>
            </p:nvGrpSpPr>
            <p:grpSpPr>
              <a:xfrm>
                <a:off x="8027702" y="2064382"/>
                <a:ext cx="977599" cy="19640"/>
                <a:chOff x="2215070" y="1462231"/>
                <a:chExt cx="4143375" cy="54000"/>
              </a:xfrm>
            </p:grpSpPr>
            <p:sp>
              <p:nvSpPr>
                <p:cNvPr id="328" name="Rechteck 327"/>
                <p:cNvSpPr/>
                <p:nvPr/>
              </p:nvSpPr>
              <p:spPr>
                <a:xfrm>
                  <a:off x="22150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9" name="Rechteck 328"/>
                <p:cNvSpPr/>
                <p:nvPr/>
              </p:nvSpPr>
              <p:spPr>
                <a:xfrm>
                  <a:off x="24055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0" name="Rechteck 329"/>
                <p:cNvSpPr/>
                <p:nvPr/>
              </p:nvSpPr>
              <p:spPr>
                <a:xfrm>
                  <a:off x="2586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1" name="Rechteck 330"/>
                <p:cNvSpPr/>
                <p:nvPr/>
              </p:nvSpPr>
              <p:spPr>
                <a:xfrm>
                  <a:off x="2777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2" name="Rechteck 331"/>
                <p:cNvSpPr/>
                <p:nvPr/>
              </p:nvSpPr>
              <p:spPr>
                <a:xfrm>
                  <a:off x="2967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3" name="Rechteck 332"/>
                <p:cNvSpPr/>
                <p:nvPr/>
              </p:nvSpPr>
              <p:spPr>
                <a:xfrm>
                  <a:off x="3158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4" name="Rechteck 333"/>
                <p:cNvSpPr/>
                <p:nvPr/>
              </p:nvSpPr>
              <p:spPr>
                <a:xfrm>
                  <a:off x="333902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5" name="Rechteck 334"/>
                <p:cNvSpPr/>
                <p:nvPr/>
              </p:nvSpPr>
              <p:spPr>
                <a:xfrm>
                  <a:off x="35295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6" name="Rechteck 335"/>
                <p:cNvSpPr/>
                <p:nvPr/>
              </p:nvSpPr>
              <p:spPr>
                <a:xfrm>
                  <a:off x="37200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7" name="Rechteck 336"/>
                <p:cNvSpPr/>
                <p:nvPr/>
              </p:nvSpPr>
              <p:spPr>
                <a:xfrm>
                  <a:off x="391052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8" name="Rechteck 337"/>
                <p:cNvSpPr/>
                <p:nvPr/>
              </p:nvSpPr>
              <p:spPr>
                <a:xfrm>
                  <a:off x="409149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9" name="Rechteck 338"/>
                <p:cNvSpPr/>
                <p:nvPr/>
              </p:nvSpPr>
              <p:spPr>
                <a:xfrm>
                  <a:off x="4281995" y="1505431"/>
                  <a:ext cx="190500" cy="1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0" name="Rechteck 339"/>
                <p:cNvSpPr/>
                <p:nvPr/>
              </p:nvSpPr>
              <p:spPr>
                <a:xfrm>
                  <a:off x="447249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1" name="Rechteck 340"/>
                <p:cNvSpPr/>
                <p:nvPr/>
              </p:nvSpPr>
              <p:spPr>
                <a:xfrm>
                  <a:off x="4662995" y="1462231"/>
                  <a:ext cx="1905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2" name="Rechteck 341"/>
                <p:cNvSpPr/>
                <p:nvPr/>
              </p:nvSpPr>
              <p:spPr>
                <a:xfrm>
                  <a:off x="484397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3" name="Rechteck 342"/>
                <p:cNvSpPr/>
                <p:nvPr/>
              </p:nvSpPr>
              <p:spPr>
                <a:xfrm>
                  <a:off x="50344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4" name="Rechteck 343"/>
                <p:cNvSpPr/>
                <p:nvPr/>
              </p:nvSpPr>
              <p:spPr>
                <a:xfrm>
                  <a:off x="52249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5" name="Rechteck 344"/>
                <p:cNvSpPr/>
                <p:nvPr/>
              </p:nvSpPr>
              <p:spPr>
                <a:xfrm>
                  <a:off x="541547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6" name="Rechteck 345"/>
                <p:cNvSpPr/>
                <p:nvPr/>
              </p:nvSpPr>
              <p:spPr>
                <a:xfrm>
                  <a:off x="559644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7" name="Rechteck 346"/>
                <p:cNvSpPr/>
                <p:nvPr/>
              </p:nvSpPr>
              <p:spPr>
                <a:xfrm>
                  <a:off x="57869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8" name="Rechteck 347"/>
                <p:cNvSpPr/>
                <p:nvPr/>
              </p:nvSpPr>
              <p:spPr>
                <a:xfrm>
                  <a:off x="597744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9" name="Rechteck 348"/>
                <p:cNvSpPr/>
                <p:nvPr/>
              </p:nvSpPr>
              <p:spPr>
                <a:xfrm>
                  <a:off x="6167945" y="1512631"/>
                  <a:ext cx="190500" cy="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324" name="Gerade Verbindung 323"/>
              <p:cNvCxnSpPr/>
              <p:nvPr/>
            </p:nvCxnSpPr>
            <p:spPr>
              <a:xfrm>
                <a:off x="8027698" y="2266404"/>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5" name="Gerade Verbindung 324"/>
              <p:cNvCxnSpPr/>
              <p:nvPr/>
            </p:nvCxnSpPr>
            <p:spPr>
              <a:xfrm>
                <a:off x="8027698" y="2207499"/>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6" name="Gerade Verbindung 325"/>
              <p:cNvCxnSpPr/>
              <p:nvPr/>
            </p:nvCxnSpPr>
            <p:spPr>
              <a:xfrm>
                <a:off x="8027698" y="2150331"/>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7" name="Gerade Verbindung 326"/>
              <p:cNvCxnSpPr/>
              <p:nvPr/>
            </p:nvCxnSpPr>
            <p:spPr>
              <a:xfrm>
                <a:off x="8027698" y="2082770"/>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14" name="Textfeld 313"/>
            <p:cNvSpPr txBox="1"/>
            <p:nvPr/>
          </p:nvSpPr>
          <p:spPr>
            <a:xfrm>
              <a:off x="5954159" y="3841581"/>
              <a:ext cx="1142325" cy="568203"/>
            </a:xfrm>
            <a:prstGeom prst="rect">
              <a:avLst/>
            </a:prstGeom>
            <a:noFill/>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Ink</a:t>
              </a:r>
              <a:br>
                <a:rPr lang="en-US" sz="900" b="1" dirty="0" smtClean="0">
                  <a:solidFill>
                    <a:schemeClr val="accent1"/>
                  </a:solidFill>
                  <a:effectLst>
                    <a:outerShdw blurRad="50800" dist="38100" dir="5400000" algn="t" rotWithShape="0">
                      <a:schemeClr val="bg1">
                        <a:alpha val="40000"/>
                      </a:schemeClr>
                    </a:outerShdw>
                  </a:effectLst>
                </a:rPr>
              </a:br>
              <a:r>
                <a:rPr lang="en-US" sz="900" b="1" dirty="0" smtClean="0">
                  <a:solidFill>
                    <a:schemeClr val="accent1"/>
                  </a:solidFill>
                  <a:effectLst>
                    <a:outerShdw blurRad="50800" dist="38100" dir="5400000" algn="t" rotWithShape="0">
                      <a:schemeClr val="bg1">
                        <a:alpha val="40000"/>
                      </a:schemeClr>
                    </a:outerShdw>
                  </a:effectLst>
                </a:rPr>
                <a:t>presetting</a:t>
              </a:r>
            </a:p>
          </p:txBody>
        </p:sp>
        <p:sp>
          <p:nvSpPr>
            <p:cNvPr id="315" name="Textfeld 314"/>
            <p:cNvSpPr txBox="1"/>
            <p:nvPr/>
          </p:nvSpPr>
          <p:spPr>
            <a:xfrm>
              <a:off x="4846353" y="3956367"/>
              <a:ext cx="1162054" cy="355126"/>
            </a:xfrm>
            <a:prstGeom prst="rect">
              <a:avLst/>
            </a:prstGeom>
            <a:noFill/>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Rendering</a:t>
              </a:r>
              <a:endParaRPr lang="en-US" sz="900" dirty="0">
                <a:solidFill>
                  <a:schemeClr val="accent1"/>
                </a:solidFill>
                <a:effectLst>
                  <a:outerShdw blurRad="50800" dist="38100" dir="5400000" algn="t" rotWithShape="0">
                    <a:schemeClr val="bg1">
                      <a:alpha val="40000"/>
                    </a:schemeClr>
                  </a:outerShdw>
                </a:effectLst>
              </a:endParaRPr>
            </a:p>
          </p:txBody>
        </p:sp>
        <p:pic>
          <p:nvPicPr>
            <p:cNvPr id="316" name="Grafik 315" descr="Ulrike_Auftrag_Geoeffnet_2.bmp"/>
            <p:cNvPicPr>
              <a:picLocks noChangeAspect="1"/>
            </p:cNvPicPr>
            <p:nvPr/>
          </p:nvPicPr>
          <p:blipFill rotWithShape="1">
            <a:blip r:embed="rId7" cstate="print"/>
            <a:srcRect t="3303"/>
            <a:stretch/>
          </p:blipFill>
          <p:spPr>
            <a:xfrm>
              <a:off x="7535471" y="3154587"/>
              <a:ext cx="824619" cy="601693"/>
            </a:xfrm>
            <a:prstGeom prst="rect">
              <a:avLst/>
            </a:prstGeom>
            <a:ln>
              <a:solidFill>
                <a:srgbClr val="004B8D"/>
              </a:solidFill>
            </a:ln>
            <a:effectLst>
              <a:outerShdw blurRad="50800" dist="38100" dir="2700000" algn="tl" rotWithShape="0">
                <a:prstClr val="black">
                  <a:alpha val="40000"/>
                </a:prstClr>
              </a:outerShdw>
            </a:effectLst>
          </p:spPr>
        </p:pic>
        <p:pic>
          <p:nvPicPr>
            <p:cNvPr id="317" name="Grafik 316" descr="Speedmaster XL 75-6-LX.png"/>
            <p:cNvPicPr>
              <a:picLocks noChangeAspect="1"/>
            </p:cNvPicPr>
            <p:nvPr/>
          </p:nvPicPr>
          <p:blipFill>
            <a:blip r:embed="rId8" cstate="email"/>
            <a:stretch>
              <a:fillRect/>
            </a:stretch>
          </p:blipFill>
          <p:spPr>
            <a:xfrm>
              <a:off x="6265341" y="3270997"/>
              <a:ext cx="1912234" cy="693030"/>
            </a:xfrm>
            <a:prstGeom prst="rect">
              <a:avLst/>
            </a:prstGeom>
            <a:ln>
              <a:noFill/>
            </a:ln>
            <a:effectLst>
              <a:outerShdw blurRad="190500" algn="tl" rotWithShape="0">
                <a:srgbClr val="000000">
                  <a:alpha val="70000"/>
                </a:srgbClr>
              </a:outerShdw>
            </a:effectLst>
          </p:spPr>
        </p:pic>
        <p:sp>
          <p:nvSpPr>
            <p:cNvPr id="318" name="Textfeld 317"/>
            <p:cNvSpPr txBox="1"/>
            <p:nvPr/>
          </p:nvSpPr>
          <p:spPr>
            <a:xfrm>
              <a:off x="6996937" y="3841581"/>
              <a:ext cx="1142325" cy="568203"/>
            </a:xfrm>
            <a:prstGeom prst="rect">
              <a:avLst/>
            </a:prstGeom>
            <a:noFill/>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Job</a:t>
              </a:r>
              <a:br>
                <a:rPr lang="en-US" sz="900" b="1" dirty="0" smtClean="0">
                  <a:solidFill>
                    <a:schemeClr val="accent1"/>
                  </a:solidFill>
                  <a:effectLst>
                    <a:outerShdw blurRad="50800" dist="38100" dir="5400000" algn="t" rotWithShape="0">
                      <a:schemeClr val="bg1">
                        <a:alpha val="40000"/>
                      </a:schemeClr>
                    </a:outerShdw>
                  </a:effectLst>
                </a:rPr>
              </a:br>
              <a:r>
                <a:rPr lang="en-US" sz="900" b="1" dirty="0" smtClean="0">
                  <a:solidFill>
                    <a:schemeClr val="accent1"/>
                  </a:solidFill>
                  <a:effectLst>
                    <a:outerShdw blurRad="50800" dist="38100" dir="5400000" algn="t" rotWithShape="0">
                      <a:schemeClr val="bg1">
                        <a:alpha val="40000"/>
                      </a:schemeClr>
                    </a:outerShdw>
                  </a:effectLst>
                </a:rPr>
                <a:t>presetting</a:t>
              </a:r>
            </a:p>
          </p:txBody>
        </p:sp>
        <p:sp>
          <p:nvSpPr>
            <p:cNvPr id="304" name="Textfeld 303"/>
            <p:cNvSpPr txBox="1"/>
            <p:nvPr/>
          </p:nvSpPr>
          <p:spPr>
            <a:xfrm>
              <a:off x="2617846" y="3956367"/>
              <a:ext cx="1646640" cy="355126"/>
            </a:xfrm>
            <a:prstGeom prst="rect">
              <a:avLst/>
            </a:prstGeom>
            <a:noFill/>
          </p:spPr>
          <p:txBody>
            <a:bodyPr wrap="square" rtlCol="0">
              <a:spAutoFit/>
            </a:bodyPr>
            <a:lstStyle/>
            <a:p>
              <a:r>
                <a:rPr lang="en-US" sz="900" b="1" dirty="0" smtClean="0">
                  <a:solidFill>
                    <a:schemeClr val="accent1"/>
                  </a:solidFill>
                  <a:effectLst>
                    <a:outerShdw blurRad="50800" dist="38100" dir="5400000" algn="t" rotWithShape="0">
                      <a:schemeClr val="bg1">
                        <a:alpha val="40000"/>
                      </a:schemeClr>
                    </a:outerShdw>
                  </a:effectLst>
                </a:rPr>
                <a:t>Imposition</a:t>
              </a:r>
              <a:endParaRPr lang="en-US" sz="900" dirty="0">
                <a:solidFill>
                  <a:schemeClr val="accent1"/>
                </a:solidFill>
                <a:effectLst>
                  <a:outerShdw blurRad="50800" dist="38100" dir="5400000" algn="t" rotWithShape="0">
                    <a:schemeClr val="bg1">
                      <a:alpha val="40000"/>
                    </a:schemeClr>
                  </a:outerShdw>
                </a:effectLst>
              </a:endParaRPr>
            </a:p>
          </p:txBody>
        </p:sp>
      </p:grpSp>
      <p:grpSp>
        <p:nvGrpSpPr>
          <p:cNvPr id="19" name="Gruppieren 18"/>
          <p:cNvGrpSpPr/>
          <p:nvPr/>
        </p:nvGrpSpPr>
        <p:grpSpPr>
          <a:xfrm>
            <a:off x="357908" y="2811600"/>
            <a:ext cx="1136449" cy="1210388"/>
            <a:chOff x="357908" y="2811600"/>
            <a:chExt cx="1136449" cy="1210388"/>
          </a:xfrm>
        </p:grpSpPr>
        <p:sp>
          <p:nvSpPr>
            <p:cNvPr id="543" name="Eingekerbter Richtungspfeil 542"/>
            <p:cNvSpPr/>
            <p:nvPr/>
          </p:nvSpPr>
          <p:spPr>
            <a:xfrm>
              <a:off x="357908" y="2811600"/>
              <a:ext cx="1136449" cy="1210388"/>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3" name="Afbeelding 2" descr="cid:image002.png@01CC82A5.6831A340"/>
            <p:cNvPicPr/>
            <p:nvPr/>
          </p:nvPicPr>
          <p:blipFill rotWithShape="1">
            <a:blip r:embed="rId9" r:link="rId10" cstate="print"/>
            <a:srcRect l="1755" t="4791" r="29426" b="45685"/>
            <a:stretch/>
          </p:blipFill>
          <p:spPr bwMode="auto">
            <a:xfrm>
              <a:off x="739387" y="3278367"/>
              <a:ext cx="677876" cy="240913"/>
            </a:xfrm>
            <a:prstGeom prst="rect">
              <a:avLst/>
            </a:prstGeom>
            <a:ln>
              <a:noFill/>
            </a:ln>
            <a:effectLst>
              <a:outerShdw blurRad="190500" algn="tl" rotWithShape="0">
                <a:srgbClr val="000000">
                  <a:alpha val="70000"/>
                </a:srgbClr>
              </a:outerShdw>
            </a:effectLst>
          </p:spPr>
        </p:pic>
        <p:sp>
          <p:nvSpPr>
            <p:cNvPr id="564" name="Textfeld 563"/>
            <p:cNvSpPr txBox="1"/>
            <p:nvPr/>
          </p:nvSpPr>
          <p:spPr>
            <a:xfrm>
              <a:off x="444600" y="3728294"/>
              <a:ext cx="806631" cy="230832"/>
            </a:xfrm>
            <a:prstGeom prst="rect">
              <a:avLst/>
            </a:prstGeom>
            <a:noFill/>
          </p:spPr>
          <p:txBody>
            <a:bodyPr wrap="none" rtlCol="0">
              <a:spAutoFit/>
            </a:bodyPr>
            <a:lstStyle/>
            <a:p>
              <a:pPr algn="ctr"/>
              <a:r>
                <a:rPr lang="en-US" sz="900" b="1" dirty="0" err="1" smtClean="0">
                  <a:solidFill>
                    <a:schemeClr val="accent1"/>
                  </a:solidFill>
                  <a:effectLst>
                    <a:outerShdw blurRad="50800" dist="38100" dir="5400000" algn="t" rotWithShape="0">
                      <a:schemeClr val="bg1">
                        <a:alpha val="40000"/>
                      </a:schemeClr>
                    </a:outerShdw>
                  </a:effectLst>
                </a:rPr>
                <a:t>Kalkulation</a:t>
              </a:r>
              <a:endParaRPr lang="en-US" sz="900" dirty="0">
                <a:solidFill>
                  <a:schemeClr val="accent1"/>
                </a:solidFill>
                <a:effectLst>
                  <a:outerShdw blurRad="50800" dist="38100" dir="5400000" algn="t" rotWithShape="0">
                    <a:schemeClr val="bg1">
                      <a:alpha val="40000"/>
                    </a:schemeClr>
                  </a:outerShdw>
                </a:effectLst>
              </a:endParaRPr>
            </a:p>
          </p:txBody>
        </p:sp>
      </p:grpSp>
      <p:grpSp>
        <p:nvGrpSpPr>
          <p:cNvPr id="20" name="Gruppieren 19"/>
          <p:cNvGrpSpPr/>
          <p:nvPr/>
        </p:nvGrpSpPr>
        <p:grpSpPr>
          <a:xfrm>
            <a:off x="6196414" y="2815200"/>
            <a:ext cx="1136449" cy="1210388"/>
            <a:chOff x="6196414" y="2815200"/>
            <a:chExt cx="1136449" cy="1210388"/>
          </a:xfrm>
          <a:solidFill>
            <a:schemeClr val="bg1">
              <a:lumMod val="75000"/>
            </a:schemeClr>
          </a:solidFill>
        </p:grpSpPr>
        <p:sp>
          <p:nvSpPr>
            <p:cNvPr id="544" name="Eingekerbter Richtungspfeil 543"/>
            <p:cNvSpPr/>
            <p:nvPr/>
          </p:nvSpPr>
          <p:spPr>
            <a:xfrm>
              <a:off x="6196414" y="2815200"/>
              <a:ext cx="1136449" cy="1210388"/>
            </a:xfrm>
            <a:prstGeom prst="chevron">
              <a:avLst>
                <a:gd name="adj" fmla="val 35551"/>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6" name="Bild 5"/>
            <p:cNvPicPr/>
            <p:nvPr/>
          </p:nvPicPr>
          <p:blipFill>
            <a:blip r:embed="rId11" cstate="print"/>
            <a:srcRect/>
            <a:stretch>
              <a:fillRect/>
            </a:stretch>
          </p:blipFill>
          <p:spPr bwMode="auto">
            <a:xfrm>
              <a:off x="6607975" y="3263864"/>
              <a:ext cx="615094" cy="285826"/>
            </a:xfrm>
            <a:prstGeom prst="rect">
              <a:avLst/>
            </a:prstGeom>
            <a:grpFill/>
            <a:ln>
              <a:noFill/>
            </a:ln>
            <a:effectLst>
              <a:outerShdw blurRad="190500" algn="tl" rotWithShape="0">
                <a:srgbClr val="000000">
                  <a:alpha val="70000"/>
                </a:srgbClr>
              </a:outerShdw>
            </a:effectLst>
          </p:spPr>
        </p:pic>
        <p:sp>
          <p:nvSpPr>
            <p:cNvPr id="569" name="Textfeld 568"/>
            <p:cNvSpPr txBox="1"/>
            <p:nvPr/>
          </p:nvSpPr>
          <p:spPr>
            <a:xfrm>
              <a:off x="6326452" y="3729600"/>
              <a:ext cx="639919" cy="230832"/>
            </a:xfrm>
            <a:prstGeom prst="rect">
              <a:avLst/>
            </a:prstGeom>
            <a:noFill/>
          </p:spPr>
          <p:txBody>
            <a:bodyPr wrap="none" rtlCol="0">
              <a:spAutoFit/>
            </a:bodyPr>
            <a:lstStyle/>
            <a:p>
              <a:pPr algn="ctr"/>
              <a:r>
                <a:rPr lang="en-US" sz="900" b="1" dirty="0" err="1" smtClean="0">
                  <a:solidFill>
                    <a:schemeClr val="accent1"/>
                  </a:solidFill>
                  <a:effectLst>
                    <a:outerShdw blurRad="50800" dist="38100" dir="5400000" algn="t" rotWithShape="0">
                      <a:schemeClr val="bg1">
                        <a:alpha val="40000"/>
                      </a:schemeClr>
                    </a:outerShdw>
                  </a:effectLst>
                </a:rPr>
                <a:t>Planung</a:t>
              </a:r>
              <a:endParaRPr lang="en-US" sz="900" dirty="0">
                <a:solidFill>
                  <a:schemeClr val="accent1"/>
                </a:solidFill>
                <a:effectLst>
                  <a:outerShdw blurRad="50800" dist="38100" dir="5400000" algn="t" rotWithShape="0">
                    <a:schemeClr val="bg1">
                      <a:alpha val="40000"/>
                    </a:schemeClr>
                  </a:outerShdw>
                </a:effectLst>
              </a:endParaRPr>
            </a:p>
          </p:txBody>
        </p:sp>
      </p:grpSp>
      <p:grpSp>
        <p:nvGrpSpPr>
          <p:cNvPr id="21" name="Gruppieren 20"/>
          <p:cNvGrpSpPr/>
          <p:nvPr/>
        </p:nvGrpSpPr>
        <p:grpSpPr>
          <a:xfrm>
            <a:off x="6923360" y="2815200"/>
            <a:ext cx="1136449" cy="1210388"/>
            <a:chOff x="6923360" y="2815200"/>
            <a:chExt cx="1136449" cy="1210388"/>
          </a:xfrm>
          <a:solidFill>
            <a:schemeClr val="bg1">
              <a:lumMod val="75000"/>
            </a:schemeClr>
          </a:solidFill>
        </p:grpSpPr>
        <p:sp>
          <p:nvSpPr>
            <p:cNvPr id="545" name="Eingekerbter Richtungspfeil 544"/>
            <p:cNvSpPr/>
            <p:nvPr/>
          </p:nvSpPr>
          <p:spPr>
            <a:xfrm>
              <a:off x="6923360" y="2815200"/>
              <a:ext cx="1136449" cy="1210388"/>
            </a:xfrm>
            <a:prstGeom prst="chevron">
              <a:avLst>
                <a:gd name="adj" fmla="val 35551"/>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7" name="Picture 2"/>
            <p:cNvPicPr>
              <a:picLocks noChangeAspect="1" noChangeArrowheads="1"/>
            </p:cNvPicPr>
            <p:nvPr/>
          </p:nvPicPr>
          <p:blipFill rotWithShape="1">
            <a:blip r:embed="rId12" cstate="print"/>
            <a:srcRect l="21322" t="14577"/>
            <a:stretch/>
          </p:blipFill>
          <p:spPr bwMode="auto">
            <a:xfrm>
              <a:off x="7389428" y="3220384"/>
              <a:ext cx="539028" cy="402464"/>
            </a:xfrm>
            <a:prstGeom prst="rect">
              <a:avLst/>
            </a:prstGeom>
            <a:grpFill/>
            <a:ln>
              <a:noFill/>
            </a:ln>
            <a:effectLst>
              <a:outerShdw blurRad="190500" algn="tl" rotWithShape="0">
                <a:srgbClr val="000000">
                  <a:alpha val="70000"/>
                </a:srgbClr>
              </a:outerShdw>
            </a:effectLst>
          </p:spPr>
        </p:pic>
        <p:sp>
          <p:nvSpPr>
            <p:cNvPr id="570" name="Textfeld 569"/>
            <p:cNvSpPr txBox="1"/>
            <p:nvPr/>
          </p:nvSpPr>
          <p:spPr>
            <a:xfrm>
              <a:off x="7072676" y="3644536"/>
              <a:ext cx="633507" cy="369332"/>
            </a:xfrm>
            <a:prstGeom prst="rect">
              <a:avLst/>
            </a:prstGeom>
            <a:noFill/>
          </p:spPr>
          <p:txBody>
            <a:bodyPr wrap="none" rtlCol="0">
              <a:spAutoFit/>
            </a:bodyPr>
            <a:lstStyle/>
            <a:p>
              <a:pPr algn="ctr"/>
              <a:r>
                <a:rPr lang="en-US" sz="900" b="1" dirty="0" err="1" smtClean="0">
                  <a:solidFill>
                    <a:schemeClr val="accent1"/>
                  </a:solidFill>
                  <a:effectLst>
                    <a:outerShdw blurRad="50800" dist="38100" dir="5400000" algn="t" rotWithShape="0">
                      <a:schemeClr val="bg1">
                        <a:alpha val="40000"/>
                      </a:schemeClr>
                    </a:outerShdw>
                  </a:effectLst>
                </a:rPr>
                <a:t>Aus</a:t>
              </a:r>
              <a:r>
                <a:rPr lang="en-US" sz="900" b="1" dirty="0" smtClean="0">
                  <a:solidFill>
                    <a:schemeClr val="accent1"/>
                  </a:solidFill>
                  <a:effectLst>
                    <a:outerShdw blurRad="50800" dist="38100" dir="5400000" algn="t" rotWithShape="0">
                      <a:schemeClr val="bg1">
                        <a:alpha val="40000"/>
                      </a:schemeClr>
                    </a:outerShdw>
                  </a:effectLst>
                </a:rPr>
                <a:t>-</a:t>
              </a:r>
            </a:p>
            <a:p>
              <a:pPr algn="ctr"/>
              <a:r>
                <a:rPr lang="en-US" sz="900" b="1" dirty="0" err="1" smtClean="0">
                  <a:solidFill>
                    <a:schemeClr val="accent1"/>
                  </a:solidFill>
                  <a:effectLst>
                    <a:outerShdw blurRad="50800" dist="38100" dir="5400000" algn="t" rotWithShape="0">
                      <a:schemeClr val="bg1">
                        <a:alpha val="40000"/>
                      </a:schemeClr>
                    </a:outerShdw>
                  </a:effectLst>
                </a:rPr>
                <a:t>wertung</a:t>
              </a:r>
              <a:endParaRPr lang="en-US" sz="900" dirty="0">
                <a:solidFill>
                  <a:schemeClr val="accent1"/>
                </a:solidFill>
                <a:effectLst>
                  <a:outerShdw blurRad="50800" dist="38100" dir="5400000" algn="t" rotWithShape="0">
                    <a:schemeClr val="bg1">
                      <a:alpha val="40000"/>
                    </a:schemeClr>
                  </a:outerShdw>
                </a:effectLst>
              </a:endParaRPr>
            </a:p>
          </p:txBody>
        </p:sp>
      </p:grpSp>
      <p:grpSp>
        <p:nvGrpSpPr>
          <p:cNvPr id="22" name="Gruppieren 21"/>
          <p:cNvGrpSpPr/>
          <p:nvPr/>
        </p:nvGrpSpPr>
        <p:grpSpPr>
          <a:xfrm>
            <a:off x="7649644" y="2815200"/>
            <a:ext cx="1136449" cy="1210388"/>
            <a:chOff x="7649644" y="2815200"/>
            <a:chExt cx="1136449" cy="1210388"/>
          </a:xfrm>
          <a:solidFill>
            <a:schemeClr val="accent1"/>
          </a:solidFill>
        </p:grpSpPr>
        <p:sp>
          <p:nvSpPr>
            <p:cNvPr id="565" name="Eingekerbter Richtungspfeil 564"/>
            <p:cNvSpPr/>
            <p:nvPr/>
          </p:nvSpPr>
          <p:spPr>
            <a:xfrm>
              <a:off x="7649644" y="2815200"/>
              <a:ext cx="1136449" cy="1210388"/>
            </a:xfrm>
            <a:prstGeom prst="chevron">
              <a:avLst>
                <a:gd name="adj" fmla="val 35551"/>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8" name="Picture 4"/>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7424" t="64126" r="26731"/>
            <a:stretch/>
          </p:blipFill>
          <p:spPr bwMode="auto">
            <a:xfrm>
              <a:off x="8036893" y="3221344"/>
              <a:ext cx="649908" cy="400171"/>
            </a:xfrm>
            <a:prstGeom prst="rect">
              <a:avLst/>
            </a:prstGeom>
            <a:grpFill/>
            <a:ln>
              <a:noFill/>
            </a:ln>
            <a:effectLst>
              <a:outerShdw blurRad="190500" algn="tl" rotWithShape="0">
                <a:srgbClr val="000000">
                  <a:alpha val="70000"/>
                </a:srgbClr>
              </a:outerShdw>
            </a:effectLst>
            <a:extLst/>
          </p:spPr>
        </p:pic>
        <p:sp>
          <p:nvSpPr>
            <p:cNvPr id="571" name="Textfeld 570"/>
            <p:cNvSpPr txBox="1"/>
            <p:nvPr/>
          </p:nvSpPr>
          <p:spPr>
            <a:xfrm>
              <a:off x="7792747" y="3633903"/>
              <a:ext cx="684803" cy="369332"/>
            </a:xfrm>
            <a:prstGeom prst="rect">
              <a:avLst/>
            </a:prstGeom>
            <a:noFill/>
          </p:spPr>
          <p:txBody>
            <a:bodyPr wrap="none" rtlCol="0">
              <a:spAutoFit/>
            </a:bodyPr>
            <a:lstStyle/>
            <a:p>
              <a:pPr algn="ctr"/>
              <a:r>
                <a:rPr lang="en-US" sz="900" b="1" dirty="0" err="1" smtClean="0">
                  <a:solidFill>
                    <a:schemeClr val="bg1"/>
                  </a:solidFill>
                  <a:effectLst>
                    <a:outerShdw blurRad="50800" dist="38100" dir="5400000" algn="t" rotWithShape="0">
                      <a:schemeClr val="bg1">
                        <a:alpha val="40000"/>
                      </a:schemeClr>
                    </a:outerShdw>
                  </a:effectLst>
                </a:rPr>
                <a:t>Über</a:t>
              </a:r>
              <a:r>
                <a:rPr lang="en-US" sz="900" b="1" dirty="0" smtClean="0">
                  <a:solidFill>
                    <a:schemeClr val="bg1"/>
                  </a:solidFill>
                  <a:effectLst>
                    <a:outerShdw blurRad="50800" dist="38100" dir="5400000" algn="t" rotWithShape="0">
                      <a:schemeClr val="bg1">
                        <a:alpha val="40000"/>
                      </a:schemeClr>
                    </a:outerShdw>
                  </a:effectLst>
                </a:rPr>
                <a:t>-</a:t>
              </a:r>
            </a:p>
            <a:p>
              <a:pPr algn="ctr"/>
              <a:r>
                <a:rPr lang="en-US" sz="900" b="1" dirty="0" err="1" smtClean="0">
                  <a:solidFill>
                    <a:schemeClr val="bg1"/>
                  </a:solidFill>
                  <a:effectLst>
                    <a:outerShdw blurRad="50800" dist="38100" dir="5400000" algn="t" rotWithShape="0">
                      <a:schemeClr val="bg1">
                        <a:alpha val="40000"/>
                      </a:schemeClr>
                    </a:outerShdw>
                  </a:effectLst>
                </a:rPr>
                <a:t>wachung</a:t>
              </a:r>
              <a:endParaRPr lang="en-US" sz="900" dirty="0">
                <a:solidFill>
                  <a:schemeClr val="bg1"/>
                </a:solidFill>
                <a:effectLst>
                  <a:outerShdw blurRad="50800" dist="38100" dir="5400000" algn="t" rotWithShape="0">
                    <a:schemeClr val="bg1">
                      <a:alpha val="40000"/>
                    </a:schemeClr>
                  </a:outerShdw>
                </a:effectLst>
              </a:endParaRPr>
            </a:p>
          </p:txBody>
        </p:sp>
      </p:grpSp>
    </p:spTree>
    <p:extLst>
      <p:ext uri="{BB962C8B-B14F-4D97-AF65-F5344CB8AC3E}">
        <p14:creationId xmlns:p14="http://schemas.microsoft.com/office/powerpoint/2010/main" val="311993638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pieren 19"/>
          <p:cNvGrpSpPr/>
          <p:nvPr/>
        </p:nvGrpSpPr>
        <p:grpSpPr>
          <a:xfrm rot="1408535">
            <a:off x="1680316" y="310171"/>
            <a:ext cx="1790181" cy="691088"/>
            <a:chOff x="42615" y="726053"/>
            <a:chExt cx="1008112" cy="454138"/>
          </a:xfrm>
        </p:grpSpPr>
        <p:sp>
          <p:nvSpPr>
            <p:cNvPr id="18" name="Fensterinhalt horizontal verschieben 17"/>
            <p:cNvSpPr/>
            <p:nvPr/>
          </p:nvSpPr>
          <p:spPr>
            <a:xfrm rot="19630844">
              <a:off x="42615" y="726053"/>
              <a:ext cx="1008112" cy="454138"/>
            </a:xfrm>
            <a:prstGeom prst="horizontalScroll">
              <a:avLst/>
            </a:prstGeom>
            <a:solidFill>
              <a:schemeClr val="accent3">
                <a:lumMod val="20000"/>
                <a:lumOff val="80000"/>
              </a:schemeClr>
            </a:solidFill>
            <a:ln w="3175">
              <a:solidFill>
                <a:srgbClr val="A8B1B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rot="19630844">
              <a:off x="186110" y="795218"/>
              <a:ext cx="740400" cy="303376"/>
            </a:xfrm>
            <a:prstGeom prst="rect">
              <a:avLst/>
            </a:prstGeom>
            <a:noFill/>
          </p:spPr>
          <p:txBody>
            <a:bodyPr wrap="none" rtlCol="0">
              <a:spAutoFit/>
            </a:bodyPr>
            <a:lstStyle/>
            <a:p>
              <a:r>
                <a:rPr lang="de-DE" sz="2400" smtClean="0">
                  <a:solidFill>
                    <a:schemeClr val="bg1">
                      <a:lumMod val="50000"/>
                    </a:schemeClr>
                  </a:solidFill>
                </a:rPr>
                <a:t>Konzept</a:t>
              </a:r>
              <a:endParaRPr lang="de-DE" sz="2400">
                <a:solidFill>
                  <a:schemeClr val="bg1">
                    <a:lumMod val="50000"/>
                  </a:schemeClr>
                </a:solidFill>
              </a:endParaRPr>
            </a:p>
          </p:txBody>
        </p:sp>
      </p:grpSp>
      <p:sp>
        <p:nvSpPr>
          <p:cNvPr id="3" name="Titel 2"/>
          <p:cNvSpPr>
            <a:spLocks noGrp="1"/>
          </p:cNvSpPr>
          <p:nvPr>
            <p:ph type="title"/>
          </p:nvPr>
        </p:nvSpPr>
        <p:spPr/>
        <p:txBody>
          <a:bodyPr/>
          <a:lstStyle/>
          <a:p>
            <a:r>
              <a:rPr lang="de-DE" smtClean="0"/>
              <a:t>Neue Farbqualitätsreports mit Analyze Point</a:t>
            </a:r>
            <a:endParaRPr lang="de-DE"/>
          </a:p>
        </p:txBody>
      </p:sp>
      <p:sp>
        <p:nvSpPr>
          <p:cNvPr id="5" name="Fußzeilenplatzhalter 4"/>
          <p:cNvSpPr>
            <a:spLocks noGrp="1"/>
          </p:cNvSpPr>
          <p:nvPr>
            <p:ph type="ftr" sz="quarter" idx="10"/>
          </p:nvPr>
        </p:nvSpPr>
        <p:spPr/>
        <p:txBody>
          <a:bodyPr/>
          <a:lstStyle/>
          <a:p>
            <a:r>
              <a:rPr lang="en-US" noProof="0" smtClean="0"/>
              <a:t>● PAT Prinect  ● D. Freyer, C. Völker ● November 2013</a:t>
            </a:r>
            <a:endParaRPr lang="en-US" noProof="0" dirty="0"/>
          </a:p>
        </p:txBody>
      </p:sp>
      <p:sp>
        <p:nvSpPr>
          <p:cNvPr id="2" name="Foliennummernplatzhalter 1"/>
          <p:cNvSpPr>
            <a:spLocks noGrp="1"/>
          </p:cNvSpPr>
          <p:nvPr>
            <p:ph type="sldNum" sz="quarter" idx="11"/>
          </p:nvPr>
        </p:nvSpPr>
        <p:spPr/>
        <p:txBody>
          <a:bodyPr/>
          <a:lstStyle/>
          <a:p>
            <a:fld id="{D9A1232C-420B-4CB6-AF06-FDB2E0738B27}" type="slidenum">
              <a:rPr lang="de-DE" smtClean="0"/>
              <a:pPr/>
              <a:t>26</a:t>
            </a:fld>
            <a:endParaRPr lang="de-DE" dirty="0"/>
          </a:p>
        </p:txBody>
      </p:sp>
      <p:pic>
        <p:nvPicPr>
          <p:cNvPr id="1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476" t="25336" r="3724" b="145"/>
          <a:stretch/>
        </p:blipFill>
        <p:spPr bwMode="auto">
          <a:xfrm>
            <a:off x="5305938" y="2096853"/>
            <a:ext cx="3362358" cy="3276364"/>
          </a:xfrm>
          <a:prstGeom prst="rect">
            <a:avLst/>
          </a:prstGeom>
          <a:noFill/>
          <a:ln w="12700">
            <a:solidFill>
              <a:srgbClr val="004B8D"/>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nvGrpSpPr>
          <p:cNvPr id="65" name="Gruppieren 64"/>
          <p:cNvGrpSpPr/>
          <p:nvPr/>
        </p:nvGrpSpPr>
        <p:grpSpPr>
          <a:xfrm>
            <a:off x="197643" y="4005064"/>
            <a:ext cx="1890081" cy="1165416"/>
            <a:chOff x="341659" y="3307700"/>
            <a:chExt cx="1890081" cy="1165416"/>
          </a:xfrm>
        </p:grpSpPr>
        <p:pic>
          <p:nvPicPr>
            <p:cNvPr id="22" name="Grafik 5" descr="IC_NextGeneration_2_low.jpg"/>
            <p:cNvPicPr>
              <a:picLocks noChangeAspect="1"/>
            </p:cNvPicPr>
            <p:nvPr/>
          </p:nvPicPr>
          <p:blipFill rotWithShape="1">
            <a:blip r:embed="rId4">
              <a:extLst>
                <a:ext uri="{28A0092B-C50C-407E-A947-70E740481C1C}">
                  <a14:useLocalDpi xmlns:a14="http://schemas.microsoft.com/office/drawing/2010/main" val="0"/>
                </a:ext>
              </a:extLst>
            </a:blip>
            <a:srcRect l="11223" t="18051" b="16974"/>
            <a:stretch/>
          </p:blipFill>
          <p:spPr bwMode="auto">
            <a:xfrm>
              <a:off x="633944" y="3610195"/>
              <a:ext cx="1340724" cy="77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feld 37"/>
            <p:cNvSpPr txBox="1">
              <a:spLocks noChangeArrowheads="1"/>
            </p:cNvSpPr>
            <p:nvPr/>
          </p:nvSpPr>
          <p:spPr bwMode="auto">
            <a:xfrm>
              <a:off x="341659" y="3307700"/>
              <a:ext cx="1890081" cy="3077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DE" altLang="de-DE" sz="1400" b="1"/>
                <a:t>Image Control</a:t>
              </a:r>
            </a:p>
          </p:txBody>
        </p:sp>
        <p:sp>
          <p:nvSpPr>
            <p:cNvPr id="24" name="Rechteck 111"/>
            <p:cNvSpPr>
              <a:spLocks noChangeArrowheads="1"/>
            </p:cNvSpPr>
            <p:nvPr/>
          </p:nvSpPr>
          <p:spPr bwMode="auto">
            <a:xfrm>
              <a:off x="539974" y="3307700"/>
              <a:ext cx="1513010" cy="1165416"/>
            </a:xfrm>
            <a:prstGeom prst="rect">
              <a:avLst/>
            </a:prstGeom>
            <a:noFill/>
            <a:ln w="9525">
              <a:solidFill>
                <a:schemeClr val="accent1"/>
              </a:solidFill>
              <a:miter lim="800000"/>
              <a:headEnd/>
              <a:tailEnd/>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Lst>
          </p:spPr>
          <p:txBody>
            <a:bodyPr wrap="none" anchor="ctr"/>
            <a:lstStyle/>
            <a:p>
              <a:pPr algn="ctr"/>
              <a:endParaRPr lang="de-DE" altLang="de-DE"/>
            </a:p>
          </p:txBody>
        </p:sp>
      </p:grpSp>
      <p:grpSp>
        <p:nvGrpSpPr>
          <p:cNvPr id="66" name="Gruppieren 65"/>
          <p:cNvGrpSpPr/>
          <p:nvPr/>
        </p:nvGrpSpPr>
        <p:grpSpPr>
          <a:xfrm>
            <a:off x="395536" y="2601031"/>
            <a:ext cx="1547627" cy="1296021"/>
            <a:chOff x="1151620" y="1600077"/>
            <a:chExt cx="1547627" cy="1296021"/>
          </a:xfrm>
        </p:grpSpPr>
        <p:grpSp>
          <p:nvGrpSpPr>
            <p:cNvPr id="6" name="Gruppieren 5"/>
            <p:cNvGrpSpPr/>
            <p:nvPr/>
          </p:nvGrpSpPr>
          <p:grpSpPr>
            <a:xfrm>
              <a:off x="1151620" y="1600077"/>
              <a:ext cx="1547627" cy="1213444"/>
              <a:chOff x="575556" y="2601106"/>
              <a:chExt cx="1547627" cy="1213444"/>
            </a:xfrm>
          </p:grpSpPr>
          <p:pic>
            <p:nvPicPr>
              <p:cNvPr id="26"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t="5473" b="33682"/>
              <a:stretch/>
            </p:blipFill>
            <p:spPr bwMode="auto">
              <a:xfrm>
                <a:off x="684868" y="2775921"/>
                <a:ext cx="1330848" cy="103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27" name="Textfeld 36"/>
              <p:cNvSpPr txBox="1">
                <a:spLocks noChangeArrowheads="1"/>
              </p:cNvSpPr>
              <p:nvPr/>
            </p:nvSpPr>
            <p:spPr bwMode="auto">
              <a:xfrm>
                <a:off x="575556" y="2601106"/>
                <a:ext cx="1547627"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DE" altLang="de-DE" sz="1400" b="1"/>
                  <a:t>Inpress Control</a:t>
                </a:r>
              </a:p>
            </p:txBody>
          </p:sp>
        </p:grpSp>
        <p:sp>
          <p:nvSpPr>
            <p:cNvPr id="28" name="Rechteck 112"/>
            <p:cNvSpPr>
              <a:spLocks noChangeArrowheads="1"/>
            </p:cNvSpPr>
            <p:nvPr/>
          </p:nvSpPr>
          <p:spPr bwMode="auto">
            <a:xfrm>
              <a:off x="1151620" y="1600077"/>
              <a:ext cx="1511727" cy="1296021"/>
            </a:xfrm>
            <a:prstGeom prst="rect">
              <a:avLst/>
            </a:prstGeom>
            <a:noFill/>
            <a:ln w="9525">
              <a:solidFill>
                <a:schemeClr val="accent1"/>
              </a:solidFill>
              <a:miter lim="800000"/>
              <a:headEnd/>
              <a:tailEnd/>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Lst>
          </p:spPr>
          <p:txBody>
            <a:bodyPr wrap="none" anchor="ctr"/>
            <a:lstStyle/>
            <a:p>
              <a:pPr algn="ctr"/>
              <a:endParaRPr lang="de-DE" altLang="de-DE"/>
            </a:p>
          </p:txBody>
        </p:sp>
      </p:grpSp>
      <p:grpSp>
        <p:nvGrpSpPr>
          <p:cNvPr id="67" name="Gruppieren 66"/>
          <p:cNvGrpSpPr/>
          <p:nvPr/>
        </p:nvGrpSpPr>
        <p:grpSpPr>
          <a:xfrm>
            <a:off x="215516" y="5265204"/>
            <a:ext cx="1871663" cy="1368152"/>
            <a:chOff x="360648" y="5121188"/>
            <a:chExt cx="1871663" cy="1368152"/>
          </a:xfrm>
        </p:grpSpPr>
        <p:pic>
          <p:nvPicPr>
            <p:cNvPr id="30" name="Grafik 4" descr="Bild1.png"/>
            <p:cNvPicPr>
              <a:picLocks noChangeAspect="1"/>
            </p:cNvPicPr>
            <p:nvPr/>
          </p:nvPicPr>
          <p:blipFill rotWithShape="1">
            <a:blip r:embed="rId6">
              <a:extLst>
                <a:ext uri="{28A0092B-C50C-407E-A947-70E740481C1C}">
                  <a14:useLocalDpi xmlns:a14="http://schemas.microsoft.com/office/drawing/2010/main" val="0"/>
                </a:ext>
              </a:extLst>
            </a:blip>
            <a:srcRect l="13699" t="29584" r="8677" b="27076"/>
            <a:stretch/>
          </p:blipFill>
          <p:spPr bwMode="auto">
            <a:xfrm>
              <a:off x="611560" y="5613631"/>
              <a:ext cx="1340724" cy="79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feld 39"/>
            <p:cNvSpPr txBox="1">
              <a:spLocks noChangeArrowheads="1"/>
            </p:cNvSpPr>
            <p:nvPr/>
          </p:nvSpPr>
          <p:spPr bwMode="auto">
            <a:xfrm>
              <a:off x="360648" y="5121188"/>
              <a:ext cx="1871663" cy="4924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DE" altLang="de-DE" sz="1400" b="1"/>
                <a:t>Axis </a:t>
              </a:r>
              <a:r>
                <a:rPr lang="de-DE" altLang="de-DE" sz="1400" b="1" smtClean="0"/>
                <a:t>Control</a:t>
              </a:r>
            </a:p>
            <a:p>
              <a:pPr algn="ctr" eaLnBrk="1" hangingPunct="1"/>
              <a:r>
                <a:rPr lang="de-DE" altLang="de-DE" sz="1200" b="1" smtClean="0"/>
                <a:t>mit </a:t>
              </a:r>
              <a:r>
                <a:rPr lang="de-DE" altLang="de-DE" sz="1200" b="1"/>
                <a:t>Press Center</a:t>
              </a:r>
            </a:p>
          </p:txBody>
        </p:sp>
        <p:sp>
          <p:nvSpPr>
            <p:cNvPr id="32" name="Rechteck 113"/>
            <p:cNvSpPr>
              <a:spLocks noChangeArrowheads="1"/>
            </p:cNvSpPr>
            <p:nvPr/>
          </p:nvSpPr>
          <p:spPr bwMode="auto">
            <a:xfrm>
              <a:off x="539552" y="5157192"/>
              <a:ext cx="1511728" cy="1332148"/>
            </a:xfrm>
            <a:prstGeom prst="rect">
              <a:avLst/>
            </a:prstGeom>
            <a:noFill/>
            <a:ln w="9525">
              <a:solidFill>
                <a:schemeClr val="accent1"/>
              </a:solidFill>
              <a:miter lim="800000"/>
              <a:headEnd/>
              <a:tailEnd/>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Lst>
          </p:spPr>
          <p:txBody>
            <a:bodyPr wrap="none" anchor="ctr"/>
            <a:lstStyle/>
            <a:p>
              <a:pPr algn="ctr"/>
              <a:endParaRPr lang="de-DE" altLang="de-DE"/>
            </a:p>
          </p:txBody>
        </p:sp>
      </p:grpSp>
      <p:sp>
        <p:nvSpPr>
          <p:cNvPr id="33" name="Inhaltsplatzhalter 2"/>
          <p:cNvSpPr txBox="1">
            <a:spLocks/>
          </p:cNvSpPr>
          <p:nvPr/>
        </p:nvSpPr>
        <p:spPr bwMode="auto">
          <a:xfrm>
            <a:off x="5348762" y="5753777"/>
            <a:ext cx="3346602" cy="876909"/>
          </a:xfrm>
          <a:prstGeom prst="rect">
            <a:avLst/>
          </a:prstGeom>
          <a:solidFill>
            <a:srgbClr val="004B8D"/>
          </a:solidFill>
          <a:ln w="9525">
            <a:noFill/>
            <a:miter lim="800000"/>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lvl1pPr marL="265113" indent="-233363" algn="l" rtl="0" fontAlgn="base">
              <a:lnSpc>
                <a:spcPts val="2400"/>
              </a:lnSpc>
              <a:spcBef>
                <a:spcPts val="125"/>
              </a:spcBef>
              <a:spcAft>
                <a:spcPts val="400"/>
              </a:spcAft>
              <a:buFont typeface="Arial" charset="0"/>
              <a:buChar char="•"/>
              <a:defRPr sz="2000" kern="1200">
                <a:solidFill>
                  <a:schemeClr val="lt1"/>
                </a:solidFill>
                <a:latin typeface="+mn-lt"/>
                <a:ea typeface="+mn-ea"/>
                <a:cs typeface="+mn-cs"/>
              </a:defRPr>
            </a:lvl1pPr>
            <a:lvl2pPr marL="712788"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2pPr>
            <a:lvl3pPr marL="1162050"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3pPr>
            <a:lvl4pPr marL="1619250"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4pPr>
            <a:lvl5pPr marL="2058988"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317500" lvl="1" indent="-285750">
              <a:buFont typeface="Wingdings" pitchFamily="2" charset="2"/>
              <a:buChar char="Ø"/>
            </a:pPr>
            <a:r>
              <a:rPr lang="de-DE" smtClean="0">
                <a:solidFill>
                  <a:schemeClr val="bg1"/>
                </a:solidFill>
              </a:rPr>
              <a:t>Auftragszertifikat beweist Druckqualität</a:t>
            </a:r>
            <a:endParaRPr lang="de-DE">
              <a:solidFill>
                <a:schemeClr val="bg1"/>
              </a:solidFill>
            </a:endParaRPr>
          </a:p>
        </p:txBody>
      </p:sp>
      <p:grpSp>
        <p:nvGrpSpPr>
          <p:cNvPr id="34" name="Gruppieren 33"/>
          <p:cNvGrpSpPr/>
          <p:nvPr/>
        </p:nvGrpSpPr>
        <p:grpSpPr>
          <a:xfrm>
            <a:off x="3118138" y="1543849"/>
            <a:ext cx="1470025" cy="1436688"/>
            <a:chOff x="3083024" y="1511301"/>
            <a:chExt cx="1470025" cy="1436688"/>
          </a:xfrm>
        </p:grpSpPr>
        <p:grpSp>
          <p:nvGrpSpPr>
            <p:cNvPr id="35" name="Gruppieren 34"/>
            <p:cNvGrpSpPr/>
            <p:nvPr/>
          </p:nvGrpSpPr>
          <p:grpSpPr>
            <a:xfrm>
              <a:off x="3083024" y="1511301"/>
              <a:ext cx="1470025" cy="1436688"/>
              <a:chOff x="1414463" y="1824038"/>
              <a:chExt cx="1470025" cy="1436688"/>
            </a:xfrm>
          </p:grpSpPr>
          <p:sp>
            <p:nvSpPr>
              <p:cNvPr id="37" name="Freeform 6"/>
              <p:cNvSpPr>
                <a:spLocks/>
              </p:cNvSpPr>
              <p:nvPr/>
            </p:nvSpPr>
            <p:spPr bwMode="auto">
              <a:xfrm>
                <a:off x="1716088" y="2722563"/>
                <a:ext cx="831850" cy="244475"/>
              </a:xfrm>
              <a:custGeom>
                <a:avLst/>
                <a:gdLst>
                  <a:gd name="T0" fmla="*/ 956 w 1047"/>
                  <a:gd name="T1" fmla="*/ 81 h 308"/>
                  <a:gd name="T2" fmla="*/ 954 w 1047"/>
                  <a:gd name="T3" fmla="*/ 80 h 308"/>
                  <a:gd name="T4" fmla="*/ 949 w 1047"/>
                  <a:gd name="T5" fmla="*/ 76 h 308"/>
                  <a:gd name="T6" fmla="*/ 939 w 1047"/>
                  <a:gd name="T7" fmla="*/ 72 h 308"/>
                  <a:gd name="T8" fmla="*/ 927 w 1047"/>
                  <a:gd name="T9" fmla="*/ 66 h 308"/>
                  <a:gd name="T10" fmla="*/ 909 w 1047"/>
                  <a:gd name="T11" fmla="*/ 60 h 308"/>
                  <a:gd name="T12" fmla="*/ 889 w 1047"/>
                  <a:gd name="T13" fmla="*/ 53 h 308"/>
                  <a:gd name="T14" fmla="*/ 865 w 1047"/>
                  <a:gd name="T15" fmla="*/ 46 h 308"/>
                  <a:gd name="T16" fmla="*/ 840 w 1047"/>
                  <a:gd name="T17" fmla="*/ 38 h 308"/>
                  <a:gd name="T18" fmla="*/ 810 w 1047"/>
                  <a:gd name="T19" fmla="*/ 31 h 308"/>
                  <a:gd name="T20" fmla="*/ 778 w 1047"/>
                  <a:gd name="T21" fmla="*/ 24 h 308"/>
                  <a:gd name="T22" fmla="*/ 743 w 1047"/>
                  <a:gd name="T23" fmla="*/ 17 h 308"/>
                  <a:gd name="T24" fmla="*/ 706 w 1047"/>
                  <a:gd name="T25" fmla="*/ 12 h 308"/>
                  <a:gd name="T26" fmla="*/ 668 w 1047"/>
                  <a:gd name="T27" fmla="*/ 6 h 308"/>
                  <a:gd name="T28" fmla="*/ 628 w 1047"/>
                  <a:gd name="T29" fmla="*/ 2 h 308"/>
                  <a:gd name="T30" fmla="*/ 586 w 1047"/>
                  <a:gd name="T31" fmla="*/ 1 h 308"/>
                  <a:gd name="T32" fmla="*/ 542 w 1047"/>
                  <a:gd name="T33" fmla="*/ 0 h 308"/>
                  <a:gd name="T34" fmla="*/ 498 w 1047"/>
                  <a:gd name="T35" fmla="*/ 1 h 308"/>
                  <a:gd name="T36" fmla="*/ 456 w 1047"/>
                  <a:gd name="T37" fmla="*/ 2 h 308"/>
                  <a:gd name="T38" fmla="*/ 415 w 1047"/>
                  <a:gd name="T39" fmla="*/ 6 h 308"/>
                  <a:gd name="T40" fmla="*/ 377 w 1047"/>
                  <a:gd name="T41" fmla="*/ 10 h 308"/>
                  <a:gd name="T42" fmla="*/ 338 w 1047"/>
                  <a:gd name="T43" fmla="*/ 16 h 308"/>
                  <a:gd name="T44" fmla="*/ 303 w 1047"/>
                  <a:gd name="T45" fmla="*/ 21 h 308"/>
                  <a:gd name="T46" fmla="*/ 270 w 1047"/>
                  <a:gd name="T47" fmla="*/ 28 h 308"/>
                  <a:gd name="T48" fmla="*/ 240 w 1047"/>
                  <a:gd name="T49" fmla="*/ 34 h 308"/>
                  <a:gd name="T50" fmla="*/ 213 w 1047"/>
                  <a:gd name="T51" fmla="*/ 40 h 308"/>
                  <a:gd name="T52" fmla="*/ 188 w 1047"/>
                  <a:gd name="T53" fmla="*/ 47 h 308"/>
                  <a:gd name="T54" fmla="*/ 166 w 1047"/>
                  <a:gd name="T55" fmla="*/ 53 h 308"/>
                  <a:gd name="T56" fmla="*/ 149 w 1047"/>
                  <a:gd name="T57" fmla="*/ 58 h 308"/>
                  <a:gd name="T58" fmla="*/ 134 w 1047"/>
                  <a:gd name="T59" fmla="*/ 62 h 308"/>
                  <a:gd name="T60" fmla="*/ 123 w 1047"/>
                  <a:gd name="T61" fmla="*/ 66 h 308"/>
                  <a:gd name="T62" fmla="*/ 117 w 1047"/>
                  <a:gd name="T63" fmla="*/ 68 h 308"/>
                  <a:gd name="T64" fmla="*/ 115 w 1047"/>
                  <a:gd name="T65" fmla="*/ 69 h 308"/>
                  <a:gd name="T66" fmla="*/ 0 w 1047"/>
                  <a:gd name="T67" fmla="*/ 304 h 308"/>
                  <a:gd name="T68" fmla="*/ 1047 w 1047"/>
                  <a:gd name="T69" fmla="*/ 308 h 308"/>
                  <a:gd name="T70" fmla="*/ 956 w 1047"/>
                  <a:gd name="T71" fmla="*/ 81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7" h="308">
                    <a:moveTo>
                      <a:pt x="956" y="81"/>
                    </a:moveTo>
                    <a:lnTo>
                      <a:pt x="954" y="80"/>
                    </a:lnTo>
                    <a:lnTo>
                      <a:pt x="949" y="76"/>
                    </a:lnTo>
                    <a:lnTo>
                      <a:pt x="939" y="72"/>
                    </a:lnTo>
                    <a:lnTo>
                      <a:pt x="927" y="66"/>
                    </a:lnTo>
                    <a:lnTo>
                      <a:pt x="909" y="60"/>
                    </a:lnTo>
                    <a:lnTo>
                      <a:pt x="889" y="53"/>
                    </a:lnTo>
                    <a:lnTo>
                      <a:pt x="865" y="46"/>
                    </a:lnTo>
                    <a:lnTo>
                      <a:pt x="840" y="38"/>
                    </a:lnTo>
                    <a:lnTo>
                      <a:pt x="810" y="31"/>
                    </a:lnTo>
                    <a:lnTo>
                      <a:pt x="778" y="24"/>
                    </a:lnTo>
                    <a:lnTo>
                      <a:pt x="743" y="17"/>
                    </a:lnTo>
                    <a:lnTo>
                      <a:pt x="706" y="12"/>
                    </a:lnTo>
                    <a:lnTo>
                      <a:pt x="668" y="6"/>
                    </a:lnTo>
                    <a:lnTo>
                      <a:pt x="628" y="2"/>
                    </a:lnTo>
                    <a:lnTo>
                      <a:pt x="586" y="1"/>
                    </a:lnTo>
                    <a:lnTo>
                      <a:pt x="542" y="0"/>
                    </a:lnTo>
                    <a:lnTo>
                      <a:pt x="498" y="1"/>
                    </a:lnTo>
                    <a:lnTo>
                      <a:pt x="456" y="2"/>
                    </a:lnTo>
                    <a:lnTo>
                      <a:pt x="415" y="6"/>
                    </a:lnTo>
                    <a:lnTo>
                      <a:pt x="377" y="10"/>
                    </a:lnTo>
                    <a:lnTo>
                      <a:pt x="338" y="16"/>
                    </a:lnTo>
                    <a:lnTo>
                      <a:pt x="303" y="21"/>
                    </a:lnTo>
                    <a:lnTo>
                      <a:pt x="270" y="28"/>
                    </a:lnTo>
                    <a:lnTo>
                      <a:pt x="240" y="34"/>
                    </a:lnTo>
                    <a:lnTo>
                      <a:pt x="213" y="40"/>
                    </a:lnTo>
                    <a:lnTo>
                      <a:pt x="188" y="47"/>
                    </a:lnTo>
                    <a:lnTo>
                      <a:pt x="166" y="53"/>
                    </a:lnTo>
                    <a:lnTo>
                      <a:pt x="149" y="58"/>
                    </a:lnTo>
                    <a:lnTo>
                      <a:pt x="134" y="62"/>
                    </a:lnTo>
                    <a:lnTo>
                      <a:pt x="123" y="66"/>
                    </a:lnTo>
                    <a:lnTo>
                      <a:pt x="117" y="68"/>
                    </a:lnTo>
                    <a:lnTo>
                      <a:pt x="115" y="69"/>
                    </a:lnTo>
                    <a:lnTo>
                      <a:pt x="0" y="304"/>
                    </a:lnTo>
                    <a:lnTo>
                      <a:pt x="1047" y="308"/>
                    </a:lnTo>
                    <a:lnTo>
                      <a:pt x="956" y="8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Rectangle 7"/>
              <p:cNvSpPr>
                <a:spLocks noChangeArrowheads="1"/>
              </p:cNvSpPr>
              <p:nvPr/>
            </p:nvSpPr>
            <p:spPr bwMode="auto">
              <a:xfrm>
                <a:off x="1538288" y="1831976"/>
                <a:ext cx="1185863" cy="92868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8"/>
              <p:cNvSpPr>
                <a:spLocks/>
              </p:cNvSpPr>
              <p:nvPr/>
            </p:nvSpPr>
            <p:spPr bwMode="auto">
              <a:xfrm>
                <a:off x="1427163" y="2963863"/>
                <a:ext cx="1450975" cy="290513"/>
              </a:xfrm>
              <a:custGeom>
                <a:avLst/>
                <a:gdLst>
                  <a:gd name="T0" fmla="*/ 168 w 1828"/>
                  <a:gd name="T1" fmla="*/ 0 h 365"/>
                  <a:gd name="T2" fmla="*/ 0 w 1828"/>
                  <a:gd name="T3" fmla="*/ 288 h 365"/>
                  <a:gd name="T4" fmla="*/ 4 w 1828"/>
                  <a:gd name="T5" fmla="*/ 329 h 365"/>
                  <a:gd name="T6" fmla="*/ 28 w 1828"/>
                  <a:gd name="T7" fmla="*/ 363 h 365"/>
                  <a:gd name="T8" fmla="*/ 34 w 1828"/>
                  <a:gd name="T9" fmla="*/ 363 h 365"/>
                  <a:gd name="T10" fmla="*/ 48 w 1828"/>
                  <a:gd name="T11" fmla="*/ 363 h 365"/>
                  <a:gd name="T12" fmla="*/ 72 w 1828"/>
                  <a:gd name="T13" fmla="*/ 363 h 365"/>
                  <a:gd name="T14" fmla="*/ 104 w 1828"/>
                  <a:gd name="T15" fmla="*/ 363 h 365"/>
                  <a:gd name="T16" fmla="*/ 144 w 1828"/>
                  <a:gd name="T17" fmla="*/ 363 h 365"/>
                  <a:gd name="T18" fmla="*/ 191 w 1828"/>
                  <a:gd name="T19" fmla="*/ 363 h 365"/>
                  <a:gd name="T20" fmla="*/ 244 w 1828"/>
                  <a:gd name="T21" fmla="*/ 363 h 365"/>
                  <a:gd name="T22" fmla="*/ 303 w 1828"/>
                  <a:gd name="T23" fmla="*/ 363 h 365"/>
                  <a:gd name="T24" fmla="*/ 368 w 1828"/>
                  <a:gd name="T25" fmla="*/ 363 h 365"/>
                  <a:gd name="T26" fmla="*/ 437 w 1828"/>
                  <a:gd name="T27" fmla="*/ 363 h 365"/>
                  <a:gd name="T28" fmla="*/ 509 w 1828"/>
                  <a:gd name="T29" fmla="*/ 364 h 365"/>
                  <a:gd name="T30" fmla="*/ 585 w 1828"/>
                  <a:gd name="T31" fmla="*/ 364 h 365"/>
                  <a:gd name="T32" fmla="*/ 665 w 1828"/>
                  <a:gd name="T33" fmla="*/ 364 h 365"/>
                  <a:gd name="T34" fmla="*/ 745 w 1828"/>
                  <a:gd name="T35" fmla="*/ 364 h 365"/>
                  <a:gd name="T36" fmla="*/ 827 w 1828"/>
                  <a:gd name="T37" fmla="*/ 364 h 365"/>
                  <a:gd name="T38" fmla="*/ 910 w 1828"/>
                  <a:gd name="T39" fmla="*/ 364 h 365"/>
                  <a:gd name="T40" fmla="*/ 992 w 1828"/>
                  <a:gd name="T41" fmla="*/ 364 h 365"/>
                  <a:gd name="T42" fmla="*/ 1074 w 1828"/>
                  <a:gd name="T43" fmla="*/ 364 h 365"/>
                  <a:gd name="T44" fmla="*/ 1156 w 1828"/>
                  <a:gd name="T45" fmla="*/ 364 h 365"/>
                  <a:gd name="T46" fmla="*/ 1234 w 1828"/>
                  <a:gd name="T47" fmla="*/ 364 h 365"/>
                  <a:gd name="T48" fmla="*/ 1310 w 1828"/>
                  <a:gd name="T49" fmla="*/ 364 h 365"/>
                  <a:gd name="T50" fmla="*/ 1384 w 1828"/>
                  <a:gd name="T51" fmla="*/ 365 h 365"/>
                  <a:gd name="T52" fmla="*/ 1454 w 1828"/>
                  <a:gd name="T53" fmla="*/ 365 h 365"/>
                  <a:gd name="T54" fmla="*/ 1519 w 1828"/>
                  <a:gd name="T55" fmla="*/ 365 h 365"/>
                  <a:gd name="T56" fmla="*/ 1579 w 1828"/>
                  <a:gd name="T57" fmla="*/ 365 h 365"/>
                  <a:gd name="T58" fmla="*/ 1634 w 1828"/>
                  <a:gd name="T59" fmla="*/ 365 h 365"/>
                  <a:gd name="T60" fmla="*/ 1682 w 1828"/>
                  <a:gd name="T61" fmla="*/ 365 h 365"/>
                  <a:gd name="T62" fmla="*/ 1723 w 1828"/>
                  <a:gd name="T63" fmla="*/ 365 h 365"/>
                  <a:gd name="T64" fmla="*/ 1755 w 1828"/>
                  <a:gd name="T65" fmla="*/ 365 h 365"/>
                  <a:gd name="T66" fmla="*/ 1780 w 1828"/>
                  <a:gd name="T67" fmla="*/ 365 h 365"/>
                  <a:gd name="T68" fmla="*/ 1796 w 1828"/>
                  <a:gd name="T69" fmla="*/ 365 h 365"/>
                  <a:gd name="T70" fmla="*/ 1803 w 1828"/>
                  <a:gd name="T71" fmla="*/ 365 h 365"/>
                  <a:gd name="T72" fmla="*/ 1813 w 1828"/>
                  <a:gd name="T73" fmla="*/ 360 h 365"/>
                  <a:gd name="T74" fmla="*/ 1821 w 1828"/>
                  <a:gd name="T75" fmla="*/ 349 h 365"/>
                  <a:gd name="T76" fmla="*/ 1826 w 1828"/>
                  <a:gd name="T77" fmla="*/ 335 h 365"/>
                  <a:gd name="T78" fmla="*/ 1828 w 1828"/>
                  <a:gd name="T79" fmla="*/ 326 h 365"/>
                  <a:gd name="T80" fmla="*/ 1826 w 1828"/>
                  <a:gd name="T81" fmla="*/ 314 h 365"/>
                  <a:gd name="T82" fmla="*/ 1825 w 1828"/>
                  <a:gd name="T83" fmla="*/ 297 h 365"/>
                  <a:gd name="T84" fmla="*/ 1822 w 1828"/>
                  <a:gd name="T85" fmla="*/ 282 h 365"/>
                  <a:gd name="T86" fmla="*/ 1821 w 1828"/>
                  <a:gd name="T87" fmla="*/ 275 h 365"/>
                  <a:gd name="T88" fmla="*/ 1669 w 1828"/>
                  <a:gd name="T89" fmla="*/ 0 h 365"/>
                  <a:gd name="T90" fmla="*/ 168 w 1828"/>
                  <a:gd name="T91"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8" h="365">
                    <a:moveTo>
                      <a:pt x="168" y="0"/>
                    </a:moveTo>
                    <a:lnTo>
                      <a:pt x="0" y="288"/>
                    </a:lnTo>
                    <a:lnTo>
                      <a:pt x="4" y="329"/>
                    </a:lnTo>
                    <a:lnTo>
                      <a:pt x="28" y="363"/>
                    </a:lnTo>
                    <a:lnTo>
                      <a:pt x="34" y="363"/>
                    </a:lnTo>
                    <a:lnTo>
                      <a:pt x="48" y="363"/>
                    </a:lnTo>
                    <a:lnTo>
                      <a:pt x="72" y="363"/>
                    </a:lnTo>
                    <a:lnTo>
                      <a:pt x="104" y="363"/>
                    </a:lnTo>
                    <a:lnTo>
                      <a:pt x="144" y="363"/>
                    </a:lnTo>
                    <a:lnTo>
                      <a:pt x="191" y="363"/>
                    </a:lnTo>
                    <a:lnTo>
                      <a:pt x="244" y="363"/>
                    </a:lnTo>
                    <a:lnTo>
                      <a:pt x="303" y="363"/>
                    </a:lnTo>
                    <a:lnTo>
                      <a:pt x="368" y="363"/>
                    </a:lnTo>
                    <a:lnTo>
                      <a:pt x="437" y="363"/>
                    </a:lnTo>
                    <a:lnTo>
                      <a:pt x="509" y="364"/>
                    </a:lnTo>
                    <a:lnTo>
                      <a:pt x="585" y="364"/>
                    </a:lnTo>
                    <a:lnTo>
                      <a:pt x="665" y="364"/>
                    </a:lnTo>
                    <a:lnTo>
                      <a:pt x="745" y="364"/>
                    </a:lnTo>
                    <a:lnTo>
                      <a:pt x="827" y="364"/>
                    </a:lnTo>
                    <a:lnTo>
                      <a:pt x="910" y="364"/>
                    </a:lnTo>
                    <a:lnTo>
                      <a:pt x="992" y="364"/>
                    </a:lnTo>
                    <a:lnTo>
                      <a:pt x="1074" y="364"/>
                    </a:lnTo>
                    <a:lnTo>
                      <a:pt x="1156" y="364"/>
                    </a:lnTo>
                    <a:lnTo>
                      <a:pt x="1234" y="364"/>
                    </a:lnTo>
                    <a:lnTo>
                      <a:pt x="1310" y="364"/>
                    </a:lnTo>
                    <a:lnTo>
                      <a:pt x="1384" y="365"/>
                    </a:lnTo>
                    <a:lnTo>
                      <a:pt x="1454" y="365"/>
                    </a:lnTo>
                    <a:lnTo>
                      <a:pt x="1519" y="365"/>
                    </a:lnTo>
                    <a:lnTo>
                      <a:pt x="1579" y="365"/>
                    </a:lnTo>
                    <a:lnTo>
                      <a:pt x="1634" y="365"/>
                    </a:lnTo>
                    <a:lnTo>
                      <a:pt x="1682" y="365"/>
                    </a:lnTo>
                    <a:lnTo>
                      <a:pt x="1723" y="365"/>
                    </a:lnTo>
                    <a:lnTo>
                      <a:pt x="1755" y="365"/>
                    </a:lnTo>
                    <a:lnTo>
                      <a:pt x="1780" y="365"/>
                    </a:lnTo>
                    <a:lnTo>
                      <a:pt x="1796" y="365"/>
                    </a:lnTo>
                    <a:lnTo>
                      <a:pt x="1803" y="365"/>
                    </a:lnTo>
                    <a:lnTo>
                      <a:pt x="1813" y="360"/>
                    </a:lnTo>
                    <a:lnTo>
                      <a:pt x="1821" y="349"/>
                    </a:lnTo>
                    <a:lnTo>
                      <a:pt x="1826" y="335"/>
                    </a:lnTo>
                    <a:lnTo>
                      <a:pt x="1828" y="326"/>
                    </a:lnTo>
                    <a:lnTo>
                      <a:pt x="1826" y="314"/>
                    </a:lnTo>
                    <a:lnTo>
                      <a:pt x="1825" y="297"/>
                    </a:lnTo>
                    <a:lnTo>
                      <a:pt x="1822" y="282"/>
                    </a:lnTo>
                    <a:lnTo>
                      <a:pt x="1821" y="275"/>
                    </a:lnTo>
                    <a:lnTo>
                      <a:pt x="1669" y="0"/>
                    </a:lnTo>
                    <a:lnTo>
                      <a:pt x="168"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Rectangle 10"/>
              <p:cNvSpPr>
                <a:spLocks noChangeArrowheads="1"/>
              </p:cNvSpPr>
              <p:nvPr/>
            </p:nvSpPr>
            <p:spPr bwMode="auto">
              <a:xfrm>
                <a:off x="1778000" y="2649538"/>
                <a:ext cx="717550" cy="523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11"/>
              <p:cNvSpPr>
                <a:spLocks/>
              </p:cNvSpPr>
              <p:nvPr/>
            </p:nvSpPr>
            <p:spPr bwMode="auto">
              <a:xfrm>
                <a:off x="1425575" y="3186113"/>
                <a:ext cx="1452563" cy="63500"/>
              </a:xfrm>
              <a:custGeom>
                <a:avLst/>
                <a:gdLst>
                  <a:gd name="T0" fmla="*/ 1816 w 1829"/>
                  <a:gd name="T1" fmla="*/ 80 h 80"/>
                  <a:gd name="T2" fmla="*/ 1823 w 1829"/>
                  <a:gd name="T3" fmla="*/ 77 h 80"/>
                  <a:gd name="T4" fmla="*/ 1825 w 1829"/>
                  <a:gd name="T5" fmla="*/ 73 h 80"/>
                  <a:gd name="T6" fmla="*/ 1827 w 1829"/>
                  <a:gd name="T7" fmla="*/ 68 h 80"/>
                  <a:gd name="T8" fmla="*/ 1829 w 1829"/>
                  <a:gd name="T9" fmla="*/ 60 h 80"/>
                  <a:gd name="T10" fmla="*/ 1829 w 1829"/>
                  <a:gd name="T11" fmla="*/ 47 h 80"/>
                  <a:gd name="T12" fmla="*/ 1828 w 1829"/>
                  <a:gd name="T13" fmla="*/ 31 h 80"/>
                  <a:gd name="T14" fmla="*/ 1825 w 1829"/>
                  <a:gd name="T15" fmla="*/ 17 h 80"/>
                  <a:gd name="T16" fmla="*/ 1824 w 1829"/>
                  <a:gd name="T17" fmla="*/ 12 h 80"/>
                  <a:gd name="T18" fmla="*/ 1806 w 1829"/>
                  <a:gd name="T19" fmla="*/ 0 h 80"/>
                  <a:gd name="T20" fmla="*/ 15 w 1829"/>
                  <a:gd name="T21" fmla="*/ 2 h 80"/>
                  <a:gd name="T22" fmla="*/ 0 w 1829"/>
                  <a:gd name="T23" fmla="*/ 46 h 80"/>
                  <a:gd name="T24" fmla="*/ 4 w 1829"/>
                  <a:gd name="T25" fmla="*/ 50 h 80"/>
                  <a:gd name="T26" fmla="*/ 12 w 1829"/>
                  <a:gd name="T27" fmla="*/ 58 h 80"/>
                  <a:gd name="T28" fmla="*/ 25 w 1829"/>
                  <a:gd name="T29" fmla="*/ 68 h 80"/>
                  <a:gd name="T30" fmla="*/ 37 w 1829"/>
                  <a:gd name="T31" fmla="*/ 76 h 80"/>
                  <a:gd name="T32" fmla="*/ 1816 w 1829"/>
                  <a:gd name="T3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9" h="80">
                    <a:moveTo>
                      <a:pt x="1816" y="80"/>
                    </a:moveTo>
                    <a:lnTo>
                      <a:pt x="1823" y="77"/>
                    </a:lnTo>
                    <a:lnTo>
                      <a:pt x="1825" y="73"/>
                    </a:lnTo>
                    <a:lnTo>
                      <a:pt x="1827" y="68"/>
                    </a:lnTo>
                    <a:lnTo>
                      <a:pt x="1829" y="60"/>
                    </a:lnTo>
                    <a:lnTo>
                      <a:pt x="1829" y="47"/>
                    </a:lnTo>
                    <a:lnTo>
                      <a:pt x="1828" y="31"/>
                    </a:lnTo>
                    <a:lnTo>
                      <a:pt x="1825" y="17"/>
                    </a:lnTo>
                    <a:lnTo>
                      <a:pt x="1824" y="12"/>
                    </a:lnTo>
                    <a:lnTo>
                      <a:pt x="1806" y="0"/>
                    </a:lnTo>
                    <a:lnTo>
                      <a:pt x="15" y="2"/>
                    </a:lnTo>
                    <a:lnTo>
                      <a:pt x="0" y="46"/>
                    </a:lnTo>
                    <a:lnTo>
                      <a:pt x="4" y="50"/>
                    </a:lnTo>
                    <a:lnTo>
                      <a:pt x="12" y="58"/>
                    </a:lnTo>
                    <a:lnTo>
                      <a:pt x="25" y="68"/>
                    </a:lnTo>
                    <a:lnTo>
                      <a:pt x="37" y="76"/>
                    </a:lnTo>
                    <a:lnTo>
                      <a:pt x="1816" y="80"/>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12"/>
              <p:cNvSpPr>
                <a:spLocks/>
              </p:cNvSpPr>
              <p:nvPr/>
            </p:nvSpPr>
            <p:spPr bwMode="auto">
              <a:xfrm>
                <a:off x="1554163" y="1833563"/>
                <a:ext cx="1163638" cy="917575"/>
              </a:xfrm>
              <a:custGeom>
                <a:avLst/>
                <a:gdLst>
                  <a:gd name="T0" fmla="*/ 1468 w 1468"/>
                  <a:gd name="T1" fmla="*/ 0 h 1154"/>
                  <a:gd name="T2" fmla="*/ 0 w 1468"/>
                  <a:gd name="T3" fmla="*/ 0 h 1154"/>
                  <a:gd name="T4" fmla="*/ 0 w 1468"/>
                  <a:gd name="T5" fmla="*/ 56 h 1154"/>
                  <a:gd name="T6" fmla="*/ 1419 w 1468"/>
                  <a:gd name="T7" fmla="*/ 56 h 1154"/>
                  <a:gd name="T8" fmla="*/ 1419 w 1468"/>
                  <a:gd name="T9" fmla="*/ 1154 h 1154"/>
                  <a:gd name="T10" fmla="*/ 1465 w 1468"/>
                  <a:gd name="T11" fmla="*/ 1154 h 1154"/>
                  <a:gd name="T12" fmla="*/ 1468 w 1468"/>
                  <a:gd name="T13" fmla="*/ 0 h 1154"/>
                </a:gdLst>
                <a:ahLst/>
                <a:cxnLst>
                  <a:cxn ang="0">
                    <a:pos x="T0" y="T1"/>
                  </a:cxn>
                  <a:cxn ang="0">
                    <a:pos x="T2" y="T3"/>
                  </a:cxn>
                  <a:cxn ang="0">
                    <a:pos x="T4" y="T5"/>
                  </a:cxn>
                  <a:cxn ang="0">
                    <a:pos x="T6" y="T7"/>
                  </a:cxn>
                  <a:cxn ang="0">
                    <a:pos x="T8" y="T9"/>
                  </a:cxn>
                  <a:cxn ang="0">
                    <a:pos x="T10" y="T11"/>
                  </a:cxn>
                  <a:cxn ang="0">
                    <a:pos x="T12" y="T13"/>
                  </a:cxn>
                </a:cxnLst>
                <a:rect l="0" t="0" r="r" b="b"/>
                <a:pathLst>
                  <a:path w="1468" h="1154">
                    <a:moveTo>
                      <a:pt x="1468" y="0"/>
                    </a:moveTo>
                    <a:lnTo>
                      <a:pt x="0" y="0"/>
                    </a:lnTo>
                    <a:lnTo>
                      <a:pt x="0" y="56"/>
                    </a:lnTo>
                    <a:lnTo>
                      <a:pt x="1419" y="56"/>
                    </a:lnTo>
                    <a:lnTo>
                      <a:pt x="1419" y="1154"/>
                    </a:lnTo>
                    <a:lnTo>
                      <a:pt x="1465" y="1154"/>
                    </a:lnTo>
                    <a:lnTo>
                      <a:pt x="14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13"/>
              <p:cNvSpPr>
                <a:spLocks/>
              </p:cNvSpPr>
              <p:nvPr/>
            </p:nvSpPr>
            <p:spPr bwMode="auto">
              <a:xfrm>
                <a:off x="1644650" y="1919288"/>
                <a:ext cx="1004888" cy="668338"/>
              </a:xfrm>
              <a:custGeom>
                <a:avLst/>
                <a:gdLst>
                  <a:gd name="T0" fmla="*/ 0 w 1267"/>
                  <a:gd name="T1" fmla="*/ 0 h 842"/>
                  <a:gd name="T2" fmla="*/ 0 w 1267"/>
                  <a:gd name="T3" fmla="*/ 51 h 842"/>
                  <a:gd name="T4" fmla="*/ 1198 w 1267"/>
                  <a:gd name="T5" fmla="*/ 51 h 842"/>
                  <a:gd name="T6" fmla="*/ 1198 w 1267"/>
                  <a:gd name="T7" fmla="*/ 842 h 842"/>
                  <a:gd name="T8" fmla="*/ 1267 w 1267"/>
                  <a:gd name="T9" fmla="*/ 842 h 842"/>
                  <a:gd name="T10" fmla="*/ 1267 w 1267"/>
                  <a:gd name="T11" fmla="*/ 0 h 842"/>
                  <a:gd name="T12" fmla="*/ 0 w 1267"/>
                  <a:gd name="T13" fmla="*/ 0 h 842"/>
                </a:gdLst>
                <a:ahLst/>
                <a:cxnLst>
                  <a:cxn ang="0">
                    <a:pos x="T0" y="T1"/>
                  </a:cxn>
                  <a:cxn ang="0">
                    <a:pos x="T2" y="T3"/>
                  </a:cxn>
                  <a:cxn ang="0">
                    <a:pos x="T4" y="T5"/>
                  </a:cxn>
                  <a:cxn ang="0">
                    <a:pos x="T6" y="T7"/>
                  </a:cxn>
                  <a:cxn ang="0">
                    <a:pos x="T8" y="T9"/>
                  </a:cxn>
                  <a:cxn ang="0">
                    <a:pos x="T10" y="T11"/>
                  </a:cxn>
                  <a:cxn ang="0">
                    <a:pos x="T12" y="T13"/>
                  </a:cxn>
                </a:cxnLst>
                <a:rect l="0" t="0" r="r" b="b"/>
                <a:pathLst>
                  <a:path w="1267" h="842">
                    <a:moveTo>
                      <a:pt x="0" y="0"/>
                    </a:moveTo>
                    <a:lnTo>
                      <a:pt x="0" y="51"/>
                    </a:lnTo>
                    <a:lnTo>
                      <a:pt x="1198" y="51"/>
                    </a:lnTo>
                    <a:lnTo>
                      <a:pt x="1198" y="842"/>
                    </a:lnTo>
                    <a:lnTo>
                      <a:pt x="1267" y="842"/>
                    </a:lnTo>
                    <a:lnTo>
                      <a:pt x="126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14"/>
              <p:cNvSpPr>
                <a:spLocks/>
              </p:cNvSpPr>
              <p:nvPr/>
            </p:nvSpPr>
            <p:spPr bwMode="auto">
              <a:xfrm>
                <a:off x="1784350" y="2654301"/>
                <a:ext cx="708025" cy="49213"/>
              </a:xfrm>
              <a:custGeom>
                <a:avLst/>
                <a:gdLst>
                  <a:gd name="T0" fmla="*/ 893 w 893"/>
                  <a:gd name="T1" fmla="*/ 0 h 61"/>
                  <a:gd name="T2" fmla="*/ 0 w 893"/>
                  <a:gd name="T3" fmla="*/ 0 h 61"/>
                  <a:gd name="T4" fmla="*/ 0 w 893"/>
                  <a:gd name="T5" fmla="*/ 20 h 61"/>
                  <a:gd name="T6" fmla="*/ 868 w 893"/>
                  <a:gd name="T7" fmla="*/ 20 h 61"/>
                  <a:gd name="T8" fmla="*/ 868 w 893"/>
                  <a:gd name="T9" fmla="*/ 61 h 61"/>
                  <a:gd name="T10" fmla="*/ 893 w 893"/>
                  <a:gd name="T11" fmla="*/ 61 h 61"/>
                  <a:gd name="T12" fmla="*/ 893 w 893"/>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893" h="61">
                    <a:moveTo>
                      <a:pt x="893" y="0"/>
                    </a:moveTo>
                    <a:lnTo>
                      <a:pt x="0" y="0"/>
                    </a:lnTo>
                    <a:lnTo>
                      <a:pt x="0" y="20"/>
                    </a:lnTo>
                    <a:lnTo>
                      <a:pt x="868" y="20"/>
                    </a:lnTo>
                    <a:lnTo>
                      <a:pt x="868" y="61"/>
                    </a:lnTo>
                    <a:lnTo>
                      <a:pt x="893" y="61"/>
                    </a:lnTo>
                    <a:lnTo>
                      <a:pt x="8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5"/>
              <p:cNvSpPr>
                <a:spLocks/>
              </p:cNvSpPr>
              <p:nvPr/>
            </p:nvSpPr>
            <p:spPr bwMode="auto">
              <a:xfrm>
                <a:off x="1554163" y="2963863"/>
                <a:ext cx="1323975" cy="292100"/>
              </a:xfrm>
              <a:custGeom>
                <a:avLst/>
                <a:gdLst>
                  <a:gd name="T0" fmla="*/ 1511 w 1668"/>
                  <a:gd name="T1" fmla="*/ 0 h 368"/>
                  <a:gd name="T2" fmla="*/ 12 w 1668"/>
                  <a:gd name="T3" fmla="*/ 0 h 368"/>
                  <a:gd name="T4" fmla="*/ 0 w 1668"/>
                  <a:gd name="T5" fmla="*/ 31 h 368"/>
                  <a:gd name="T6" fmla="*/ 1490 w 1668"/>
                  <a:gd name="T7" fmla="*/ 31 h 368"/>
                  <a:gd name="T8" fmla="*/ 1501 w 1668"/>
                  <a:gd name="T9" fmla="*/ 58 h 368"/>
                  <a:gd name="T10" fmla="*/ 1513 w 1668"/>
                  <a:gd name="T11" fmla="*/ 94 h 368"/>
                  <a:gd name="T12" fmla="*/ 1529 w 1668"/>
                  <a:gd name="T13" fmla="*/ 134 h 368"/>
                  <a:gd name="T14" fmla="*/ 1544 w 1668"/>
                  <a:gd name="T15" fmla="*/ 174 h 368"/>
                  <a:gd name="T16" fmla="*/ 1559 w 1668"/>
                  <a:gd name="T17" fmla="*/ 213 h 368"/>
                  <a:gd name="T18" fmla="*/ 1572 w 1668"/>
                  <a:gd name="T19" fmla="*/ 244 h 368"/>
                  <a:gd name="T20" fmla="*/ 1580 w 1668"/>
                  <a:gd name="T21" fmla="*/ 266 h 368"/>
                  <a:gd name="T22" fmla="*/ 1582 w 1668"/>
                  <a:gd name="T23" fmla="*/ 274 h 368"/>
                  <a:gd name="T24" fmla="*/ 1582 w 1668"/>
                  <a:gd name="T25" fmla="*/ 364 h 368"/>
                  <a:gd name="T26" fmla="*/ 1652 w 1668"/>
                  <a:gd name="T27" fmla="*/ 368 h 368"/>
                  <a:gd name="T28" fmla="*/ 1668 w 1668"/>
                  <a:gd name="T29" fmla="*/ 341 h 368"/>
                  <a:gd name="T30" fmla="*/ 1664 w 1668"/>
                  <a:gd name="T31" fmla="*/ 275 h 368"/>
                  <a:gd name="T32" fmla="*/ 1511 w 1668"/>
                  <a:gd name="T3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8" h="368">
                    <a:moveTo>
                      <a:pt x="1511" y="0"/>
                    </a:moveTo>
                    <a:lnTo>
                      <a:pt x="12" y="0"/>
                    </a:lnTo>
                    <a:lnTo>
                      <a:pt x="0" y="31"/>
                    </a:lnTo>
                    <a:lnTo>
                      <a:pt x="1490" y="31"/>
                    </a:lnTo>
                    <a:lnTo>
                      <a:pt x="1501" y="58"/>
                    </a:lnTo>
                    <a:lnTo>
                      <a:pt x="1513" y="94"/>
                    </a:lnTo>
                    <a:lnTo>
                      <a:pt x="1529" y="134"/>
                    </a:lnTo>
                    <a:lnTo>
                      <a:pt x="1544" y="174"/>
                    </a:lnTo>
                    <a:lnTo>
                      <a:pt x="1559" y="213"/>
                    </a:lnTo>
                    <a:lnTo>
                      <a:pt x="1572" y="244"/>
                    </a:lnTo>
                    <a:lnTo>
                      <a:pt x="1580" y="266"/>
                    </a:lnTo>
                    <a:lnTo>
                      <a:pt x="1582" y="274"/>
                    </a:lnTo>
                    <a:lnTo>
                      <a:pt x="1582" y="364"/>
                    </a:lnTo>
                    <a:lnTo>
                      <a:pt x="1652" y="368"/>
                    </a:lnTo>
                    <a:lnTo>
                      <a:pt x="1668" y="341"/>
                    </a:lnTo>
                    <a:lnTo>
                      <a:pt x="1664" y="275"/>
                    </a:lnTo>
                    <a:lnTo>
                      <a:pt x="15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16"/>
              <p:cNvSpPr>
                <a:spLocks/>
              </p:cNvSpPr>
              <p:nvPr/>
            </p:nvSpPr>
            <p:spPr bwMode="auto">
              <a:xfrm>
                <a:off x="1792288" y="2806701"/>
                <a:ext cx="762000" cy="157163"/>
              </a:xfrm>
              <a:custGeom>
                <a:avLst/>
                <a:gdLst>
                  <a:gd name="T0" fmla="*/ 859 w 960"/>
                  <a:gd name="T1" fmla="*/ 0 h 198"/>
                  <a:gd name="T2" fmla="*/ 811 w 960"/>
                  <a:gd name="T3" fmla="*/ 29 h 198"/>
                  <a:gd name="T4" fmla="*/ 775 w 960"/>
                  <a:gd name="T5" fmla="*/ 40 h 198"/>
                  <a:gd name="T6" fmla="*/ 734 w 960"/>
                  <a:gd name="T7" fmla="*/ 48 h 198"/>
                  <a:gd name="T8" fmla="*/ 689 w 960"/>
                  <a:gd name="T9" fmla="*/ 56 h 198"/>
                  <a:gd name="T10" fmla="*/ 638 w 960"/>
                  <a:gd name="T11" fmla="*/ 63 h 198"/>
                  <a:gd name="T12" fmla="*/ 585 w 960"/>
                  <a:gd name="T13" fmla="*/ 68 h 198"/>
                  <a:gd name="T14" fmla="*/ 529 w 960"/>
                  <a:gd name="T15" fmla="*/ 71 h 198"/>
                  <a:gd name="T16" fmla="*/ 470 w 960"/>
                  <a:gd name="T17" fmla="*/ 74 h 198"/>
                  <a:gd name="T18" fmla="*/ 406 w 960"/>
                  <a:gd name="T19" fmla="*/ 74 h 198"/>
                  <a:gd name="T20" fmla="*/ 339 w 960"/>
                  <a:gd name="T21" fmla="*/ 71 h 198"/>
                  <a:gd name="T22" fmla="*/ 275 w 960"/>
                  <a:gd name="T23" fmla="*/ 67 h 198"/>
                  <a:gd name="T24" fmla="*/ 216 w 960"/>
                  <a:gd name="T25" fmla="*/ 60 h 198"/>
                  <a:gd name="T26" fmla="*/ 162 w 960"/>
                  <a:gd name="T27" fmla="*/ 50 h 198"/>
                  <a:gd name="T28" fmla="*/ 112 w 960"/>
                  <a:gd name="T29" fmla="*/ 41 h 198"/>
                  <a:gd name="T30" fmla="*/ 70 w 960"/>
                  <a:gd name="T31" fmla="*/ 29 h 198"/>
                  <a:gd name="T32" fmla="*/ 35 w 960"/>
                  <a:gd name="T33" fmla="*/ 15 h 198"/>
                  <a:gd name="T34" fmla="*/ 0 w 960"/>
                  <a:gd name="T35" fmla="*/ 34 h 198"/>
                  <a:gd name="T36" fmla="*/ 29 w 960"/>
                  <a:gd name="T37" fmla="*/ 50 h 198"/>
                  <a:gd name="T38" fmla="*/ 67 w 960"/>
                  <a:gd name="T39" fmla="*/ 65 h 198"/>
                  <a:gd name="T40" fmla="*/ 114 w 960"/>
                  <a:gd name="T41" fmla="*/ 78 h 198"/>
                  <a:gd name="T42" fmla="*/ 167 w 960"/>
                  <a:gd name="T43" fmla="*/ 89 h 198"/>
                  <a:gd name="T44" fmla="*/ 228 w 960"/>
                  <a:gd name="T45" fmla="*/ 98 h 198"/>
                  <a:gd name="T46" fmla="*/ 294 w 960"/>
                  <a:gd name="T47" fmla="*/ 105 h 198"/>
                  <a:gd name="T48" fmla="*/ 365 w 960"/>
                  <a:gd name="T49" fmla="*/ 109 h 198"/>
                  <a:gd name="T50" fmla="*/ 440 w 960"/>
                  <a:gd name="T51" fmla="*/ 110 h 198"/>
                  <a:gd name="T52" fmla="*/ 502 w 960"/>
                  <a:gd name="T53" fmla="*/ 109 h 198"/>
                  <a:gd name="T54" fmla="*/ 562 w 960"/>
                  <a:gd name="T55" fmla="*/ 106 h 198"/>
                  <a:gd name="T56" fmla="*/ 618 w 960"/>
                  <a:gd name="T57" fmla="*/ 102 h 198"/>
                  <a:gd name="T58" fmla="*/ 671 w 960"/>
                  <a:gd name="T59" fmla="*/ 95 h 198"/>
                  <a:gd name="T60" fmla="*/ 719 w 960"/>
                  <a:gd name="T61" fmla="*/ 89 h 198"/>
                  <a:gd name="T62" fmla="*/ 764 w 960"/>
                  <a:gd name="T63" fmla="*/ 79 h 198"/>
                  <a:gd name="T64" fmla="*/ 802 w 960"/>
                  <a:gd name="T65" fmla="*/ 70 h 198"/>
                  <a:gd name="T66" fmla="*/ 836 w 960"/>
                  <a:gd name="T67" fmla="*/ 57 h 198"/>
                  <a:gd name="T68" fmla="*/ 850 w 960"/>
                  <a:gd name="T69" fmla="*/ 101 h 198"/>
                  <a:gd name="T70" fmla="*/ 865 w 960"/>
                  <a:gd name="T71" fmla="*/ 146 h 198"/>
                  <a:gd name="T72" fmla="*/ 876 w 960"/>
                  <a:gd name="T73" fmla="*/ 183 h 198"/>
                  <a:gd name="T74" fmla="*/ 880 w 960"/>
                  <a:gd name="T7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0" h="198">
                    <a:moveTo>
                      <a:pt x="960" y="198"/>
                    </a:moveTo>
                    <a:lnTo>
                      <a:pt x="859" y="0"/>
                    </a:lnTo>
                    <a:lnTo>
                      <a:pt x="828" y="23"/>
                    </a:lnTo>
                    <a:lnTo>
                      <a:pt x="811" y="29"/>
                    </a:lnTo>
                    <a:lnTo>
                      <a:pt x="794" y="34"/>
                    </a:lnTo>
                    <a:lnTo>
                      <a:pt x="775" y="40"/>
                    </a:lnTo>
                    <a:lnTo>
                      <a:pt x="755" y="44"/>
                    </a:lnTo>
                    <a:lnTo>
                      <a:pt x="734" y="48"/>
                    </a:lnTo>
                    <a:lnTo>
                      <a:pt x="712" y="52"/>
                    </a:lnTo>
                    <a:lnTo>
                      <a:pt x="689" y="56"/>
                    </a:lnTo>
                    <a:lnTo>
                      <a:pt x="664" y="60"/>
                    </a:lnTo>
                    <a:lnTo>
                      <a:pt x="638" y="63"/>
                    </a:lnTo>
                    <a:lnTo>
                      <a:pt x="612" y="65"/>
                    </a:lnTo>
                    <a:lnTo>
                      <a:pt x="585" y="68"/>
                    </a:lnTo>
                    <a:lnTo>
                      <a:pt x="558" y="70"/>
                    </a:lnTo>
                    <a:lnTo>
                      <a:pt x="529" y="71"/>
                    </a:lnTo>
                    <a:lnTo>
                      <a:pt x="500" y="72"/>
                    </a:lnTo>
                    <a:lnTo>
                      <a:pt x="470" y="74"/>
                    </a:lnTo>
                    <a:lnTo>
                      <a:pt x="440" y="74"/>
                    </a:lnTo>
                    <a:lnTo>
                      <a:pt x="406" y="74"/>
                    </a:lnTo>
                    <a:lnTo>
                      <a:pt x="372" y="72"/>
                    </a:lnTo>
                    <a:lnTo>
                      <a:pt x="339" y="71"/>
                    </a:lnTo>
                    <a:lnTo>
                      <a:pt x="306" y="68"/>
                    </a:lnTo>
                    <a:lnTo>
                      <a:pt x="275" y="67"/>
                    </a:lnTo>
                    <a:lnTo>
                      <a:pt x="245" y="63"/>
                    </a:lnTo>
                    <a:lnTo>
                      <a:pt x="216" y="60"/>
                    </a:lnTo>
                    <a:lnTo>
                      <a:pt x="189" y="55"/>
                    </a:lnTo>
                    <a:lnTo>
                      <a:pt x="162" y="50"/>
                    </a:lnTo>
                    <a:lnTo>
                      <a:pt x="137" y="45"/>
                    </a:lnTo>
                    <a:lnTo>
                      <a:pt x="112" y="41"/>
                    </a:lnTo>
                    <a:lnTo>
                      <a:pt x="91" y="34"/>
                    </a:lnTo>
                    <a:lnTo>
                      <a:pt x="70" y="29"/>
                    </a:lnTo>
                    <a:lnTo>
                      <a:pt x="51" y="22"/>
                    </a:lnTo>
                    <a:lnTo>
                      <a:pt x="35" y="15"/>
                    </a:lnTo>
                    <a:lnTo>
                      <a:pt x="20" y="8"/>
                    </a:lnTo>
                    <a:lnTo>
                      <a:pt x="0" y="34"/>
                    </a:lnTo>
                    <a:lnTo>
                      <a:pt x="14" y="42"/>
                    </a:lnTo>
                    <a:lnTo>
                      <a:pt x="29" y="50"/>
                    </a:lnTo>
                    <a:lnTo>
                      <a:pt x="47" y="57"/>
                    </a:lnTo>
                    <a:lnTo>
                      <a:pt x="67" y="65"/>
                    </a:lnTo>
                    <a:lnTo>
                      <a:pt x="89" y="72"/>
                    </a:lnTo>
                    <a:lnTo>
                      <a:pt x="114" y="78"/>
                    </a:lnTo>
                    <a:lnTo>
                      <a:pt x="140" y="83"/>
                    </a:lnTo>
                    <a:lnTo>
                      <a:pt x="167" y="89"/>
                    </a:lnTo>
                    <a:lnTo>
                      <a:pt x="197" y="94"/>
                    </a:lnTo>
                    <a:lnTo>
                      <a:pt x="228" y="98"/>
                    </a:lnTo>
                    <a:lnTo>
                      <a:pt x="261" y="102"/>
                    </a:lnTo>
                    <a:lnTo>
                      <a:pt x="294" y="105"/>
                    </a:lnTo>
                    <a:lnTo>
                      <a:pt x="330" y="108"/>
                    </a:lnTo>
                    <a:lnTo>
                      <a:pt x="365" y="109"/>
                    </a:lnTo>
                    <a:lnTo>
                      <a:pt x="402" y="110"/>
                    </a:lnTo>
                    <a:lnTo>
                      <a:pt x="440" y="110"/>
                    </a:lnTo>
                    <a:lnTo>
                      <a:pt x="471" y="110"/>
                    </a:lnTo>
                    <a:lnTo>
                      <a:pt x="502" y="109"/>
                    </a:lnTo>
                    <a:lnTo>
                      <a:pt x="532" y="108"/>
                    </a:lnTo>
                    <a:lnTo>
                      <a:pt x="562" y="106"/>
                    </a:lnTo>
                    <a:lnTo>
                      <a:pt x="590" y="105"/>
                    </a:lnTo>
                    <a:lnTo>
                      <a:pt x="618" y="102"/>
                    </a:lnTo>
                    <a:lnTo>
                      <a:pt x="645" y="100"/>
                    </a:lnTo>
                    <a:lnTo>
                      <a:pt x="671" y="95"/>
                    </a:lnTo>
                    <a:lnTo>
                      <a:pt x="695" y="93"/>
                    </a:lnTo>
                    <a:lnTo>
                      <a:pt x="719" y="89"/>
                    </a:lnTo>
                    <a:lnTo>
                      <a:pt x="742" y="85"/>
                    </a:lnTo>
                    <a:lnTo>
                      <a:pt x="764" y="79"/>
                    </a:lnTo>
                    <a:lnTo>
                      <a:pt x="783" y="75"/>
                    </a:lnTo>
                    <a:lnTo>
                      <a:pt x="802" y="70"/>
                    </a:lnTo>
                    <a:lnTo>
                      <a:pt x="820" y="63"/>
                    </a:lnTo>
                    <a:lnTo>
                      <a:pt x="836" y="57"/>
                    </a:lnTo>
                    <a:lnTo>
                      <a:pt x="843" y="78"/>
                    </a:lnTo>
                    <a:lnTo>
                      <a:pt x="850" y="101"/>
                    </a:lnTo>
                    <a:lnTo>
                      <a:pt x="856" y="124"/>
                    </a:lnTo>
                    <a:lnTo>
                      <a:pt x="865" y="146"/>
                    </a:lnTo>
                    <a:lnTo>
                      <a:pt x="870" y="166"/>
                    </a:lnTo>
                    <a:lnTo>
                      <a:pt x="876" y="183"/>
                    </a:lnTo>
                    <a:lnTo>
                      <a:pt x="878" y="194"/>
                    </a:lnTo>
                    <a:lnTo>
                      <a:pt x="880" y="198"/>
                    </a:lnTo>
                    <a:lnTo>
                      <a:pt x="960"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17"/>
              <p:cNvSpPr>
                <a:spLocks/>
              </p:cNvSpPr>
              <p:nvPr/>
            </p:nvSpPr>
            <p:spPr bwMode="auto">
              <a:xfrm>
                <a:off x="1625600" y="1901826"/>
                <a:ext cx="1027113" cy="708025"/>
              </a:xfrm>
              <a:custGeom>
                <a:avLst/>
                <a:gdLst>
                  <a:gd name="T0" fmla="*/ 1259 w 1296"/>
                  <a:gd name="T1" fmla="*/ 112 h 893"/>
                  <a:gd name="T2" fmla="*/ 1259 w 1296"/>
                  <a:gd name="T3" fmla="*/ 854 h 893"/>
                  <a:gd name="T4" fmla="*/ 37 w 1296"/>
                  <a:gd name="T5" fmla="*/ 854 h 893"/>
                  <a:gd name="T6" fmla="*/ 37 w 1296"/>
                  <a:gd name="T7" fmla="*/ 33 h 893"/>
                  <a:gd name="T8" fmla="*/ 1292 w 1296"/>
                  <a:gd name="T9" fmla="*/ 33 h 893"/>
                  <a:gd name="T10" fmla="*/ 1292 w 1296"/>
                  <a:gd name="T11" fmla="*/ 0 h 893"/>
                  <a:gd name="T12" fmla="*/ 3 w 1296"/>
                  <a:gd name="T13" fmla="*/ 0 h 893"/>
                  <a:gd name="T14" fmla="*/ 0 w 1296"/>
                  <a:gd name="T15" fmla="*/ 893 h 893"/>
                  <a:gd name="T16" fmla="*/ 1296 w 1296"/>
                  <a:gd name="T17" fmla="*/ 893 h 893"/>
                  <a:gd name="T18" fmla="*/ 1296 w 1296"/>
                  <a:gd name="T19" fmla="*/ 112 h 893"/>
                  <a:gd name="T20" fmla="*/ 1259 w 1296"/>
                  <a:gd name="T21" fmla="*/ 112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6" h="893">
                    <a:moveTo>
                      <a:pt x="1259" y="112"/>
                    </a:moveTo>
                    <a:lnTo>
                      <a:pt x="1259" y="854"/>
                    </a:lnTo>
                    <a:lnTo>
                      <a:pt x="37" y="854"/>
                    </a:lnTo>
                    <a:lnTo>
                      <a:pt x="37" y="33"/>
                    </a:lnTo>
                    <a:lnTo>
                      <a:pt x="1292" y="33"/>
                    </a:lnTo>
                    <a:lnTo>
                      <a:pt x="1292" y="0"/>
                    </a:lnTo>
                    <a:lnTo>
                      <a:pt x="3" y="0"/>
                    </a:lnTo>
                    <a:lnTo>
                      <a:pt x="0" y="893"/>
                    </a:lnTo>
                    <a:lnTo>
                      <a:pt x="1296" y="893"/>
                    </a:lnTo>
                    <a:lnTo>
                      <a:pt x="1296" y="112"/>
                    </a:lnTo>
                    <a:lnTo>
                      <a:pt x="1259"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18"/>
              <p:cNvSpPr>
                <a:spLocks/>
              </p:cNvSpPr>
              <p:nvPr/>
            </p:nvSpPr>
            <p:spPr bwMode="auto">
              <a:xfrm>
                <a:off x="1536700" y="1824038"/>
                <a:ext cx="1201738" cy="946150"/>
              </a:xfrm>
              <a:custGeom>
                <a:avLst/>
                <a:gdLst>
                  <a:gd name="T0" fmla="*/ 0 w 1516"/>
                  <a:gd name="T1" fmla="*/ 0 h 1193"/>
                  <a:gd name="T2" fmla="*/ 0 w 1516"/>
                  <a:gd name="T3" fmla="*/ 1096 h 1193"/>
                  <a:gd name="T4" fmla="*/ 47 w 1516"/>
                  <a:gd name="T5" fmla="*/ 1096 h 1193"/>
                  <a:gd name="T6" fmla="*/ 47 w 1516"/>
                  <a:gd name="T7" fmla="*/ 37 h 1193"/>
                  <a:gd name="T8" fmla="*/ 1469 w 1516"/>
                  <a:gd name="T9" fmla="*/ 37 h 1193"/>
                  <a:gd name="T10" fmla="*/ 1469 w 1516"/>
                  <a:gd name="T11" fmla="*/ 1156 h 1193"/>
                  <a:gd name="T12" fmla="*/ 6 w 1516"/>
                  <a:gd name="T13" fmla="*/ 1156 h 1193"/>
                  <a:gd name="T14" fmla="*/ 6 w 1516"/>
                  <a:gd name="T15" fmla="*/ 1193 h 1193"/>
                  <a:gd name="T16" fmla="*/ 1516 w 1516"/>
                  <a:gd name="T17" fmla="*/ 1193 h 1193"/>
                  <a:gd name="T18" fmla="*/ 1516 w 1516"/>
                  <a:gd name="T19" fmla="*/ 0 h 1193"/>
                  <a:gd name="T20" fmla="*/ 0 w 1516"/>
                  <a:gd name="T21"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6" h="1193">
                    <a:moveTo>
                      <a:pt x="0" y="0"/>
                    </a:moveTo>
                    <a:lnTo>
                      <a:pt x="0" y="1096"/>
                    </a:lnTo>
                    <a:lnTo>
                      <a:pt x="47" y="1096"/>
                    </a:lnTo>
                    <a:lnTo>
                      <a:pt x="47" y="37"/>
                    </a:lnTo>
                    <a:lnTo>
                      <a:pt x="1469" y="37"/>
                    </a:lnTo>
                    <a:lnTo>
                      <a:pt x="1469" y="1156"/>
                    </a:lnTo>
                    <a:lnTo>
                      <a:pt x="6" y="1156"/>
                    </a:lnTo>
                    <a:lnTo>
                      <a:pt x="6" y="1193"/>
                    </a:lnTo>
                    <a:lnTo>
                      <a:pt x="1516" y="1193"/>
                    </a:lnTo>
                    <a:lnTo>
                      <a:pt x="15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19"/>
              <p:cNvSpPr>
                <a:spLocks/>
              </p:cNvSpPr>
              <p:nvPr/>
            </p:nvSpPr>
            <p:spPr bwMode="auto">
              <a:xfrm>
                <a:off x="1414463" y="2787651"/>
                <a:ext cx="1470025" cy="473075"/>
              </a:xfrm>
              <a:custGeom>
                <a:avLst/>
                <a:gdLst>
                  <a:gd name="T0" fmla="*/ 31 w 1853"/>
                  <a:gd name="T1" fmla="*/ 556 h 597"/>
                  <a:gd name="T2" fmla="*/ 36 w 1853"/>
                  <a:gd name="T3" fmla="*/ 524 h 597"/>
                  <a:gd name="T4" fmla="*/ 1831 w 1853"/>
                  <a:gd name="T5" fmla="*/ 515 h 597"/>
                  <a:gd name="T6" fmla="*/ 1836 w 1853"/>
                  <a:gd name="T7" fmla="*/ 542 h 597"/>
                  <a:gd name="T8" fmla="*/ 1844 w 1853"/>
                  <a:gd name="T9" fmla="*/ 561 h 597"/>
                  <a:gd name="T10" fmla="*/ 1853 w 1853"/>
                  <a:gd name="T11" fmla="*/ 533 h 597"/>
                  <a:gd name="T12" fmla="*/ 1835 w 1853"/>
                  <a:gd name="T13" fmla="*/ 493 h 597"/>
                  <a:gd name="T14" fmla="*/ 205 w 1853"/>
                  <a:gd name="T15" fmla="*/ 235 h 597"/>
                  <a:gd name="T16" fmla="*/ 1798 w 1853"/>
                  <a:gd name="T17" fmla="*/ 463 h 597"/>
                  <a:gd name="T18" fmla="*/ 1697 w 1853"/>
                  <a:gd name="T19" fmla="*/ 216 h 597"/>
                  <a:gd name="T20" fmla="*/ 497 w 1853"/>
                  <a:gd name="T21" fmla="*/ 28 h 597"/>
                  <a:gd name="T22" fmla="*/ 528 w 1853"/>
                  <a:gd name="T23" fmla="*/ 41 h 597"/>
                  <a:gd name="T24" fmla="*/ 557 w 1853"/>
                  <a:gd name="T25" fmla="*/ 52 h 597"/>
                  <a:gd name="T26" fmla="*/ 586 w 1853"/>
                  <a:gd name="T27" fmla="*/ 63 h 597"/>
                  <a:gd name="T28" fmla="*/ 613 w 1853"/>
                  <a:gd name="T29" fmla="*/ 73 h 597"/>
                  <a:gd name="T30" fmla="*/ 639 w 1853"/>
                  <a:gd name="T31" fmla="*/ 81 h 597"/>
                  <a:gd name="T32" fmla="*/ 665 w 1853"/>
                  <a:gd name="T33" fmla="*/ 88 h 597"/>
                  <a:gd name="T34" fmla="*/ 692 w 1853"/>
                  <a:gd name="T35" fmla="*/ 93 h 597"/>
                  <a:gd name="T36" fmla="*/ 719 w 1853"/>
                  <a:gd name="T37" fmla="*/ 97 h 597"/>
                  <a:gd name="T38" fmla="*/ 752 w 1853"/>
                  <a:gd name="T39" fmla="*/ 100 h 597"/>
                  <a:gd name="T40" fmla="*/ 796 w 1853"/>
                  <a:gd name="T41" fmla="*/ 103 h 597"/>
                  <a:gd name="T42" fmla="*/ 845 w 1853"/>
                  <a:gd name="T43" fmla="*/ 105 h 597"/>
                  <a:gd name="T44" fmla="*/ 898 w 1853"/>
                  <a:gd name="T45" fmla="*/ 105 h 597"/>
                  <a:gd name="T46" fmla="*/ 952 w 1853"/>
                  <a:gd name="T47" fmla="*/ 105 h 597"/>
                  <a:gd name="T48" fmla="*/ 1002 w 1853"/>
                  <a:gd name="T49" fmla="*/ 104 h 597"/>
                  <a:gd name="T50" fmla="*/ 1047 w 1853"/>
                  <a:gd name="T51" fmla="*/ 103 h 597"/>
                  <a:gd name="T52" fmla="*/ 1083 w 1853"/>
                  <a:gd name="T53" fmla="*/ 99 h 597"/>
                  <a:gd name="T54" fmla="*/ 1109 w 1853"/>
                  <a:gd name="T55" fmla="*/ 95 h 597"/>
                  <a:gd name="T56" fmla="*/ 1137 w 1853"/>
                  <a:gd name="T57" fmla="*/ 90 h 597"/>
                  <a:gd name="T58" fmla="*/ 1170 w 1853"/>
                  <a:gd name="T59" fmla="*/ 84 h 597"/>
                  <a:gd name="T60" fmla="*/ 1206 w 1853"/>
                  <a:gd name="T61" fmla="*/ 77 h 597"/>
                  <a:gd name="T62" fmla="*/ 1240 w 1853"/>
                  <a:gd name="T63" fmla="*/ 69 h 597"/>
                  <a:gd name="T64" fmla="*/ 1272 w 1853"/>
                  <a:gd name="T65" fmla="*/ 58 h 597"/>
                  <a:gd name="T66" fmla="*/ 1302 w 1853"/>
                  <a:gd name="T67" fmla="*/ 47 h 597"/>
                  <a:gd name="T68" fmla="*/ 1328 w 1853"/>
                  <a:gd name="T69" fmla="*/ 35 h 597"/>
                  <a:gd name="T70" fmla="*/ 1423 w 1853"/>
                  <a:gd name="T71" fmla="*/ 198 h 597"/>
                  <a:gd name="T72" fmla="*/ 1335 w 1853"/>
                  <a:gd name="T73" fmla="*/ 9 h 597"/>
                  <a:gd name="T74" fmla="*/ 1302 w 1853"/>
                  <a:gd name="T75" fmla="*/ 18 h 597"/>
                  <a:gd name="T76" fmla="*/ 1248 w 1853"/>
                  <a:gd name="T77" fmla="*/ 33 h 597"/>
                  <a:gd name="T78" fmla="*/ 1185 w 1853"/>
                  <a:gd name="T79" fmla="*/ 48 h 597"/>
                  <a:gd name="T80" fmla="*/ 1152 w 1853"/>
                  <a:gd name="T81" fmla="*/ 55 h 597"/>
                  <a:gd name="T82" fmla="*/ 1143 w 1853"/>
                  <a:gd name="T83" fmla="*/ 56 h 597"/>
                  <a:gd name="T84" fmla="*/ 1125 w 1853"/>
                  <a:gd name="T85" fmla="*/ 59 h 597"/>
                  <a:gd name="T86" fmla="*/ 1099 w 1853"/>
                  <a:gd name="T87" fmla="*/ 62 h 597"/>
                  <a:gd name="T88" fmla="*/ 1065 w 1853"/>
                  <a:gd name="T89" fmla="*/ 66 h 597"/>
                  <a:gd name="T90" fmla="*/ 1023 w 1853"/>
                  <a:gd name="T91" fmla="*/ 69 h 597"/>
                  <a:gd name="T92" fmla="*/ 975 w 1853"/>
                  <a:gd name="T93" fmla="*/ 71 h 597"/>
                  <a:gd name="T94" fmla="*/ 920 w 1853"/>
                  <a:gd name="T95" fmla="*/ 73 h 597"/>
                  <a:gd name="T96" fmla="*/ 846 w 1853"/>
                  <a:gd name="T97" fmla="*/ 71 h 597"/>
                  <a:gd name="T98" fmla="*/ 770 w 1853"/>
                  <a:gd name="T99" fmla="*/ 67 h 597"/>
                  <a:gd name="T100" fmla="*/ 714 w 1853"/>
                  <a:gd name="T101" fmla="*/ 60 h 597"/>
                  <a:gd name="T102" fmla="*/ 684 w 1853"/>
                  <a:gd name="T103" fmla="*/ 56 h 597"/>
                  <a:gd name="T104" fmla="*/ 654 w 1853"/>
                  <a:gd name="T105" fmla="*/ 51 h 597"/>
                  <a:gd name="T106" fmla="*/ 593 w 1853"/>
                  <a:gd name="T107" fmla="*/ 35 h 597"/>
                  <a:gd name="T108" fmla="*/ 531 w 1853"/>
                  <a:gd name="T109" fmla="*/ 15 h 597"/>
                  <a:gd name="T110" fmla="*/ 492 w 1853"/>
                  <a:gd name="T111" fmla="*/ 3 h 597"/>
                  <a:gd name="T112" fmla="*/ 365 w 1853"/>
                  <a:gd name="T113" fmla="*/ 217 h 597"/>
                  <a:gd name="T114" fmla="*/ 11 w 1853"/>
                  <a:gd name="T115" fmla="*/ 505 h 597"/>
                  <a:gd name="T116" fmla="*/ 0 w 1853"/>
                  <a:gd name="T117" fmla="*/ 556 h 597"/>
                  <a:gd name="T118" fmla="*/ 22 w 1853"/>
                  <a:gd name="T119" fmla="*/ 597 h 597"/>
                  <a:gd name="T120" fmla="*/ 1829 w 1853"/>
                  <a:gd name="T121" fmla="*/ 591 h 597"/>
                  <a:gd name="T122" fmla="*/ 1846 w 1853"/>
                  <a:gd name="T123" fmla="*/ 575 h 597"/>
                  <a:gd name="T124" fmla="*/ 45 w 1853"/>
                  <a:gd name="T125" fmla="*/ 56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53" h="597">
                    <a:moveTo>
                      <a:pt x="45" y="567"/>
                    </a:moveTo>
                    <a:lnTo>
                      <a:pt x="31" y="556"/>
                    </a:lnTo>
                    <a:lnTo>
                      <a:pt x="30" y="541"/>
                    </a:lnTo>
                    <a:lnTo>
                      <a:pt x="36" y="524"/>
                    </a:lnTo>
                    <a:lnTo>
                      <a:pt x="42" y="515"/>
                    </a:lnTo>
                    <a:lnTo>
                      <a:pt x="1831" y="515"/>
                    </a:lnTo>
                    <a:lnTo>
                      <a:pt x="1834" y="527"/>
                    </a:lnTo>
                    <a:lnTo>
                      <a:pt x="1836" y="542"/>
                    </a:lnTo>
                    <a:lnTo>
                      <a:pt x="1839" y="554"/>
                    </a:lnTo>
                    <a:lnTo>
                      <a:pt x="1844" y="561"/>
                    </a:lnTo>
                    <a:lnTo>
                      <a:pt x="1851" y="553"/>
                    </a:lnTo>
                    <a:lnTo>
                      <a:pt x="1853" y="533"/>
                    </a:lnTo>
                    <a:lnTo>
                      <a:pt x="1849" y="508"/>
                    </a:lnTo>
                    <a:lnTo>
                      <a:pt x="1835" y="493"/>
                    </a:lnTo>
                    <a:lnTo>
                      <a:pt x="56" y="492"/>
                    </a:lnTo>
                    <a:lnTo>
                      <a:pt x="205" y="235"/>
                    </a:lnTo>
                    <a:lnTo>
                      <a:pt x="1681" y="232"/>
                    </a:lnTo>
                    <a:lnTo>
                      <a:pt x="1798" y="463"/>
                    </a:lnTo>
                    <a:lnTo>
                      <a:pt x="1829" y="462"/>
                    </a:lnTo>
                    <a:lnTo>
                      <a:pt x="1697" y="216"/>
                    </a:lnTo>
                    <a:lnTo>
                      <a:pt x="412" y="217"/>
                    </a:lnTo>
                    <a:lnTo>
                      <a:pt x="497" y="28"/>
                    </a:lnTo>
                    <a:lnTo>
                      <a:pt x="512" y="35"/>
                    </a:lnTo>
                    <a:lnTo>
                      <a:pt x="528" y="41"/>
                    </a:lnTo>
                    <a:lnTo>
                      <a:pt x="542" y="47"/>
                    </a:lnTo>
                    <a:lnTo>
                      <a:pt x="557" y="52"/>
                    </a:lnTo>
                    <a:lnTo>
                      <a:pt x="571" y="58"/>
                    </a:lnTo>
                    <a:lnTo>
                      <a:pt x="586" y="63"/>
                    </a:lnTo>
                    <a:lnTo>
                      <a:pt x="599" y="69"/>
                    </a:lnTo>
                    <a:lnTo>
                      <a:pt x="613" y="73"/>
                    </a:lnTo>
                    <a:lnTo>
                      <a:pt x="625" y="77"/>
                    </a:lnTo>
                    <a:lnTo>
                      <a:pt x="639" y="81"/>
                    </a:lnTo>
                    <a:lnTo>
                      <a:pt x="653" y="85"/>
                    </a:lnTo>
                    <a:lnTo>
                      <a:pt x="665" y="88"/>
                    </a:lnTo>
                    <a:lnTo>
                      <a:pt x="679" y="90"/>
                    </a:lnTo>
                    <a:lnTo>
                      <a:pt x="692" y="93"/>
                    </a:lnTo>
                    <a:lnTo>
                      <a:pt x="706" y="96"/>
                    </a:lnTo>
                    <a:lnTo>
                      <a:pt x="719" y="97"/>
                    </a:lnTo>
                    <a:lnTo>
                      <a:pt x="735" y="99"/>
                    </a:lnTo>
                    <a:lnTo>
                      <a:pt x="752" y="100"/>
                    </a:lnTo>
                    <a:lnTo>
                      <a:pt x="773" y="101"/>
                    </a:lnTo>
                    <a:lnTo>
                      <a:pt x="796" y="103"/>
                    </a:lnTo>
                    <a:lnTo>
                      <a:pt x="821" y="104"/>
                    </a:lnTo>
                    <a:lnTo>
                      <a:pt x="845" y="105"/>
                    </a:lnTo>
                    <a:lnTo>
                      <a:pt x="871" y="105"/>
                    </a:lnTo>
                    <a:lnTo>
                      <a:pt x="898" y="105"/>
                    </a:lnTo>
                    <a:lnTo>
                      <a:pt x="924" y="105"/>
                    </a:lnTo>
                    <a:lnTo>
                      <a:pt x="952" y="105"/>
                    </a:lnTo>
                    <a:lnTo>
                      <a:pt x="978" y="105"/>
                    </a:lnTo>
                    <a:lnTo>
                      <a:pt x="1002" y="104"/>
                    </a:lnTo>
                    <a:lnTo>
                      <a:pt x="1025" y="103"/>
                    </a:lnTo>
                    <a:lnTo>
                      <a:pt x="1047" y="103"/>
                    </a:lnTo>
                    <a:lnTo>
                      <a:pt x="1066" y="100"/>
                    </a:lnTo>
                    <a:lnTo>
                      <a:pt x="1083" y="99"/>
                    </a:lnTo>
                    <a:lnTo>
                      <a:pt x="1095" y="97"/>
                    </a:lnTo>
                    <a:lnTo>
                      <a:pt x="1109" y="95"/>
                    </a:lnTo>
                    <a:lnTo>
                      <a:pt x="1122" y="93"/>
                    </a:lnTo>
                    <a:lnTo>
                      <a:pt x="1137" y="90"/>
                    </a:lnTo>
                    <a:lnTo>
                      <a:pt x="1154" y="88"/>
                    </a:lnTo>
                    <a:lnTo>
                      <a:pt x="1170" y="84"/>
                    </a:lnTo>
                    <a:lnTo>
                      <a:pt x="1188" y="81"/>
                    </a:lnTo>
                    <a:lnTo>
                      <a:pt x="1206" y="77"/>
                    </a:lnTo>
                    <a:lnTo>
                      <a:pt x="1222" y="73"/>
                    </a:lnTo>
                    <a:lnTo>
                      <a:pt x="1240" y="69"/>
                    </a:lnTo>
                    <a:lnTo>
                      <a:pt x="1256" y="63"/>
                    </a:lnTo>
                    <a:lnTo>
                      <a:pt x="1272" y="58"/>
                    </a:lnTo>
                    <a:lnTo>
                      <a:pt x="1287" y="52"/>
                    </a:lnTo>
                    <a:lnTo>
                      <a:pt x="1302" y="47"/>
                    </a:lnTo>
                    <a:lnTo>
                      <a:pt x="1316" y="41"/>
                    </a:lnTo>
                    <a:lnTo>
                      <a:pt x="1328" y="35"/>
                    </a:lnTo>
                    <a:lnTo>
                      <a:pt x="1378" y="198"/>
                    </a:lnTo>
                    <a:lnTo>
                      <a:pt x="1423" y="198"/>
                    </a:lnTo>
                    <a:lnTo>
                      <a:pt x="1339" y="7"/>
                    </a:lnTo>
                    <a:lnTo>
                      <a:pt x="1335" y="9"/>
                    </a:lnTo>
                    <a:lnTo>
                      <a:pt x="1322" y="13"/>
                    </a:lnTo>
                    <a:lnTo>
                      <a:pt x="1302" y="18"/>
                    </a:lnTo>
                    <a:lnTo>
                      <a:pt x="1278" y="25"/>
                    </a:lnTo>
                    <a:lnTo>
                      <a:pt x="1248" y="33"/>
                    </a:lnTo>
                    <a:lnTo>
                      <a:pt x="1218" y="41"/>
                    </a:lnTo>
                    <a:lnTo>
                      <a:pt x="1185" y="48"/>
                    </a:lnTo>
                    <a:lnTo>
                      <a:pt x="1154" y="55"/>
                    </a:lnTo>
                    <a:lnTo>
                      <a:pt x="1152" y="55"/>
                    </a:lnTo>
                    <a:lnTo>
                      <a:pt x="1150" y="56"/>
                    </a:lnTo>
                    <a:lnTo>
                      <a:pt x="1143" y="56"/>
                    </a:lnTo>
                    <a:lnTo>
                      <a:pt x="1135" y="58"/>
                    </a:lnTo>
                    <a:lnTo>
                      <a:pt x="1125" y="59"/>
                    </a:lnTo>
                    <a:lnTo>
                      <a:pt x="1113" y="60"/>
                    </a:lnTo>
                    <a:lnTo>
                      <a:pt x="1099" y="62"/>
                    </a:lnTo>
                    <a:lnTo>
                      <a:pt x="1083" y="63"/>
                    </a:lnTo>
                    <a:lnTo>
                      <a:pt x="1065" y="66"/>
                    </a:lnTo>
                    <a:lnTo>
                      <a:pt x="1044" y="67"/>
                    </a:lnTo>
                    <a:lnTo>
                      <a:pt x="1023" y="69"/>
                    </a:lnTo>
                    <a:lnTo>
                      <a:pt x="999" y="70"/>
                    </a:lnTo>
                    <a:lnTo>
                      <a:pt x="975" y="71"/>
                    </a:lnTo>
                    <a:lnTo>
                      <a:pt x="949" y="71"/>
                    </a:lnTo>
                    <a:lnTo>
                      <a:pt x="920" y="73"/>
                    </a:lnTo>
                    <a:lnTo>
                      <a:pt x="892" y="73"/>
                    </a:lnTo>
                    <a:lnTo>
                      <a:pt x="846" y="71"/>
                    </a:lnTo>
                    <a:lnTo>
                      <a:pt x="806" y="70"/>
                    </a:lnTo>
                    <a:lnTo>
                      <a:pt x="770" y="67"/>
                    </a:lnTo>
                    <a:lnTo>
                      <a:pt x="739" y="63"/>
                    </a:lnTo>
                    <a:lnTo>
                      <a:pt x="714" y="60"/>
                    </a:lnTo>
                    <a:lnTo>
                      <a:pt x="695" y="58"/>
                    </a:lnTo>
                    <a:lnTo>
                      <a:pt x="684" y="56"/>
                    </a:lnTo>
                    <a:lnTo>
                      <a:pt x="680" y="55"/>
                    </a:lnTo>
                    <a:lnTo>
                      <a:pt x="654" y="51"/>
                    </a:lnTo>
                    <a:lnTo>
                      <a:pt x="624" y="44"/>
                    </a:lnTo>
                    <a:lnTo>
                      <a:pt x="593" y="35"/>
                    </a:lnTo>
                    <a:lnTo>
                      <a:pt x="561" y="25"/>
                    </a:lnTo>
                    <a:lnTo>
                      <a:pt x="531" y="15"/>
                    </a:lnTo>
                    <a:lnTo>
                      <a:pt x="508" y="9"/>
                    </a:lnTo>
                    <a:lnTo>
                      <a:pt x="492" y="3"/>
                    </a:lnTo>
                    <a:lnTo>
                      <a:pt x="486" y="0"/>
                    </a:lnTo>
                    <a:lnTo>
                      <a:pt x="365" y="217"/>
                    </a:lnTo>
                    <a:lnTo>
                      <a:pt x="187" y="217"/>
                    </a:lnTo>
                    <a:lnTo>
                      <a:pt x="11" y="505"/>
                    </a:lnTo>
                    <a:lnTo>
                      <a:pt x="1" y="528"/>
                    </a:lnTo>
                    <a:lnTo>
                      <a:pt x="0" y="556"/>
                    </a:lnTo>
                    <a:lnTo>
                      <a:pt x="5" y="580"/>
                    </a:lnTo>
                    <a:lnTo>
                      <a:pt x="22" y="597"/>
                    </a:lnTo>
                    <a:lnTo>
                      <a:pt x="1812" y="597"/>
                    </a:lnTo>
                    <a:lnTo>
                      <a:pt x="1829" y="591"/>
                    </a:lnTo>
                    <a:lnTo>
                      <a:pt x="1840" y="583"/>
                    </a:lnTo>
                    <a:lnTo>
                      <a:pt x="1846" y="575"/>
                    </a:lnTo>
                    <a:lnTo>
                      <a:pt x="1844" y="567"/>
                    </a:lnTo>
                    <a:lnTo>
                      <a:pt x="45" y="5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20"/>
              <p:cNvSpPr>
                <a:spLocks/>
              </p:cNvSpPr>
              <p:nvPr/>
            </p:nvSpPr>
            <p:spPr bwMode="auto">
              <a:xfrm>
                <a:off x="1768475" y="2641601"/>
                <a:ext cx="727075" cy="71438"/>
              </a:xfrm>
              <a:custGeom>
                <a:avLst/>
                <a:gdLst>
                  <a:gd name="T0" fmla="*/ 812 w 915"/>
                  <a:gd name="T1" fmla="*/ 49 h 88"/>
                  <a:gd name="T2" fmla="*/ 812 w 915"/>
                  <a:gd name="T3" fmla="*/ 23 h 88"/>
                  <a:gd name="T4" fmla="*/ 915 w 915"/>
                  <a:gd name="T5" fmla="*/ 23 h 88"/>
                  <a:gd name="T6" fmla="*/ 915 w 915"/>
                  <a:gd name="T7" fmla="*/ 0 h 88"/>
                  <a:gd name="T8" fmla="*/ 0 w 915"/>
                  <a:gd name="T9" fmla="*/ 0 h 88"/>
                  <a:gd name="T10" fmla="*/ 0 w 915"/>
                  <a:gd name="T11" fmla="*/ 88 h 88"/>
                  <a:gd name="T12" fmla="*/ 915 w 915"/>
                  <a:gd name="T13" fmla="*/ 88 h 88"/>
                  <a:gd name="T14" fmla="*/ 915 w 915"/>
                  <a:gd name="T15" fmla="*/ 65 h 88"/>
                  <a:gd name="T16" fmla="*/ 31 w 915"/>
                  <a:gd name="T17" fmla="*/ 65 h 88"/>
                  <a:gd name="T18" fmla="*/ 31 w 915"/>
                  <a:gd name="T19" fmla="*/ 23 h 88"/>
                  <a:gd name="T20" fmla="*/ 117 w 915"/>
                  <a:gd name="T21" fmla="*/ 23 h 88"/>
                  <a:gd name="T22" fmla="*/ 117 w 915"/>
                  <a:gd name="T23" fmla="*/ 49 h 88"/>
                  <a:gd name="T24" fmla="*/ 130 w 915"/>
                  <a:gd name="T25" fmla="*/ 49 h 88"/>
                  <a:gd name="T26" fmla="*/ 130 w 915"/>
                  <a:gd name="T27" fmla="*/ 23 h 88"/>
                  <a:gd name="T28" fmla="*/ 288 w 915"/>
                  <a:gd name="T29" fmla="*/ 23 h 88"/>
                  <a:gd name="T30" fmla="*/ 288 w 915"/>
                  <a:gd name="T31" fmla="*/ 49 h 88"/>
                  <a:gd name="T32" fmla="*/ 300 w 915"/>
                  <a:gd name="T33" fmla="*/ 49 h 88"/>
                  <a:gd name="T34" fmla="*/ 300 w 915"/>
                  <a:gd name="T35" fmla="*/ 23 h 88"/>
                  <a:gd name="T36" fmla="*/ 460 w 915"/>
                  <a:gd name="T37" fmla="*/ 23 h 88"/>
                  <a:gd name="T38" fmla="*/ 460 w 915"/>
                  <a:gd name="T39" fmla="*/ 49 h 88"/>
                  <a:gd name="T40" fmla="*/ 471 w 915"/>
                  <a:gd name="T41" fmla="*/ 49 h 88"/>
                  <a:gd name="T42" fmla="*/ 471 w 915"/>
                  <a:gd name="T43" fmla="*/ 23 h 88"/>
                  <a:gd name="T44" fmla="*/ 631 w 915"/>
                  <a:gd name="T45" fmla="*/ 23 h 88"/>
                  <a:gd name="T46" fmla="*/ 631 w 915"/>
                  <a:gd name="T47" fmla="*/ 49 h 88"/>
                  <a:gd name="T48" fmla="*/ 641 w 915"/>
                  <a:gd name="T49" fmla="*/ 49 h 88"/>
                  <a:gd name="T50" fmla="*/ 641 w 915"/>
                  <a:gd name="T51" fmla="*/ 23 h 88"/>
                  <a:gd name="T52" fmla="*/ 801 w 915"/>
                  <a:gd name="T53" fmla="*/ 23 h 88"/>
                  <a:gd name="T54" fmla="*/ 801 w 915"/>
                  <a:gd name="T55" fmla="*/ 49 h 88"/>
                  <a:gd name="T56" fmla="*/ 812 w 915"/>
                  <a:gd name="T57" fmla="*/ 4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5" h="88">
                    <a:moveTo>
                      <a:pt x="812" y="49"/>
                    </a:moveTo>
                    <a:lnTo>
                      <a:pt x="812" y="23"/>
                    </a:lnTo>
                    <a:lnTo>
                      <a:pt x="915" y="23"/>
                    </a:lnTo>
                    <a:lnTo>
                      <a:pt x="915" y="0"/>
                    </a:lnTo>
                    <a:lnTo>
                      <a:pt x="0" y="0"/>
                    </a:lnTo>
                    <a:lnTo>
                      <a:pt x="0" y="88"/>
                    </a:lnTo>
                    <a:lnTo>
                      <a:pt x="915" y="88"/>
                    </a:lnTo>
                    <a:lnTo>
                      <a:pt x="915" y="65"/>
                    </a:lnTo>
                    <a:lnTo>
                      <a:pt x="31" y="65"/>
                    </a:lnTo>
                    <a:lnTo>
                      <a:pt x="31" y="23"/>
                    </a:lnTo>
                    <a:lnTo>
                      <a:pt x="117" y="23"/>
                    </a:lnTo>
                    <a:lnTo>
                      <a:pt x="117" y="49"/>
                    </a:lnTo>
                    <a:lnTo>
                      <a:pt x="130" y="49"/>
                    </a:lnTo>
                    <a:lnTo>
                      <a:pt x="130" y="23"/>
                    </a:lnTo>
                    <a:lnTo>
                      <a:pt x="288" y="23"/>
                    </a:lnTo>
                    <a:lnTo>
                      <a:pt x="288" y="49"/>
                    </a:lnTo>
                    <a:lnTo>
                      <a:pt x="300" y="49"/>
                    </a:lnTo>
                    <a:lnTo>
                      <a:pt x="300" y="23"/>
                    </a:lnTo>
                    <a:lnTo>
                      <a:pt x="460" y="23"/>
                    </a:lnTo>
                    <a:lnTo>
                      <a:pt x="460" y="49"/>
                    </a:lnTo>
                    <a:lnTo>
                      <a:pt x="471" y="49"/>
                    </a:lnTo>
                    <a:lnTo>
                      <a:pt x="471" y="23"/>
                    </a:lnTo>
                    <a:lnTo>
                      <a:pt x="631" y="23"/>
                    </a:lnTo>
                    <a:lnTo>
                      <a:pt x="631" y="49"/>
                    </a:lnTo>
                    <a:lnTo>
                      <a:pt x="641" y="49"/>
                    </a:lnTo>
                    <a:lnTo>
                      <a:pt x="641" y="23"/>
                    </a:lnTo>
                    <a:lnTo>
                      <a:pt x="801" y="23"/>
                    </a:lnTo>
                    <a:lnTo>
                      <a:pt x="801" y="49"/>
                    </a:lnTo>
                    <a:lnTo>
                      <a:pt x="81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21"/>
              <p:cNvSpPr>
                <a:spLocks/>
              </p:cNvSpPr>
              <p:nvPr/>
            </p:nvSpPr>
            <p:spPr bwMode="auto">
              <a:xfrm>
                <a:off x="1593850" y="2995613"/>
                <a:ext cx="941388" cy="11113"/>
              </a:xfrm>
              <a:custGeom>
                <a:avLst/>
                <a:gdLst>
                  <a:gd name="T0" fmla="*/ 1186 w 1186"/>
                  <a:gd name="T1" fmla="*/ 12 h 12"/>
                  <a:gd name="T2" fmla="*/ 1182 w 1186"/>
                  <a:gd name="T3" fmla="*/ 0 h 12"/>
                  <a:gd name="T4" fmla="*/ 5 w 1186"/>
                  <a:gd name="T5" fmla="*/ 0 h 12"/>
                  <a:gd name="T6" fmla="*/ 0 w 1186"/>
                  <a:gd name="T7" fmla="*/ 12 h 12"/>
                  <a:gd name="T8" fmla="*/ 1186 w 1186"/>
                  <a:gd name="T9" fmla="*/ 12 h 12"/>
                </a:gdLst>
                <a:ahLst/>
                <a:cxnLst>
                  <a:cxn ang="0">
                    <a:pos x="T0" y="T1"/>
                  </a:cxn>
                  <a:cxn ang="0">
                    <a:pos x="T2" y="T3"/>
                  </a:cxn>
                  <a:cxn ang="0">
                    <a:pos x="T4" y="T5"/>
                  </a:cxn>
                  <a:cxn ang="0">
                    <a:pos x="T6" y="T7"/>
                  </a:cxn>
                  <a:cxn ang="0">
                    <a:pos x="T8" y="T9"/>
                  </a:cxn>
                </a:cxnLst>
                <a:rect l="0" t="0" r="r" b="b"/>
                <a:pathLst>
                  <a:path w="1186" h="12">
                    <a:moveTo>
                      <a:pt x="1186" y="12"/>
                    </a:moveTo>
                    <a:lnTo>
                      <a:pt x="1182" y="0"/>
                    </a:lnTo>
                    <a:lnTo>
                      <a:pt x="5" y="0"/>
                    </a:lnTo>
                    <a:lnTo>
                      <a:pt x="0" y="12"/>
                    </a:lnTo>
                    <a:lnTo>
                      <a:pt x="118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22"/>
              <p:cNvSpPr>
                <a:spLocks/>
              </p:cNvSpPr>
              <p:nvPr/>
            </p:nvSpPr>
            <p:spPr bwMode="auto">
              <a:xfrm>
                <a:off x="1577975" y="3022601"/>
                <a:ext cx="969963" cy="11113"/>
              </a:xfrm>
              <a:custGeom>
                <a:avLst/>
                <a:gdLst>
                  <a:gd name="T0" fmla="*/ 1221 w 1221"/>
                  <a:gd name="T1" fmla="*/ 12 h 12"/>
                  <a:gd name="T2" fmla="*/ 1220 w 1221"/>
                  <a:gd name="T3" fmla="*/ 0 h 12"/>
                  <a:gd name="T4" fmla="*/ 5 w 1221"/>
                  <a:gd name="T5" fmla="*/ 0 h 12"/>
                  <a:gd name="T6" fmla="*/ 0 w 1221"/>
                  <a:gd name="T7" fmla="*/ 12 h 12"/>
                  <a:gd name="T8" fmla="*/ 1221 w 1221"/>
                  <a:gd name="T9" fmla="*/ 12 h 12"/>
                </a:gdLst>
                <a:ahLst/>
                <a:cxnLst>
                  <a:cxn ang="0">
                    <a:pos x="T0" y="T1"/>
                  </a:cxn>
                  <a:cxn ang="0">
                    <a:pos x="T2" y="T3"/>
                  </a:cxn>
                  <a:cxn ang="0">
                    <a:pos x="T4" y="T5"/>
                  </a:cxn>
                  <a:cxn ang="0">
                    <a:pos x="T6" y="T7"/>
                  </a:cxn>
                  <a:cxn ang="0">
                    <a:pos x="T8" y="T9"/>
                  </a:cxn>
                </a:cxnLst>
                <a:rect l="0" t="0" r="r" b="b"/>
                <a:pathLst>
                  <a:path w="1221" h="12">
                    <a:moveTo>
                      <a:pt x="1221" y="12"/>
                    </a:moveTo>
                    <a:lnTo>
                      <a:pt x="1220" y="0"/>
                    </a:lnTo>
                    <a:lnTo>
                      <a:pt x="5" y="0"/>
                    </a:lnTo>
                    <a:lnTo>
                      <a:pt x="0" y="12"/>
                    </a:lnTo>
                    <a:lnTo>
                      <a:pt x="122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23"/>
              <p:cNvSpPr>
                <a:spLocks/>
              </p:cNvSpPr>
              <p:nvPr/>
            </p:nvSpPr>
            <p:spPr bwMode="auto">
              <a:xfrm>
                <a:off x="1560513" y="3054351"/>
                <a:ext cx="1000125" cy="9525"/>
              </a:xfrm>
              <a:custGeom>
                <a:avLst/>
                <a:gdLst>
                  <a:gd name="T0" fmla="*/ 1258 w 1258"/>
                  <a:gd name="T1" fmla="*/ 13 h 13"/>
                  <a:gd name="T2" fmla="*/ 1254 w 1258"/>
                  <a:gd name="T3" fmla="*/ 0 h 13"/>
                  <a:gd name="T4" fmla="*/ 5 w 1258"/>
                  <a:gd name="T5" fmla="*/ 0 h 13"/>
                  <a:gd name="T6" fmla="*/ 0 w 1258"/>
                  <a:gd name="T7" fmla="*/ 13 h 13"/>
                  <a:gd name="T8" fmla="*/ 1258 w 1258"/>
                  <a:gd name="T9" fmla="*/ 13 h 13"/>
                </a:gdLst>
                <a:ahLst/>
                <a:cxnLst>
                  <a:cxn ang="0">
                    <a:pos x="T0" y="T1"/>
                  </a:cxn>
                  <a:cxn ang="0">
                    <a:pos x="T2" y="T3"/>
                  </a:cxn>
                  <a:cxn ang="0">
                    <a:pos x="T4" y="T5"/>
                  </a:cxn>
                  <a:cxn ang="0">
                    <a:pos x="T6" y="T7"/>
                  </a:cxn>
                  <a:cxn ang="0">
                    <a:pos x="T8" y="T9"/>
                  </a:cxn>
                </a:cxnLst>
                <a:rect l="0" t="0" r="r" b="b"/>
                <a:pathLst>
                  <a:path w="1258" h="13">
                    <a:moveTo>
                      <a:pt x="1258" y="13"/>
                    </a:moveTo>
                    <a:lnTo>
                      <a:pt x="1254" y="0"/>
                    </a:lnTo>
                    <a:lnTo>
                      <a:pt x="5" y="0"/>
                    </a:lnTo>
                    <a:lnTo>
                      <a:pt x="0" y="13"/>
                    </a:lnTo>
                    <a:lnTo>
                      <a:pt x="125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24"/>
              <p:cNvSpPr>
                <a:spLocks/>
              </p:cNvSpPr>
              <p:nvPr/>
            </p:nvSpPr>
            <p:spPr bwMode="auto">
              <a:xfrm>
                <a:off x="1539875" y="3089276"/>
                <a:ext cx="938213" cy="11113"/>
              </a:xfrm>
              <a:custGeom>
                <a:avLst/>
                <a:gdLst>
                  <a:gd name="T0" fmla="*/ 1183 w 1183"/>
                  <a:gd name="T1" fmla="*/ 14 h 14"/>
                  <a:gd name="T2" fmla="*/ 1179 w 1183"/>
                  <a:gd name="T3" fmla="*/ 1 h 14"/>
                  <a:gd name="T4" fmla="*/ 6 w 1183"/>
                  <a:gd name="T5" fmla="*/ 0 h 14"/>
                  <a:gd name="T6" fmla="*/ 0 w 1183"/>
                  <a:gd name="T7" fmla="*/ 14 h 14"/>
                  <a:gd name="T8" fmla="*/ 1183 w 1183"/>
                  <a:gd name="T9" fmla="*/ 14 h 14"/>
                </a:gdLst>
                <a:ahLst/>
                <a:cxnLst>
                  <a:cxn ang="0">
                    <a:pos x="T0" y="T1"/>
                  </a:cxn>
                  <a:cxn ang="0">
                    <a:pos x="T2" y="T3"/>
                  </a:cxn>
                  <a:cxn ang="0">
                    <a:pos x="T4" y="T5"/>
                  </a:cxn>
                  <a:cxn ang="0">
                    <a:pos x="T6" y="T7"/>
                  </a:cxn>
                  <a:cxn ang="0">
                    <a:pos x="T8" y="T9"/>
                  </a:cxn>
                </a:cxnLst>
                <a:rect l="0" t="0" r="r" b="b"/>
                <a:pathLst>
                  <a:path w="1183" h="14">
                    <a:moveTo>
                      <a:pt x="1183" y="14"/>
                    </a:moveTo>
                    <a:lnTo>
                      <a:pt x="1179" y="1"/>
                    </a:lnTo>
                    <a:lnTo>
                      <a:pt x="6" y="0"/>
                    </a:lnTo>
                    <a:lnTo>
                      <a:pt x="0" y="14"/>
                    </a:lnTo>
                    <a:lnTo>
                      <a:pt x="118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25"/>
              <p:cNvSpPr>
                <a:spLocks/>
              </p:cNvSpPr>
              <p:nvPr/>
            </p:nvSpPr>
            <p:spPr bwMode="auto">
              <a:xfrm>
                <a:off x="1514475" y="3124201"/>
                <a:ext cx="1065213" cy="9525"/>
              </a:xfrm>
              <a:custGeom>
                <a:avLst/>
                <a:gdLst>
                  <a:gd name="T0" fmla="*/ 1342 w 1342"/>
                  <a:gd name="T1" fmla="*/ 12 h 12"/>
                  <a:gd name="T2" fmla="*/ 1338 w 1342"/>
                  <a:gd name="T3" fmla="*/ 0 h 12"/>
                  <a:gd name="T4" fmla="*/ 5 w 1342"/>
                  <a:gd name="T5" fmla="*/ 0 h 12"/>
                  <a:gd name="T6" fmla="*/ 0 w 1342"/>
                  <a:gd name="T7" fmla="*/ 12 h 12"/>
                  <a:gd name="T8" fmla="*/ 1342 w 1342"/>
                  <a:gd name="T9" fmla="*/ 12 h 12"/>
                </a:gdLst>
                <a:ahLst/>
                <a:cxnLst>
                  <a:cxn ang="0">
                    <a:pos x="T0" y="T1"/>
                  </a:cxn>
                  <a:cxn ang="0">
                    <a:pos x="T2" y="T3"/>
                  </a:cxn>
                  <a:cxn ang="0">
                    <a:pos x="T4" y="T5"/>
                  </a:cxn>
                  <a:cxn ang="0">
                    <a:pos x="T6" y="T7"/>
                  </a:cxn>
                  <a:cxn ang="0">
                    <a:pos x="T8" y="T9"/>
                  </a:cxn>
                </a:cxnLst>
                <a:rect l="0" t="0" r="r" b="b"/>
                <a:pathLst>
                  <a:path w="1342" h="12">
                    <a:moveTo>
                      <a:pt x="1342" y="12"/>
                    </a:moveTo>
                    <a:lnTo>
                      <a:pt x="1338" y="0"/>
                    </a:lnTo>
                    <a:lnTo>
                      <a:pt x="5" y="0"/>
                    </a:lnTo>
                    <a:lnTo>
                      <a:pt x="0" y="12"/>
                    </a:lnTo>
                    <a:lnTo>
                      <a:pt x="134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26"/>
              <p:cNvSpPr>
                <a:spLocks/>
              </p:cNvSpPr>
              <p:nvPr/>
            </p:nvSpPr>
            <p:spPr bwMode="auto">
              <a:xfrm>
                <a:off x="2611438" y="3124201"/>
                <a:ext cx="185738" cy="9525"/>
              </a:xfrm>
              <a:custGeom>
                <a:avLst/>
                <a:gdLst>
                  <a:gd name="T0" fmla="*/ 3 w 232"/>
                  <a:gd name="T1" fmla="*/ 12 h 12"/>
                  <a:gd name="T2" fmla="*/ 232 w 232"/>
                  <a:gd name="T3" fmla="*/ 12 h 12"/>
                  <a:gd name="T4" fmla="*/ 227 w 232"/>
                  <a:gd name="T5" fmla="*/ 0 h 12"/>
                  <a:gd name="T6" fmla="*/ 0 w 232"/>
                  <a:gd name="T7" fmla="*/ 0 h 12"/>
                  <a:gd name="T8" fmla="*/ 3 w 232"/>
                  <a:gd name="T9" fmla="*/ 12 h 12"/>
                </a:gdLst>
                <a:ahLst/>
                <a:cxnLst>
                  <a:cxn ang="0">
                    <a:pos x="T0" y="T1"/>
                  </a:cxn>
                  <a:cxn ang="0">
                    <a:pos x="T2" y="T3"/>
                  </a:cxn>
                  <a:cxn ang="0">
                    <a:pos x="T4" y="T5"/>
                  </a:cxn>
                  <a:cxn ang="0">
                    <a:pos x="T6" y="T7"/>
                  </a:cxn>
                  <a:cxn ang="0">
                    <a:pos x="T8" y="T9"/>
                  </a:cxn>
                </a:cxnLst>
                <a:rect l="0" t="0" r="r" b="b"/>
                <a:pathLst>
                  <a:path w="232" h="12">
                    <a:moveTo>
                      <a:pt x="3" y="12"/>
                    </a:moveTo>
                    <a:lnTo>
                      <a:pt x="232" y="12"/>
                    </a:lnTo>
                    <a:lnTo>
                      <a:pt x="227" y="0"/>
                    </a:lnTo>
                    <a:lnTo>
                      <a:pt x="0" y="0"/>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27"/>
              <p:cNvSpPr>
                <a:spLocks/>
              </p:cNvSpPr>
              <p:nvPr/>
            </p:nvSpPr>
            <p:spPr bwMode="auto">
              <a:xfrm>
                <a:off x="2598738" y="3089276"/>
                <a:ext cx="180975" cy="9525"/>
              </a:xfrm>
              <a:custGeom>
                <a:avLst/>
                <a:gdLst>
                  <a:gd name="T0" fmla="*/ 3 w 230"/>
                  <a:gd name="T1" fmla="*/ 12 h 12"/>
                  <a:gd name="T2" fmla="*/ 230 w 230"/>
                  <a:gd name="T3" fmla="*/ 12 h 12"/>
                  <a:gd name="T4" fmla="*/ 227 w 230"/>
                  <a:gd name="T5" fmla="*/ 0 h 12"/>
                  <a:gd name="T6" fmla="*/ 0 w 230"/>
                  <a:gd name="T7" fmla="*/ 0 h 12"/>
                  <a:gd name="T8" fmla="*/ 3 w 230"/>
                  <a:gd name="T9" fmla="*/ 12 h 12"/>
                </a:gdLst>
                <a:ahLst/>
                <a:cxnLst>
                  <a:cxn ang="0">
                    <a:pos x="T0" y="T1"/>
                  </a:cxn>
                  <a:cxn ang="0">
                    <a:pos x="T2" y="T3"/>
                  </a:cxn>
                  <a:cxn ang="0">
                    <a:pos x="T4" y="T5"/>
                  </a:cxn>
                  <a:cxn ang="0">
                    <a:pos x="T6" y="T7"/>
                  </a:cxn>
                  <a:cxn ang="0">
                    <a:pos x="T8" y="T9"/>
                  </a:cxn>
                </a:cxnLst>
                <a:rect l="0" t="0" r="r" b="b"/>
                <a:pathLst>
                  <a:path w="230" h="12">
                    <a:moveTo>
                      <a:pt x="3" y="12"/>
                    </a:moveTo>
                    <a:lnTo>
                      <a:pt x="230" y="12"/>
                    </a:lnTo>
                    <a:lnTo>
                      <a:pt x="227" y="0"/>
                    </a:lnTo>
                    <a:lnTo>
                      <a:pt x="0" y="0"/>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28"/>
              <p:cNvSpPr>
                <a:spLocks/>
              </p:cNvSpPr>
              <p:nvPr/>
            </p:nvSpPr>
            <p:spPr bwMode="auto">
              <a:xfrm>
                <a:off x="2589213" y="3054351"/>
                <a:ext cx="184150" cy="9525"/>
              </a:xfrm>
              <a:custGeom>
                <a:avLst/>
                <a:gdLst>
                  <a:gd name="T0" fmla="*/ 3 w 231"/>
                  <a:gd name="T1" fmla="*/ 13 h 13"/>
                  <a:gd name="T2" fmla="*/ 231 w 231"/>
                  <a:gd name="T3" fmla="*/ 13 h 13"/>
                  <a:gd name="T4" fmla="*/ 227 w 231"/>
                  <a:gd name="T5" fmla="*/ 0 h 13"/>
                  <a:gd name="T6" fmla="*/ 0 w 231"/>
                  <a:gd name="T7" fmla="*/ 0 h 13"/>
                  <a:gd name="T8" fmla="*/ 3 w 231"/>
                  <a:gd name="T9" fmla="*/ 13 h 13"/>
                </a:gdLst>
                <a:ahLst/>
                <a:cxnLst>
                  <a:cxn ang="0">
                    <a:pos x="T0" y="T1"/>
                  </a:cxn>
                  <a:cxn ang="0">
                    <a:pos x="T2" y="T3"/>
                  </a:cxn>
                  <a:cxn ang="0">
                    <a:pos x="T4" y="T5"/>
                  </a:cxn>
                  <a:cxn ang="0">
                    <a:pos x="T6" y="T7"/>
                  </a:cxn>
                  <a:cxn ang="0">
                    <a:pos x="T8" y="T9"/>
                  </a:cxn>
                </a:cxnLst>
                <a:rect l="0" t="0" r="r" b="b"/>
                <a:pathLst>
                  <a:path w="231" h="13">
                    <a:moveTo>
                      <a:pt x="3" y="13"/>
                    </a:moveTo>
                    <a:lnTo>
                      <a:pt x="231" y="13"/>
                    </a:lnTo>
                    <a:lnTo>
                      <a:pt x="227" y="0"/>
                    </a:lnTo>
                    <a:lnTo>
                      <a:pt x="0" y="0"/>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29"/>
              <p:cNvSpPr>
                <a:spLocks/>
              </p:cNvSpPr>
              <p:nvPr/>
            </p:nvSpPr>
            <p:spPr bwMode="auto">
              <a:xfrm>
                <a:off x="2579688" y="3022601"/>
                <a:ext cx="180975" cy="11113"/>
              </a:xfrm>
              <a:custGeom>
                <a:avLst/>
                <a:gdLst>
                  <a:gd name="T0" fmla="*/ 1 w 228"/>
                  <a:gd name="T1" fmla="*/ 12 h 12"/>
                  <a:gd name="T2" fmla="*/ 228 w 228"/>
                  <a:gd name="T3" fmla="*/ 12 h 12"/>
                  <a:gd name="T4" fmla="*/ 225 w 228"/>
                  <a:gd name="T5" fmla="*/ 0 h 12"/>
                  <a:gd name="T6" fmla="*/ 0 w 228"/>
                  <a:gd name="T7" fmla="*/ 0 h 12"/>
                  <a:gd name="T8" fmla="*/ 1 w 228"/>
                  <a:gd name="T9" fmla="*/ 12 h 12"/>
                </a:gdLst>
                <a:ahLst/>
                <a:cxnLst>
                  <a:cxn ang="0">
                    <a:pos x="T0" y="T1"/>
                  </a:cxn>
                  <a:cxn ang="0">
                    <a:pos x="T2" y="T3"/>
                  </a:cxn>
                  <a:cxn ang="0">
                    <a:pos x="T4" y="T5"/>
                  </a:cxn>
                  <a:cxn ang="0">
                    <a:pos x="T6" y="T7"/>
                  </a:cxn>
                  <a:cxn ang="0">
                    <a:pos x="T8" y="T9"/>
                  </a:cxn>
                </a:cxnLst>
                <a:rect l="0" t="0" r="r" b="b"/>
                <a:pathLst>
                  <a:path w="228" h="12">
                    <a:moveTo>
                      <a:pt x="1" y="12"/>
                    </a:moveTo>
                    <a:lnTo>
                      <a:pt x="228" y="12"/>
                    </a:lnTo>
                    <a:lnTo>
                      <a:pt x="225" y="0"/>
                    </a:lnTo>
                    <a:lnTo>
                      <a:pt x="0" y="0"/>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36" name="Textfeld 35"/>
            <p:cNvSpPr txBox="1">
              <a:spLocks noChangeArrowheads="1"/>
            </p:cNvSpPr>
            <p:nvPr/>
          </p:nvSpPr>
          <p:spPr bwMode="auto">
            <a:xfrm>
              <a:off x="3288379" y="1717277"/>
              <a:ext cx="1044117" cy="461665"/>
            </a:xfrm>
            <a:prstGeom prst="rect">
              <a:avLst/>
            </a:prstGeom>
            <a:noFill/>
            <a:ln w="28575">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DE" altLang="de-DE" sz="1200" b="1" smtClean="0">
                  <a:solidFill>
                    <a:schemeClr val="tx2"/>
                  </a:solidFill>
                </a:rPr>
                <a:t>Analyze Point</a:t>
              </a:r>
              <a:endParaRPr lang="de-DE" altLang="de-DE" sz="1200" b="1">
                <a:solidFill>
                  <a:schemeClr val="tx2"/>
                </a:solidFill>
              </a:endParaRPr>
            </a:p>
          </p:txBody>
        </p:sp>
      </p:grpSp>
      <p:sp>
        <p:nvSpPr>
          <p:cNvPr id="60" name="Rechteck 59"/>
          <p:cNvSpPr/>
          <p:nvPr/>
        </p:nvSpPr>
        <p:spPr>
          <a:xfrm>
            <a:off x="3302717" y="1610260"/>
            <a:ext cx="1050496" cy="69717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de-DE" sz="1400" smtClean="0"/>
              <a:t>Farbmess-daten</a:t>
            </a:r>
            <a:endParaRPr lang="de-DE" sz="1400"/>
          </a:p>
        </p:txBody>
      </p:sp>
      <p:cxnSp>
        <p:nvCxnSpPr>
          <p:cNvPr id="61" name="Gerade Verbindung 60"/>
          <p:cNvCxnSpPr>
            <a:stCxn id="28" idx="3"/>
          </p:cNvCxnSpPr>
          <p:nvPr/>
        </p:nvCxnSpPr>
        <p:spPr>
          <a:xfrm flipV="1">
            <a:off x="1907263" y="1980658"/>
            <a:ext cx="1336287" cy="1268384"/>
          </a:xfrm>
          <a:prstGeom prst="line">
            <a:avLst/>
          </a:prstGeom>
          <a:ln w="5715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Gerade Verbindung 75"/>
          <p:cNvCxnSpPr>
            <a:stCxn id="24" idx="3"/>
            <a:endCxn id="38" idx="1"/>
          </p:cNvCxnSpPr>
          <p:nvPr/>
        </p:nvCxnSpPr>
        <p:spPr>
          <a:xfrm flipV="1">
            <a:off x="1908968" y="2016131"/>
            <a:ext cx="1332995" cy="2571641"/>
          </a:xfrm>
          <a:prstGeom prst="line">
            <a:avLst/>
          </a:prstGeom>
          <a:ln w="5715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Gerade Verbindung 78"/>
          <p:cNvCxnSpPr>
            <a:stCxn id="32" idx="3"/>
            <a:endCxn id="38" idx="1"/>
          </p:cNvCxnSpPr>
          <p:nvPr/>
        </p:nvCxnSpPr>
        <p:spPr>
          <a:xfrm flipV="1">
            <a:off x="1906148" y="2016131"/>
            <a:ext cx="1335815" cy="3951151"/>
          </a:xfrm>
          <a:prstGeom prst="line">
            <a:avLst/>
          </a:prstGeom>
          <a:ln w="5715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1" name="Gruppieren 20"/>
          <p:cNvGrpSpPr/>
          <p:nvPr/>
        </p:nvGrpSpPr>
        <p:grpSpPr>
          <a:xfrm>
            <a:off x="2591780" y="3482806"/>
            <a:ext cx="2484276" cy="3150550"/>
            <a:chOff x="1439652" y="3100772"/>
            <a:chExt cx="2664296" cy="3478778"/>
          </a:xfrm>
        </p:grpSpPr>
        <p:sp>
          <p:nvSpPr>
            <p:cNvPr id="4" name="Rechteck 3"/>
            <p:cNvSpPr/>
            <p:nvPr/>
          </p:nvSpPr>
          <p:spPr>
            <a:xfrm>
              <a:off x="1441604" y="3100772"/>
              <a:ext cx="2662344" cy="3478778"/>
            </a:xfrm>
            <a:prstGeom prst="rect">
              <a:avLst/>
            </a:prstGeom>
            <a:solidFill>
              <a:schemeClr val="bg1"/>
            </a:solidFill>
            <a:ln w="28575">
              <a:solidFill>
                <a:schemeClr val="accent1"/>
              </a:solidFill>
            </a:ln>
            <a:effectLst>
              <a:outerShdw blurRad="76200" dir="18900000" sy="23000" kx="-1200000" algn="bl" rotWithShape="0">
                <a:prstClr val="black">
                  <a:alpha val="2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3"/>
            <a:stretch/>
          </p:blipFill>
          <p:spPr bwMode="auto">
            <a:xfrm>
              <a:off x="1439652" y="3104964"/>
              <a:ext cx="2664296" cy="229639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1604" y="5406209"/>
              <a:ext cx="2662344" cy="117334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pic>
        <p:nvPicPr>
          <p:cNvPr id="86" name="Picture 5"/>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476" t="25336" r="3724" b="145"/>
          <a:stretch/>
        </p:blipFill>
        <p:spPr bwMode="auto">
          <a:xfrm>
            <a:off x="3472524" y="1621995"/>
            <a:ext cx="703432" cy="685442"/>
          </a:xfrm>
          <a:prstGeom prst="rect">
            <a:avLst/>
          </a:prstGeom>
          <a:noFill/>
          <a:ln w="12700">
            <a:solidFill>
              <a:srgbClr val="004B8D"/>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nvGrpSpPr>
          <p:cNvPr id="87" name="Gruppieren 86"/>
          <p:cNvGrpSpPr/>
          <p:nvPr/>
        </p:nvGrpSpPr>
        <p:grpSpPr>
          <a:xfrm>
            <a:off x="3437655" y="1621996"/>
            <a:ext cx="810309" cy="685441"/>
            <a:chOff x="1439652" y="3100772"/>
            <a:chExt cx="2664296" cy="3478778"/>
          </a:xfrm>
        </p:grpSpPr>
        <p:sp>
          <p:nvSpPr>
            <p:cNvPr id="88" name="Rechteck 87"/>
            <p:cNvSpPr/>
            <p:nvPr/>
          </p:nvSpPr>
          <p:spPr>
            <a:xfrm>
              <a:off x="1441604" y="3100772"/>
              <a:ext cx="2662344" cy="3478778"/>
            </a:xfrm>
            <a:prstGeom prst="rect">
              <a:avLst/>
            </a:prstGeom>
            <a:solidFill>
              <a:schemeClr val="bg1"/>
            </a:solidFill>
            <a:ln w="28575">
              <a:solidFill>
                <a:schemeClr val="accent1"/>
              </a:solidFill>
            </a:ln>
            <a:effectLst>
              <a:outerShdw blurRad="76200" dir="18900000" sy="23000" kx="-1200000" algn="bl" rotWithShape="0">
                <a:prstClr val="black">
                  <a:alpha val="2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9"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73"/>
            <a:stretch/>
          </p:blipFill>
          <p:spPr bwMode="auto">
            <a:xfrm>
              <a:off x="1439652" y="3104964"/>
              <a:ext cx="2664296" cy="229639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90"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41604" y="5406209"/>
              <a:ext cx="2662344" cy="117334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grpSp>
        <p:nvGrpSpPr>
          <p:cNvPr id="68" name="Gruppieren 67"/>
          <p:cNvGrpSpPr>
            <a:grpSpLocks noChangeAspect="1"/>
          </p:cNvGrpSpPr>
          <p:nvPr/>
        </p:nvGrpSpPr>
        <p:grpSpPr>
          <a:xfrm>
            <a:off x="7200000" y="539994"/>
            <a:ext cx="1352035" cy="1439998"/>
            <a:chOff x="7649644" y="2815200"/>
            <a:chExt cx="1136449" cy="1210388"/>
          </a:xfrm>
          <a:solidFill>
            <a:schemeClr val="accent1"/>
          </a:solidFill>
        </p:grpSpPr>
        <p:sp>
          <p:nvSpPr>
            <p:cNvPr id="69" name="Eingekerbter Richtungspfeil 68"/>
            <p:cNvSpPr/>
            <p:nvPr/>
          </p:nvSpPr>
          <p:spPr>
            <a:xfrm>
              <a:off x="7649644" y="2815200"/>
              <a:ext cx="1136449" cy="1210388"/>
            </a:xfrm>
            <a:prstGeom prst="chevron">
              <a:avLst>
                <a:gd name="adj" fmla="val 35551"/>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70" name="Picture 4"/>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7424" t="64126" r="26731"/>
            <a:stretch/>
          </p:blipFill>
          <p:spPr bwMode="auto">
            <a:xfrm>
              <a:off x="8036893" y="3221344"/>
              <a:ext cx="649908" cy="400171"/>
            </a:xfrm>
            <a:prstGeom prst="rect">
              <a:avLst/>
            </a:prstGeom>
            <a:grpFill/>
            <a:ln>
              <a:noFill/>
            </a:ln>
            <a:effectLst>
              <a:outerShdw blurRad="190500" algn="tl" rotWithShape="0">
                <a:srgbClr val="000000">
                  <a:alpha val="70000"/>
                </a:srgbClr>
              </a:outerShdw>
            </a:effectLst>
            <a:extLst/>
          </p:spPr>
        </p:pic>
        <p:sp>
          <p:nvSpPr>
            <p:cNvPr id="71" name="Textfeld 70"/>
            <p:cNvSpPr txBox="1"/>
            <p:nvPr/>
          </p:nvSpPr>
          <p:spPr>
            <a:xfrm>
              <a:off x="7776603" y="3625516"/>
              <a:ext cx="717087" cy="388051"/>
            </a:xfrm>
            <a:prstGeom prst="rect">
              <a:avLst/>
            </a:prstGeom>
            <a:noFill/>
          </p:spPr>
          <p:txBody>
            <a:bodyPr wrap="none" rtlCol="0">
              <a:spAutoFit/>
            </a:bodyPr>
            <a:lstStyle/>
            <a:p>
              <a:pPr algn="ctr"/>
              <a:r>
                <a:rPr lang="en-US" sz="1200" b="1" dirty="0" err="1" smtClean="0">
                  <a:solidFill>
                    <a:schemeClr val="bg1"/>
                  </a:solidFill>
                  <a:effectLst>
                    <a:outerShdw blurRad="50800" dist="38100" dir="5400000" algn="t" rotWithShape="0">
                      <a:prstClr val="black">
                        <a:alpha val="40000"/>
                      </a:prstClr>
                    </a:outerShdw>
                  </a:effectLst>
                </a:rPr>
                <a:t>Über</a:t>
              </a:r>
              <a:r>
                <a:rPr lang="en-US" sz="1200" b="1" dirty="0" smtClean="0">
                  <a:solidFill>
                    <a:schemeClr val="bg1"/>
                  </a:solidFill>
                  <a:effectLst>
                    <a:outerShdw blurRad="50800" dist="38100" dir="5400000" algn="t" rotWithShape="0">
                      <a:prstClr val="black">
                        <a:alpha val="40000"/>
                      </a:prstClr>
                    </a:outerShdw>
                  </a:effectLst>
                </a:rPr>
                <a:t>-</a:t>
              </a:r>
            </a:p>
            <a:p>
              <a:pPr algn="ctr"/>
              <a:r>
                <a:rPr lang="en-US" sz="1200" b="1" dirty="0" err="1" smtClean="0">
                  <a:solidFill>
                    <a:schemeClr val="bg1"/>
                  </a:solidFill>
                  <a:effectLst>
                    <a:outerShdw blurRad="50800" dist="38100" dir="5400000" algn="t" rotWithShape="0">
                      <a:prstClr val="black">
                        <a:alpha val="40000"/>
                      </a:prstClr>
                    </a:outerShdw>
                  </a:effectLst>
                </a:rPr>
                <a:t>wachung</a:t>
              </a:r>
              <a:endParaRPr lang="en-US" sz="1200" dirty="0">
                <a:solidFill>
                  <a:schemeClr val="bg1"/>
                </a:solidFill>
                <a:effectLst>
                  <a:outerShdw blurRad="50800" dist="38100" dir="5400000" algn="t" rotWithShape="0">
                    <a:prstClr val="black">
                      <a:alpha val="40000"/>
                    </a:prstClr>
                  </a:outerShdw>
                </a:effectLst>
              </a:endParaRPr>
            </a:p>
          </p:txBody>
        </p:sp>
      </p:grpSp>
    </p:spTree>
    <p:extLst>
      <p:ext uri="{BB962C8B-B14F-4D97-AF65-F5344CB8AC3E}">
        <p14:creationId xmlns:p14="http://schemas.microsoft.com/office/powerpoint/2010/main" val="37774947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6"/>
                                        </p:tgtEl>
                                      </p:cBhvr>
                                    </p:animEffect>
                                    <p:animScale>
                                      <p:cBhvr>
                                        <p:cTn id="7" dur="250" autoRev="1" fill="hold"/>
                                        <p:tgtEl>
                                          <p:spTgt spid="66"/>
                                        </p:tgtEl>
                                      </p:cBhvr>
                                      <p:by x="105000" y="105000"/>
                                    </p:animScale>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down)">
                                      <p:cBhvr>
                                        <p:cTn id="11" dur="2000"/>
                                        <p:tgtEl>
                                          <p:spTgt spid="61"/>
                                        </p:tgtEl>
                                      </p:cBhvr>
                                    </p:animEffect>
                                  </p:childTnLst>
                                </p:cTn>
                              </p:par>
                            </p:childTnLst>
                          </p:cTn>
                        </p:par>
                        <p:par>
                          <p:cTn id="12" fill="hold">
                            <p:stCondLst>
                              <p:cond delay="2500"/>
                            </p:stCondLst>
                            <p:childTnLst>
                              <p:par>
                                <p:cTn id="13" presetID="7" presetClass="emph" presetSubtype="2" fill="hold" nodeType="afterEffect">
                                  <p:stCondLst>
                                    <p:cond delay="0"/>
                                  </p:stCondLst>
                                  <p:childTnLst>
                                    <p:animClr clrSpc="rgb" dir="cw">
                                      <p:cBhvr>
                                        <p:cTn id="14" dur="2000" fill="hold"/>
                                        <p:tgtEl>
                                          <p:spTgt spid="61"/>
                                        </p:tgtEl>
                                        <p:attrNameLst>
                                          <p:attrName>stroke.color</p:attrName>
                                        </p:attrNameLst>
                                      </p:cBhvr>
                                      <p:to>
                                        <a:srgbClr val="FCE8E8"/>
                                      </p:to>
                                    </p:animClr>
                                    <p:set>
                                      <p:cBhvr>
                                        <p:cTn id="15" dur="2000" fill="hold"/>
                                        <p:tgtEl>
                                          <p:spTgt spid="61"/>
                                        </p:tgtEl>
                                        <p:attrNameLst>
                                          <p:attrName>stroke.on</p:attrName>
                                        </p:attrNameLst>
                                      </p:cBhvr>
                                      <p:to>
                                        <p:strVal val="true"/>
                                      </p:to>
                                    </p:set>
                                  </p:childTnLst>
                                </p:cTn>
                              </p:par>
                            </p:childTnLst>
                          </p:cTn>
                        </p:par>
                        <p:par>
                          <p:cTn id="16" fill="hold">
                            <p:stCondLst>
                              <p:cond delay="4500"/>
                            </p:stCondLst>
                            <p:childTnLst>
                              <p:par>
                                <p:cTn id="17" presetID="53" presetClass="entr" presetSubtype="16"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500" fill="hold"/>
                                        <p:tgtEl>
                                          <p:spTgt spid="60"/>
                                        </p:tgtEl>
                                        <p:attrNameLst>
                                          <p:attrName>ppt_w</p:attrName>
                                        </p:attrNameLst>
                                      </p:cBhvr>
                                      <p:tavLst>
                                        <p:tav tm="0">
                                          <p:val>
                                            <p:fltVal val="0"/>
                                          </p:val>
                                        </p:tav>
                                        <p:tav tm="100000">
                                          <p:val>
                                            <p:strVal val="#ppt_w"/>
                                          </p:val>
                                        </p:tav>
                                      </p:tavLst>
                                    </p:anim>
                                    <p:anim calcmode="lin" valueType="num">
                                      <p:cBhvr>
                                        <p:cTn id="20" dur="500" fill="hold"/>
                                        <p:tgtEl>
                                          <p:spTgt spid="60"/>
                                        </p:tgtEl>
                                        <p:attrNameLst>
                                          <p:attrName>ppt_h</p:attrName>
                                        </p:attrNameLst>
                                      </p:cBhvr>
                                      <p:tavLst>
                                        <p:tav tm="0">
                                          <p:val>
                                            <p:fltVal val="0"/>
                                          </p:val>
                                        </p:tav>
                                        <p:tav tm="100000">
                                          <p:val>
                                            <p:strVal val="#ppt_h"/>
                                          </p:val>
                                        </p:tav>
                                      </p:tavLst>
                                    </p:anim>
                                    <p:animEffect transition="in" filter="fade">
                                      <p:cBhvr>
                                        <p:cTn id="21" dur="500"/>
                                        <p:tgtEl>
                                          <p:spTgt spid="60"/>
                                        </p:tgtEl>
                                      </p:cBhvr>
                                    </p:animEffect>
                                  </p:childTnLst>
                                </p:cTn>
                              </p:par>
                            </p:childTnLst>
                          </p:cTn>
                        </p:par>
                        <p:par>
                          <p:cTn id="22" fill="hold">
                            <p:stCondLst>
                              <p:cond delay="5000"/>
                            </p:stCondLst>
                            <p:childTnLst>
                              <p:par>
                                <p:cTn id="23" presetID="26" presetClass="emph" presetSubtype="0" fill="hold" nodeType="after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par>
                          <p:cTn id="26" fill="hold">
                            <p:stCondLst>
                              <p:cond delay="5500"/>
                            </p:stCondLst>
                            <p:childTnLst>
                              <p:par>
                                <p:cTn id="27" presetID="22" presetClass="entr" presetSubtype="4"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wipe(down)">
                                      <p:cBhvr>
                                        <p:cTn id="29" dur="2000"/>
                                        <p:tgtEl>
                                          <p:spTgt spid="76"/>
                                        </p:tgtEl>
                                      </p:cBhvr>
                                    </p:animEffect>
                                  </p:childTnLst>
                                </p:cTn>
                              </p:par>
                            </p:childTnLst>
                          </p:cTn>
                        </p:par>
                        <p:par>
                          <p:cTn id="30" fill="hold">
                            <p:stCondLst>
                              <p:cond delay="7500"/>
                            </p:stCondLst>
                            <p:childTnLst>
                              <p:par>
                                <p:cTn id="31" presetID="7" presetClass="emph" presetSubtype="2" fill="hold" nodeType="afterEffect">
                                  <p:stCondLst>
                                    <p:cond delay="0"/>
                                  </p:stCondLst>
                                  <p:childTnLst>
                                    <p:animClr clrSpc="rgb" dir="cw">
                                      <p:cBhvr>
                                        <p:cTn id="32" dur="2000" fill="hold"/>
                                        <p:tgtEl>
                                          <p:spTgt spid="76"/>
                                        </p:tgtEl>
                                        <p:attrNameLst>
                                          <p:attrName>stroke.color</p:attrName>
                                        </p:attrNameLst>
                                      </p:cBhvr>
                                      <p:to>
                                        <a:srgbClr val="FCE8E8"/>
                                      </p:to>
                                    </p:animClr>
                                    <p:set>
                                      <p:cBhvr>
                                        <p:cTn id="33" dur="2000" fill="hold"/>
                                        <p:tgtEl>
                                          <p:spTgt spid="76"/>
                                        </p:tgtEl>
                                        <p:attrNameLst>
                                          <p:attrName>stroke.on</p:attrName>
                                        </p:attrNameLst>
                                      </p:cBhvr>
                                      <p:to>
                                        <p:strVal val="true"/>
                                      </p:to>
                                    </p:set>
                                  </p:childTnLst>
                                </p:cTn>
                              </p:par>
                            </p:childTnLst>
                          </p:cTn>
                        </p:par>
                        <p:par>
                          <p:cTn id="34" fill="hold">
                            <p:stCondLst>
                              <p:cond delay="9500"/>
                            </p:stCondLst>
                            <p:childTnLst>
                              <p:par>
                                <p:cTn id="35" presetID="26" presetClass="emph" presetSubtype="0" fill="hold" nodeType="afterEffect">
                                  <p:stCondLst>
                                    <p:cond delay="0"/>
                                  </p:stCondLst>
                                  <p:childTnLst>
                                    <p:animEffect transition="out" filter="fade">
                                      <p:cBhvr>
                                        <p:cTn id="36" dur="500" tmFilter="0, 0; .2, .5; .8, .5; 1, 0"/>
                                        <p:tgtEl>
                                          <p:spTgt spid="67"/>
                                        </p:tgtEl>
                                      </p:cBhvr>
                                    </p:animEffect>
                                    <p:animScale>
                                      <p:cBhvr>
                                        <p:cTn id="37" dur="250" autoRev="1" fill="hold"/>
                                        <p:tgtEl>
                                          <p:spTgt spid="67"/>
                                        </p:tgtEl>
                                      </p:cBhvr>
                                      <p:by x="105000" y="105000"/>
                                    </p:animScale>
                                  </p:childTnLst>
                                </p:cTn>
                              </p:par>
                            </p:childTnLst>
                          </p:cTn>
                        </p:par>
                        <p:par>
                          <p:cTn id="38" fill="hold">
                            <p:stCondLst>
                              <p:cond delay="10000"/>
                            </p:stCondLst>
                            <p:childTnLst>
                              <p:par>
                                <p:cTn id="39" presetID="22" presetClass="entr" presetSubtype="4" fill="hold" nodeType="after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down)">
                                      <p:cBhvr>
                                        <p:cTn id="41" dur="2000"/>
                                        <p:tgtEl>
                                          <p:spTgt spid="79"/>
                                        </p:tgtEl>
                                      </p:cBhvr>
                                    </p:animEffect>
                                  </p:childTnLst>
                                </p:cTn>
                              </p:par>
                            </p:childTnLst>
                          </p:cTn>
                        </p:par>
                        <p:par>
                          <p:cTn id="42" fill="hold">
                            <p:stCondLst>
                              <p:cond delay="12000"/>
                            </p:stCondLst>
                            <p:childTnLst>
                              <p:par>
                                <p:cTn id="43" presetID="7" presetClass="emph" presetSubtype="2" fill="hold" nodeType="afterEffect">
                                  <p:stCondLst>
                                    <p:cond delay="0"/>
                                  </p:stCondLst>
                                  <p:childTnLst>
                                    <p:animClr clrSpc="rgb" dir="cw">
                                      <p:cBhvr>
                                        <p:cTn id="44" dur="2000" fill="hold"/>
                                        <p:tgtEl>
                                          <p:spTgt spid="79"/>
                                        </p:tgtEl>
                                        <p:attrNameLst>
                                          <p:attrName>stroke.color</p:attrName>
                                        </p:attrNameLst>
                                      </p:cBhvr>
                                      <p:to>
                                        <a:srgbClr val="FCE8E8"/>
                                      </p:to>
                                    </p:animClr>
                                    <p:set>
                                      <p:cBhvr>
                                        <p:cTn id="45" dur="2000" fill="hold"/>
                                        <p:tgtEl>
                                          <p:spTgt spid="79"/>
                                        </p:tgtEl>
                                        <p:attrNameLst>
                                          <p:attrName>stroke.on</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86"/>
                                        </p:tgtEl>
                                        <p:attrNameLst>
                                          <p:attrName>style.visibility</p:attrName>
                                        </p:attrNameLst>
                                      </p:cBhvr>
                                      <p:to>
                                        <p:strVal val="visible"/>
                                      </p:to>
                                    </p:set>
                                    <p:anim calcmode="lin" valueType="num">
                                      <p:cBhvr>
                                        <p:cTn id="50" dur="500" fill="hold"/>
                                        <p:tgtEl>
                                          <p:spTgt spid="86"/>
                                        </p:tgtEl>
                                        <p:attrNameLst>
                                          <p:attrName>ppt_w</p:attrName>
                                        </p:attrNameLst>
                                      </p:cBhvr>
                                      <p:tavLst>
                                        <p:tav tm="0">
                                          <p:val>
                                            <p:fltVal val="0"/>
                                          </p:val>
                                        </p:tav>
                                        <p:tav tm="100000">
                                          <p:val>
                                            <p:strVal val="#ppt_w"/>
                                          </p:val>
                                        </p:tav>
                                      </p:tavLst>
                                    </p:anim>
                                    <p:anim calcmode="lin" valueType="num">
                                      <p:cBhvr>
                                        <p:cTn id="51" dur="500" fill="hold"/>
                                        <p:tgtEl>
                                          <p:spTgt spid="86"/>
                                        </p:tgtEl>
                                        <p:attrNameLst>
                                          <p:attrName>ppt_h</p:attrName>
                                        </p:attrNameLst>
                                      </p:cBhvr>
                                      <p:tavLst>
                                        <p:tav tm="0">
                                          <p:val>
                                            <p:fltVal val="0"/>
                                          </p:val>
                                        </p:tav>
                                        <p:tav tm="100000">
                                          <p:val>
                                            <p:strVal val="#ppt_h"/>
                                          </p:val>
                                        </p:tav>
                                      </p:tavLst>
                                    </p:anim>
                                    <p:animEffect transition="in" filter="fade">
                                      <p:cBhvr>
                                        <p:cTn id="52" dur="500"/>
                                        <p:tgtEl>
                                          <p:spTgt spid="86"/>
                                        </p:tgtEl>
                                      </p:cBhvr>
                                    </p:animEffect>
                                  </p:childTnLst>
                                </p:cTn>
                              </p:par>
                            </p:childTnLst>
                          </p:cTn>
                        </p:par>
                        <p:par>
                          <p:cTn id="53" fill="hold">
                            <p:stCondLst>
                              <p:cond delay="500"/>
                            </p:stCondLst>
                            <p:childTnLst>
                              <p:par>
                                <p:cTn id="54" presetID="42" presetClass="path" presetSubtype="0" accel="50000" decel="50000" fill="hold" nodeType="afterEffect">
                                  <p:stCondLst>
                                    <p:cond delay="0"/>
                                  </p:stCondLst>
                                  <p:childTnLst>
                                    <p:animMotion origin="layout" path="M 8.33333E-7 4.79759E-6 L 0.35746 0.25005 " pathEditMode="relative" rAng="0" ptsTypes="AA">
                                      <p:cBhvr>
                                        <p:cTn id="55" dur="2000" fill="hold"/>
                                        <p:tgtEl>
                                          <p:spTgt spid="86"/>
                                        </p:tgtEl>
                                        <p:attrNameLst>
                                          <p:attrName>ppt_x</p:attrName>
                                          <p:attrName>ppt_y</p:attrName>
                                        </p:attrNameLst>
                                      </p:cBhvr>
                                      <p:rCtr x="17865" y="12491"/>
                                    </p:animMotion>
                                  </p:childTnLst>
                                </p:cTn>
                              </p:par>
                            </p:childTnLst>
                          </p:cTn>
                        </p:par>
                        <p:par>
                          <p:cTn id="56" fill="hold">
                            <p:stCondLst>
                              <p:cond delay="2500"/>
                            </p:stCondLst>
                            <p:childTnLst>
                              <p:par>
                                <p:cTn id="57" presetID="1" presetClass="exit" presetSubtype="0" fill="hold" nodeType="afterEffect">
                                  <p:stCondLst>
                                    <p:cond delay="0"/>
                                  </p:stCondLst>
                                  <p:childTnLst>
                                    <p:set>
                                      <p:cBhvr>
                                        <p:cTn id="58" dur="1" fill="hold">
                                          <p:stCondLst>
                                            <p:cond delay="0"/>
                                          </p:stCondLst>
                                        </p:cTn>
                                        <p:tgtEl>
                                          <p:spTgt spid="86"/>
                                        </p:tgtEl>
                                        <p:attrNameLst>
                                          <p:attrName>style.visibility</p:attrName>
                                        </p:attrNameLst>
                                      </p:cBhvr>
                                      <p:to>
                                        <p:strVal val="hidden"/>
                                      </p:to>
                                    </p:set>
                                  </p:childTnLst>
                                </p:cTn>
                              </p:par>
                              <p:par>
                                <p:cTn id="59" presetID="53" presetClass="entr" presetSubtype="16"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3000"/>
                            </p:stCondLst>
                            <p:childTnLst>
                              <p:par>
                                <p:cTn id="65" presetID="53" presetClass="entr" presetSubtype="16" fill="hold" nodeType="afterEffect">
                                  <p:stCondLst>
                                    <p:cond delay="0"/>
                                  </p:stCondLst>
                                  <p:childTnLst>
                                    <p:set>
                                      <p:cBhvr>
                                        <p:cTn id="66" dur="1" fill="hold">
                                          <p:stCondLst>
                                            <p:cond delay="0"/>
                                          </p:stCondLst>
                                        </p:cTn>
                                        <p:tgtEl>
                                          <p:spTgt spid="87"/>
                                        </p:tgtEl>
                                        <p:attrNameLst>
                                          <p:attrName>style.visibility</p:attrName>
                                        </p:attrNameLst>
                                      </p:cBhvr>
                                      <p:to>
                                        <p:strVal val="visible"/>
                                      </p:to>
                                    </p:set>
                                    <p:anim calcmode="lin" valueType="num">
                                      <p:cBhvr>
                                        <p:cTn id="67" dur="500" fill="hold"/>
                                        <p:tgtEl>
                                          <p:spTgt spid="87"/>
                                        </p:tgtEl>
                                        <p:attrNameLst>
                                          <p:attrName>ppt_w</p:attrName>
                                        </p:attrNameLst>
                                      </p:cBhvr>
                                      <p:tavLst>
                                        <p:tav tm="0">
                                          <p:val>
                                            <p:fltVal val="0"/>
                                          </p:val>
                                        </p:tav>
                                        <p:tav tm="100000">
                                          <p:val>
                                            <p:strVal val="#ppt_w"/>
                                          </p:val>
                                        </p:tav>
                                      </p:tavLst>
                                    </p:anim>
                                    <p:anim calcmode="lin" valueType="num">
                                      <p:cBhvr>
                                        <p:cTn id="68" dur="500" fill="hold"/>
                                        <p:tgtEl>
                                          <p:spTgt spid="87"/>
                                        </p:tgtEl>
                                        <p:attrNameLst>
                                          <p:attrName>ppt_h</p:attrName>
                                        </p:attrNameLst>
                                      </p:cBhvr>
                                      <p:tavLst>
                                        <p:tav tm="0">
                                          <p:val>
                                            <p:fltVal val="0"/>
                                          </p:val>
                                        </p:tav>
                                        <p:tav tm="100000">
                                          <p:val>
                                            <p:strVal val="#ppt_h"/>
                                          </p:val>
                                        </p:tav>
                                      </p:tavLst>
                                    </p:anim>
                                    <p:animEffect transition="in" filter="fade">
                                      <p:cBhvr>
                                        <p:cTn id="69" dur="500"/>
                                        <p:tgtEl>
                                          <p:spTgt spid="87"/>
                                        </p:tgtEl>
                                      </p:cBhvr>
                                    </p:animEffect>
                                  </p:childTnLst>
                                </p:cTn>
                              </p:par>
                            </p:childTnLst>
                          </p:cTn>
                        </p:par>
                        <p:par>
                          <p:cTn id="70" fill="hold">
                            <p:stCondLst>
                              <p:cond delay="3500"/>
                            </p:stCondLst>
                            <p:childTnLst>
                              <p:par>
                                <p:cTn id="71" presetID="42" presetClass="path" presetSubtype="0" accel="50000" decel="50000" fill="hold" nodeType="afterEffect">
                                  <p:stCondLst>
                                    <p:cond delay="0"/>
                                  </p:stCondLst>
                                  <p:childTnLst>
                                    <p:animMotion origin="layout" path="M 1.11111E-6 4.79759E-6 L 0.00104 0.43881 " pathEditMode="relative" rAng="0" ptsTypes="AA">
                                      <p:cBhvr>
                                        <p:cTn id="72" dur="2000" fill="hold"/>
                                        <p:tgtEl>
                                          <p:spTgt spid="87"/>
                                        </p:tgtEl>
                                        <p:attrNameLst>
                                          <p:attrName>ppt_x</p:attrName>
                                          <p:attrName>ppt_y</p:attrName>
                                        </p:attrNameLst>
                                      </p:cBhvr>
                                      <p:rCtr x="52" y="21929"/>
                                    </p:animMotion>
                                  </p:childTnLst>
                                </p:cTn>
                              </p:par>
                            </p:childTnLst>
                          </p:cTn>
                        </p:par>
                        <p:par>
                          <p:cTn id="73" fill="hold">
                            <p:stCondLst>
                              <p:cond delay="5500"/>
                            </p:stCondLst>
                            <p:childTnLst>
                              <p:par>
                                <p:cTn id="74" presetID="1" presetClass="exit" presetSubtype="0" fill="hold" nodeType="afterEffect">
                                  <p:stCondLst>
                                    <p:cond delay="0"/>
                                  </p:stCondLst>
                                  <p:childTnLst>
                                    <p:set>
                                      <p:cBhvr>
                                        <p:cTn id="75" dur="1" fill="hold">
                                          <p:stCondLst>
                                            <p:cond delay="0"/>
                                          </p:stCondLst>
                                        </p:cTn>
                                        <p:tgtEl>
                                          <p:spTgt spid="87"/>
                                        </p:tgtEl>
                                        <p:attrNameLst>
                                          <p:attrName>style.visibility</p:attrName>
                                        </p:attrNameLst>
                                      </p:cBhvr>
                                      <p:to>
                                        <p:strVal val="hidden"/>
                                      </p:to>
                                    </p:set>
                                  </p:childTnLst>
                                </p:cTn>
                              </p:par>
                              <p:par>
                                <p:cTn id="76" presetID="53" presetClass="entr" presetSubtype="16" fill="hold" nodeType="with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500" fill="hold"/>
                                        <p:tgtEl>
                                          <p:spTgt spid="21"/>
                                        </p:tgtEl>
                                        <p:attrNameLst>
                                          <p:attrName>ppt_w</p:attrName>
                                        </p:attrNameLst>
                                      </p:cBhvr>
                                      <p:tavLst>
                                        <p:tav tm="0">
                                          <p:val>
                                            <p:fltVal val="0"/>
                                          </p:val>
                                        </p:tav>
                                        <p:tav tm="100000">
                                          <p:val>
                                            <p:strVal val="#ppt_w"/>
                                          </p:val>
                                        </p:tav>
                                      </p:tavLst>
                                    </p:anim>
                                    <p:anim calcmode="lin" valueType="num">
                                      <p:cBhvr>
                                        <p:cTn id="79" dur="500" fill="hold"/>
                                        <p:tgtEl>
                                          <p:spTgt spid="21"/>
                                        </p:tgtEl>
                                        <p:attrNameLst>
                                          <p:attrName>ppt_h</p:attrName>
                                        </p:attrNameLst>
                                      </p:cBhvr>
                                      <p:tavLst>
                                        <p:tav tm="0">
                                          <p:val>
                                            <p:fltVal val="0"/>
                                          </p:val>
                                        </p:tav>
                                        <p:tav tm="100000">
                                          <p:val>
                                            <p:strVal val="#ppt_h"/>
                                          </p:val>
                                        </p:tav>
                                      </p:tavLst>
                                    </p:anim>
                                    <p:animEffect transition="in" filter="fade">
                                      <p:cBhvr>
                                        <p:cTn id="80" dur="500"/>
                                        <p:tgtEl>
                                          <p:spTgt spid="21"/>
                                        </p:tgtEl>
                                      </p:cBhvr>
                                    </p:animEffect>
                                  </p:childTnLst>
                                </p:cTn>
                              </p:par>
                            </p:childTnLst>
                          </p:cTn>
                        </p:par>
                        <p:par>
                          <p:cTn id="81" fill="hold">
                            <p:stCondLst>
                              <p:cond delay="6000"/>
                            </p:stCondLst>
                            <p:childTnLst>
                              <p:par>
                                <p:cTn id="82" presetID="1" presetClass="entr" presetSubtype="0" fill="hold" grpId="0" nodeType="afterEffect">
                                  <p:stCondLst>
                                    <p:cond delay="1000"/>
                                  </p:stCondLst>
                                  <p:childTnLst>
                                    <p:set>
                                      <p:cBhvr>
                                        <p:cTn id="83" dur="1" fill="hold">
                                          <p:stCondLst>
                                            <p:cond delay="0"/>
                                          </p:stCondLst>
                                        </p:cTn>
                                        <p:tgtEl>
                                          <p:spTgt spid="33">
                                            <p:bg/>
                                          </p:spTgt>
                                        </p:tgtEl>
                                        <p:attrNameLst>
                                          <p:attrName>style.visibility</p:attrName>
                                        </p:attrNameLst>
                                      </p:cBhvr>
                                      <p:to>
                                        <p:strVal val="visible"/>
                                      </p:to>
                                    </p:set>
                                  </p:childTnLst>
                                </p:cTn>
                              </p:par>
                            </p:childTnLst>
                          </p:cTn>
                        </p:par>
                        <p:par>
                          <p:cTn id="84" fill="hold">
                            <p:stCondLst>
                              <p:cond delay="7000"/>
                            </p:stCondLst>
                            <p:childTnLst>
                              <p:par>
                                <p:cTn id="85" presetID="1" presetClass="entr" presetSubtype="0" fill="hold" grpId="0" nodeType="afterEffect">
                                  <p:stCondLst>
                                    <p:cond delay="1000"/>
                                  </p:stCondLst>
                                  <p:childTnLst>
                                    <p:set>
                                      <p:cBhvr>
                                        <p:cTn id="86" dur="1" fill="hold">
                                          <p:stCondLst>
                                            <p:cond delay="0"/>
                                          </p:stCondLst>
                                        </p:cTn>
                                        <p:tgtEl>
                                          <p:spTgt spid="33">
                                            <p:txEl>
                                              <p:pRg st="0" end="0"/>
                                            </p:txEl>
                                          </p:spTgt>
                                        </p:tgtEl>
                                        <p:attrNameLst>
                                          <p:attrName>style.visibility</p:attrName>
                                        </p:attrNameLst>
                                      </p:cBhvr>
                                      <p:to>
                                        <p:strVal val="visible"/>
                                      </p:to>
                                    </p:set>
                                  </p:childTnLst>
                                </p:cTn>
                              </p:par>
                            </p:childTnLst>
                          </p:cTn>
                        </p:par>
                        <p:par>
                          <p:cTn id="87" fill="hold">
                            <p:stCondLst>
                              <p:cond delay="8000"/>
                            </p:stCondLst>
                            <p:childTnLst>
                              <p:par>
                                <p:cTn id="88" presetID="8" presetClass="emph" presetSubtype="0" repeatCount="2000" fill="hold" nodeType="afterEffect">
                                  <p:stCondLst>
                                    <p:cond delay="0"/>
                                  </p:stCondLst>
                                  <p:childTnLst>
                                    <p:animRot by="21600000">
                                      <p:cBhvr>
                                        <p:cTn id="89"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animBg="1"/>
      <p:bldP spid="6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DE" smtClean="0"/>
              <a:t>● PAT Prinect  ● D. Freyer, C. Völker ● November 2013</a:t>
            </a:r>
            <a:endParaRPr lang="de-DE"/>
          </a:p>
        </p:txBody>
      </p:sp>
      <p:sp>
        <p:nvSpPr>
          <p:cNvPr id="5" name="Foliennummernplatzhalter 4"/>
          <p:cNvSpPr>
            <a:spLocks noGrp="1"/>
          </p:cNvSpPr>
          <p:nvPr>
            <p:ph type="sldNum" sz="quarter" idx="11"/>
          </p:nvPr>
        </p:nvSpPr>
        <p:spPr/>
        <p:txBody>
          <a:bodyPr/>
          <a:lstStyle/>
          <a:p>
            <a:pPr>
              <a:defRPr/>
            </a:pPr>
            <a:fld id="{B035FD14-5EDB-4F2F-AE9E-2CB0E24AE5B8}" type="slidenum">
              <a:rPr lang="de-DE" smtClean="0"/>
              <a:pPr>
                <a:defRPr/>
              </a:pPr>
              <a:t>27</a:t>
            </a:fld>
            <a:endParaRPr lang="de-DE" dirty="0"/>
          </a:p>
        </p:txBody>
      </p:sp>
      <p:sp>
        <p:nvSpPr>
          <p:cNvPr id="145" name="Rechteck 144"/>
          <p:cNvSpPr/>
          <p:nvPr/>
        </p:nvSpPr>
        <p:spPr>
          <a:xfrm>
            <a:off x="0" y="438549"/>
            <a:ext cx="152401" cy="1872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6" name="Rechteck 145"/>
          <p:cNvSpPr/>
          <p:nvPr/>
        </p:nvSpPr>
        <p:spPr>
          <a:xfrm>
            <a:off x="0" y="362524"/>
            <a:ext cx="287524"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Rechteck 147"/>
          <p:cNvSpPr/>
          <p:nvPr/>
        </p:nvSpPr>
        <p:spPr>
          <a:xfrm>
            <a:off x="2068" y="-3568"/>
            <a:ext cx="287524" cy="3599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0" name="Gruppieren 159"/>
          <p:cNvGrpSpPr>
            <a:grpSpLocks noChangeAspect="1"/>
          </p:cNvGrpSpPr>
          <p:nvPr/>
        </p:nvGrpSpPr>
        <p:grpSpPr>
          <a:xfrm>
            <a:off x="1087253" y="2812082"/>
            <a:ext cx="5514639" cy="1211684"/>
            <a:chOff x="159748" y="2546809"/>
            <a:chExt cx="8484060" cy="1864129"/>
          </a:xfrm>
        </p:grpSpPr>
        <p:sp>
          <p:nvSpPr>
            <p:cNvPr id="161" name="Eingekerbter Richtungspfeil 160"/>
            <p:cNvSpPr>
              <a:spLocks noChangeAspect="1"/>
            </p:cNvSpPr>
            <p:nvPr/>
          </p:nvSpPr>
          <p:spPr>
            <a:xfrm>
              <a:off x="6895425" y="2548800"/>
              <a:ext cx="1748383" cy="1862138"/>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62" name="Eingekerbter Richtungspfeil 161"/>
            <p:cNvSpPr/>
            <p:nvPr/>
          </p:nvSpPr>
          <p:spPr>
            <a:xfrm>
              <a:off x="5788069" y="2546809"/>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63" name="Eingekerbter Richtungspfeil 162"/>
            <p:cNvSpPr/>
            <p:nvPr/>
          </p:nvSpPr>
          <p:spPr>
            <a:xfrm>
              <a:off x="578708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64" name="Eingekerbter Richtungspfeil 163"/>
            <p:cNvSpPr/>
            <p:nvPr/>
          </p:nvSpPr>
          <p:spPr>
            <a:xfrm>
              <a:off x="15974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65" name="Eingekerbter Richtungspfeil 164"/>
            <p:cNvSpPr/>
            <p:nvPr/>
          </p:nvSpPr>
          <p:spPr>
            <a:xfrm>
              <a:off x="2411690" y="2546809"/>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287" name="Eingekerbter Richtungspfeil 286"/>
            <p:cNvSpPr/>
            <p:nvPr/>
          </p:nvSpPr>
          <p:spPr>
            <a:xfrm>
              <a:off x="4662611" y="2546809"/>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288" name="Eingekerbter Richtungspfeil 287"/>
            <p:cNvSpPr/>
            <p:nvPr/>
          </p:nvSpPr>
          <p:spPr>
            <a:xfrm>
              <a:off x="1286229"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297" name="Eingekerbter Richtungspfeil 296"/>
            <p:cNvSpPr/>
            <p:nvPr/>
          </p:nvSpPr>
          <p:spPr>
            <a:xfrm>
              <a:off x="3537150" y="2546809"/>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298" name="Eingekerbter Richtungspfeil 297"/>
            <p:cNvSpPr/>
            <p:nvPr/>
          </p:nvSpPr>
          <p:spPr>
            <a:xfrm>
              <a:off x="15974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299" name="Eingekerbter Richtungspfeil 298"/>
            <p:cNvSpPr/>
            <p:nvPr/>
          </p:nvSpPr>
          <p:spPr>
            <a:xfrm>
              <a:off x="128582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300" name="Grafik 299" descr="Adobe-PDF-Document-icon.png"/>
            <p:cNvPicPr>
              <a:picLocks noChangeAspect="1"/>
            </p:cNvPicPr>
            <p:nvPr/>
          </p:nvPicPr>
          <p:blipFill>
            <a:blip r:embed="rId3" cstate="email"/>
            <a:stretch>
              <a:fillRect/>
            </a:stretch>
          </p:blipFill>
          <p:spPr>
            <a:xfrm>
              <a:off x="967588" y="3190904"/>
              <a:ext cx="529061" cy="529061"/>
            </a:xfrm>
            <a:prstGeom prst="rect">
              <a:avLst/>
            </a:prstGeom>
            <a:ln>
              <a:noFill/>
            </a:ln>
            <a:effectLst>
              <a:outerShdw blurRad="190500" algn="tl" rotWithShape="0">
                <a:srgbClr val="000000">
                  <a:alpha val="70000"/>
                </a:srgbClr>
              </a:outerShdw>
            </a:effectLst>
          </p:spPr>
        </p:pic>
        <p:pic>
          <p:nvPicPr>
            <p:cNvPr id="301" name="Grafik 300" descr="Adobe-PDF-Document-icon.png"/>
            <p:cNvPicPr>
              <a:picLocks noChangeAspect="1"/>
            </p:cNvPicPr>
            <p:nvPr/>
          </p:nvPicPr>
          <p:blipFill>
            <a:blip r:embed="rId3" cstate="email"/>
            <a:stretch>
              <a:fillRect/>
            </a:stretch>
          </p:blipFill>
          <p:spPr>
            <a:xfrm>
              <a:off x="2125352" y="3190904"/>
              <a:ext cx="529061" cy="529061"/>
            </a:xfrm>
            <a:prstGeom prst="rect">
              <a:avLst/>
            </a:prstGeom>
            <a:ln>
              <a:noFill/>
            </a:ln>
            <a:effectLst>
              <a:outerShdw blurRad="190500" algn="tl" rotWithShape="0">
                <a:srgbClr val="000000">
                  <a:alpha val="70000"/>
                </a:srgbClr>
              </a:outerShdw>
            </a:effectLst>
          </p:spPr>
        </p:pic>
        <p:sp>
          <p:nvSpPr>
            <p:cNvPr id="302" name="Eingekerbter Richtungspfeil 301"/>
            <p:cNvSpPr/>
            <p:nvPr/>
          </p:nvSpPr>
          <p:spPr>
            <a:xfrm>
              <a:off x="241190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303" name="Grafik 302" descr="Bild vom Bogen.jpg"/>
            <p:cNvPicPr>
              <a:picLocks noChangeAspect="1"/>
            </p:cNvPicPr>
            <p:nvPr/>
          </p:nvPicPr>
          <p:blipFill>
            <a:blip r:embed="rId4" cstate="email"/>
            <a:stretch>
              <a:fillRect/>
            </a:stretch>
          </p:blipFill>
          <p:spPr>
            <a:xfrm>
              <a:off x="3095658" y="3139735"/>
              <a:ext cx="854154" cy="598067"/>
            </a:xfrm>
            <a:prstGeom prst="rect">
              <a:avLst/>
            </a:prstGeom>
            <a:ln>
              <a:noFill/>
            </a:ln>
            <a:effectLst>
              <a:outerShdw blurRad="190500" algn="tl" rotWithShape="0">
                <a:srgbClr val="000000">
                  <a:alpha val="70000"/>
                </a:srgbClr>
              </a:outerShdw>
            </a:effectLst>
          </p:spPr>
        </p:pic>
        <p:sp>
          <p:nvSpPr>
            <p:cNvPr id="305" name="Textfeld 304"/>
            <p:cNvSpPr txBox="1"/>
            <p:nvPr/>
          </p:nvSpPr>
          <p:spPr>
            <a:xfrm>
              <a:off x="466748" y="3956367"/>
              <a:ext cx="885845" cy="355126"/>
            </a:xfrm>
            <a:prstGeom prst="rect">
              <a:avLst/>
            </a:prstGeom>
            <a:noFill/>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Qualify</a:t>
              </a:r>
              <a:endParaRPr lang="en-US" sz="900" dirty="0">
                <a:solidFill>
                  <a:schemeClr val="accent1"/>
                </a:solidFill>
                <a:effectLst>
                  <a:outerShdw blurRad="50800" dist="38100" dir="5400000" algn="t" rotWithShape="0">
                    <a:schemeClr val="bg1">
                      <a:alpha val="40000"/>
                    </a:schemeClr>
                  </a:outerShdw>
                </a:effectLst>
              </a:endParaRPr>
            </a:p>
          </p:txBody>
        </p:sp>
        <p:sp>
          <p:nvSpPr>
            <p:cNvPr id="306" name="Textfeld 305"/>
            <p:cNvSpPr txBox="1"/>
            <p:nvPr/>
          </p:nvSpPr>
          <p:spPr>
            <a:xfrm>
              <a:off x="1594919" y="3956367"/>
              <a:ext cx="945032" cy="355126"/>
            </a:xfrm>
            <a:prstGeom prst="rect">
              <a:avLst/>
            </a:prstGeom>
            <a:noFill/>
            <a:ln>
              <a:noFill/>
            </a:ln>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Prepare</a:t>
              </a:r>
              <a:endParaRPr lang="en-US" sz="900" dirty="0">
                <a:solidFill>
                  <a:schemeClr val="accent1"/>
                </a:solidFill>
                <a:effectLst>
                  <a:outerShdw blurRad="50800" dist="38100" dir="5400000" algn="t" rotWithShape="0">
                    <a:schemeClr val="bg1">
                      <a:alpha val="40000"/>
                    </a:schemeClr>
                  </a:outerShdw>
                </a:effectLst>
              </a:endParaRPr>
            </a:p>
          </p:txBody>
        </p:sp>
        <p:sp>
          <p:nvSpPr>
            <p:cNvPr id="307" name="Eingekerbter Richtungspfeil 306"/>
            <p:cNvSpPr/>
            <p:nvPr/>
          </p:nvSpPr>
          <p:spPr>
            <a:xfrm>
              <a:off x="353798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308" name="Grafik 307" descr="Proofer.png"/>
            <p:cNvPicPr>
              <a:picLocks noChangeAspect="1"/>
            </p:cNvPicPr>
            <p:nvPr/>
          </p:nvPicPr>
          <p:blipFill>
            <a:blip r:embed="rId5" cstate="email"/>
            <a:stretch>
              <a:fillRect/>
            </a:stretch>
          </p:blipFill>
          <p:spPr>
            <a:xfrm>
              <a:off x="4249833" y="3148630"/>
              <a:ext cx="644108" cy="591026"/>
            </a:xfrm>
            <a:prstGeom prst="rect">
              <a:avLst/>
            </a:prstGeom>
            <a:ln>
              <a:noFill/>
            </a:ln>
            <a:effectLst>
              <a:outerShdw blurRad="190500" algn="tl" rotWithShape="0">
                <a:srgbClr val="000000">
                  <a:alpha val="70000"/>
                </a:srgbClr>
              </a:outerShdw>
            </a:effectLst>
          </p:spPr>
        </p:pic>
        <p:sp>
          <p:nvSpPr>
            <p:cNvPr id="309" name="Textfeld 308"/>
            <p:cNvSpPr txBox="1"/>
            <p:nvPr/>
          </p:nvSpPr>
          <p:spPr>
            <a:xfrm>
              <a:off x="3819246" y="3956367"/>
              <a:ext cx="1014085" cy="355126"/>
            </a:xfrm>
            <a:prstGeom prst="rect">
              <a:avLst/>
            </a:prstGeom>
            <a:noFill/>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Proofing</a:t>
              </a:r>
              <a:endParaRPr lang="en-US" sz="900" dirty="0">
                <a:solidFill>
                  <a:schemeClr val="accent1"/>
                </a:solidFill>
                <a:effectLst>
                  <a:outerShdw blurRad="50800" dist="38100" dir="5400000" algn="t" rotWithShape="0">
                    <a:schemeClr val="bg1">
                      <a:alpha val="40000"/>
                    </a:schemeClr>
                  </a:outerShdw>
                </a:effectLst>
              </a:endParaRPr>
            </a:p>
          </p:txBody>
        </p:sp>
        <p:sp>
          <p:nvSpPr>
            <p:cNvPr id="310" name="Eingekerbter Richtungspfeil 309"/>
            <p:cNvSpPr/>
            <p:nvPr/>
          </p:nvSpPr>
          <p:spPr>
            <a:xfrm>
              <a:off x="466406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311" name="Grafik 310" descr="Bild vom Bogen.jpg"/>
            <p:cNvPicPr>
              <a:picLocks noChangeAspect="1"/>
            </p:cNvPicPr>
            <p:nvPr/>
          </p:nvPicPr>
          <p:blipFill>
            <a:blip r:embed="rId4" cstate="email"/>
            <a:stretch>
              <a:fillRect/>
            </a:stretch>
          </p:blipFill>
          <p:spPr>
            <a:xfrm>
              <a:off x="5289742" y="3139735"/>
              <a:ext cx="854154" cy="598067"/>
            </a:xfrm>
            <a:prstGeom prst="rect">
              <a:avLst/>
            </a:prstGeom>
            <a:ln>
              <a:noFill/>
            </a:ln>
            <a:effectLst>
              <a:outerShdw blurRad="190500" algn="tl" rotWithShape="0">
                <a:srgbClr val="000000">
                  <a:alpha val="70000"/>
                </a:srgbClr>
              </a:outerShdw>
            </a:effectLst>
          </p:spPr>
        </p:pic>
        <p:pic>
          <p:nvPicPr>
            <p:cNvPr id="312" name="Picture 27" descr="http://s3.amazonaws.com/cmyktastic/assets/90/raster.rosette_clear_centered.png"/>
            <p:cNvPicPr>
              <a:picLocks noChangeAspect="1" noChangeArrowheads="1"/>
            </p:cNvPicPr>
            <p:nvPr/>
          </p:nvPicPr>
          <p:blipFill>
            <a:blip r:embed="rId6" cstate="email"/>
            <a:srcRect/>
            <a:stretch>
              <a:fillRect/>
            </a:stretch>
          </p:blipFill>
          <p:spPr bwMode="auto">
            <a:xfrm>
              <a:off x="5547473" y="3561538"/>
              <a:ext cx="412909" cy="412909"/>
            </a:xfrm>
            <a:prstGeom prst="rect">
              <a:avLst/>
            </a:prstGeom>
            <a:ln>
              <a:noFill/>
            </a:ln>
            <a:effectLst>
              <a:outerShdw blurRad="190500" algn="tl" rotWithShape="0">
                <a:srgbClr val="000000">
                  <a:alpha val="70000"/>
                </a:srgbClr>
              </a:outerShdw>
            </a:effectLst>
          </p:spPr>
        </p:pic>
        <p:grpSp>
          <p:nvGrpSpPr>
            <p:cNvPr id="313" name="Gruppieren 374"/>
            <p:cNvGrpSpPr/>
            <p:nvPr/>
          </p:nvGrpSpPr>
          <p:grpSpPr>
            <a:xfrm>
              <a:off x="6385143" y="3153730"/>
              <a:ext cx="866299" cy="293489"/>
              <a:chOff x="8005693" y="1983582"/>
              <a:chExt cx="1019175" cy="345281"/>
            </a:xfrm>
            <a:effectLst>
              <a:outerShdw blurRad="63500" sx="102000" sy="102000" algn="ctr" rotWithShape="0">
                <a:prstClr val="black">
                  <a:alpha val="40000"/>
                </a:prstClr>
              </a:outerShdw>
            </a:effectLst>
          </p:grpSpPr>
          <p:sp>
            <p:nvSpPr>
              <p:cNvPr id="319" name="Rechteck 318"/>
              <p:cNvSpPr/>
              <p:nvPr/>
            </p:nvSpPr>
            <p:spPr>
              <a:xfrm>
                <a:off x="8005693" y="1983582"/>
                <a:ext cx="1019175" cy="345281"/>
              </a:xfrm>
              <a:prstGeom prst="rect">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20" name="Gruppieren 363"/>
              <p:cNvGrpSpPr/>
              <p:nvPr/>
            </p:nvGrpSpPr>
            <p:grpSpPr>
              <a:xfrm>
                <a:off x="8027702" y="2234134"/>
                <a:ext cx="977599" cy="30115"/>
                <a:chOff x="2215070" y="1928956"/>
                <a:chExt cx="4143375" cy="82800"/>
              </a:xfrm>
            </p:grpSpPr>
            <p:sp>
              <p:nvSpPr>
                <p:cNvPr id="394" name="Rechteck 393"/>
                <p:cNvSpPr/>
                <p:nvPr/>
              </p:nvSpPr>
              <p:spPr>
                <a:xfrm>
                  <a:off x="22150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5" name="Rechteck 394"/>
                <p:cNvSpPr/>
                <p:nvPr/>
              </p:nvSpPr>
              <p:spPr>
                <a:xfrm>
                  <a:off x="24055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6" name="Rechteck 395"/>
                <p:cNvSpPr/>
                <p:nvPr/>
              </p:nvSpPr>
              <p:spPr>
                <a:xfrm>
                  <a:off x="2586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7" name="Rechteck 396"/>
                <p:cNvSpPr/>
                <p:nvPr/>
              </p:nvSpPr>
              <p:spPr>
                <a:xfrm>
                  <a:off x="2777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8" name="Rechteck 397"/>
                <p:cNvSpPr/>
                <p:nvPr/>
              </p:nvSpPr>
              <p:spPr>
                <a:xfrm>
                  <a:off x="2967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9" name="Rechteck 398"/>
                <p:cNvSpPr/>
                <p:nvPr/>
              </p:nvSpPr>
              <p:spPr>
                <a:xfrm>
                  <a:off x="3158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0" name="Rechteck 399"/>
                <p:cNvSpPr/>
                <p:nvPr/>
              </p:nvSpPr>
              <p:spPr>
                <a:xfrm>
                  <a:off x="333902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1" name="Rechteck 400"/>
                <p:cNvSpPr/>
                <p:nvPr/>
              </p:nvSpPr>
              <p:spPr>
                <a:xfrm>
                  <a:off x="352952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2" name="Rechteck 401"/>
                <p:cNvSpPr/>
                <p:nvPr/>
              </p:nvSpPr>
              <p:spPr>
                <a:xfrm>
                  <a:off x="372002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3" name="Rechteck 402"/>
                <p:cNvSpPr/>
                <p:nvPr/>
              </p:nvSpPr>
              <p:spPr>
                <a:xfrm>
                  <a:off x="3910520" y="1950556"/>
                  <a:ext cx="190500" cy="61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4" name="Rechteck 403"/>
                <p:cNvSpPr/>
                <p:nvPr/>
              </p:nvSpPr>
              <p:spPr>
                <a:xfrm>
                  <a:off x="409149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5" name="Rechteck 404"/>
                <p:cNvSpPr/>
                <p:nvPr/>
              </p:nvSpPr>
              <p:spPr>
                <a:xfrm>
                  <a:off x="4281995" y="1986556"/>
                  <a:ext cx="190500" cy="25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6" name="Rechteck 405"/>
                <p:cNvSpPr/>
                <p:nvPr/>
              </p:nvSpPr>
              <p:spPr>
                <a:xfrm>
                  <a:off x="447249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7" name="Rechteck 406"/>
                <p:cNvSpPr/>
                <p:nvPr/>
              </p:nvSpPr>
              <p:spPr>
                <a:xfrm>
                  <a:off x="4662995"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8" name="Rechteck 407"/>
                <p:cNvSpPr/>
                <p:nvPr/>
              </p:nvSpPr>
              <p:spPr>
                <a:xfrm>
                  <a:off x="4843970"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9" name="Rechteck 408"/>
                <p:cNvSpPr/>
                <p:nvPr/>
              </p:nvSpPr>
              <p:spPr>
                <a:xfrm>
                  <a:off x="503447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0" name="Rechteck 409"/>
                <p:cNvSpPr/>
                <p:nvPr/>
              </p:nvSpPr>
              <p:spPr>
                <a:xfrm>
                  <a:off x="52249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1" name="Rechteck 410"/>
                <p:cNvSpPr/>
                <p:nvPr/>
              </p:nvSpPr>
              <p:spPr>
                <a:xfrm>
                  <a:off x="541547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2" name="Rechteck 411"/>
                <p:cNvSpPr/>
                <p:nvPr/>
              </p:nvSpPr>
              <p:spPr>
                <a:xfrm>
                  <a:off x="55964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3" name="Rechteck 412"/>
                <p:cNvSpPr/>
                <p:nvPr/>
              </p:nvSpPr>
              <p:spPr>
                <a:xfrm>
                  <a:off x="57869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4" name="Rechteck 413"/>
                <p:cNvSpPr/>
                <p:nvPr/>
              </p:nvSpPr>
              <p:spPr>
                <a:xfrm>
                  <a:off x="597744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5" name="Rechteck 414"/>
                <p:cNvSpPr/>
                <p:nvPr/>
              </p:nvSpPr>
              <p:spPr>
                <a:xfrm>
                  <a:off x="6167945" y="2008156"/>
                  <a:ext cx="190500" cy="3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21" name="Gruppieren 364"/>
              <p:cNvGrpSpPr/>
              <p:nvPr/>
            </p:nvGrpSpPr>
            <p:grpSpPr>
              <a:xfrm>
                <a:off x="8027702" y="2177550"/>
                <a:ext cx="977599" cy="30115"/>
                <a:chOff x="2215070" y="1773381"/>
                <a:chExt cx="4143375" cy="82800"/>
              </a:xfrm>
            </p:grpSpPr>
            <p:sp>
              <p:nvSpPr>
                <p:cNvPr id="372" name="Rechteck 371"/>
                <p:cNvSpPr/>
                <p:nvPr/>
              </p:nvSpPr>
              <p:spPr>
                <a:xfrm>
                  <a:off x="22150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3" name="Rechteck 372"/>
                <p:cNvSpPr/>
                <p:nvPr/>
              </p:nvSpPr>
              <p:spPr>
                <a:xfrm>
                  <a:off x="24055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4" name="Rechteck 373"/>
                <p:cNvSpPr/>
                <p:nvPr/>
              </p:nvSpPr>
              <p:spPr>
                <a:xfrm>
                  <a:off x="25865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5" name="Rechteck 374"/>
                <p:cNvSpPr/>
                <p:nvPr/>
              </p:nvSpPr>
              <p:spPr>
                <a:xfrm>
                  <a:off x="2777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6" name="Rechteck 375"/>
                <p:cNvSpPr/>
                <p:nvPr/>
              </p:nvSpPr>
              <p:spPr>
                <a:xfrm>
                  <a:off x="29675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7" name="Rechteck 376"/>
                <p:cNvSpPr/>
                <p:nvPr/>
              </p:nvSpPr>
              <p:spPr>
                <a:xfrm>
                  <a:off x="3158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8" name="Rechteck 377"/>
                <p:cNvSpPr/>
                <p:nvPr/>
              </p:nvSpPr>
              <p:spPr>
                <a:xfrm>
                  <a:off x="333902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9" name="Rechteck 378"/>
                <p:cNvSpPr/>
                <p:nvPr/>
              </p:nvSpPr>
              <p:spPr>
                <a:xfrm>
                  <a:off x="3529520"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0" name="Rechteck 379"/>
                <p:cNvSpPr/>
                <p:nvPr/>
              </p:nvSpPr>
              <p:spPr>
                <a:xfrm>
                  <a:off x="37200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1" name="Rechteck 380"/>
                <p:cNvSpPr/>
                <p:nvPr/>
              </p:nvSpPr>
              <p:spPr>
                <a:xfrm>
                  <a:off x="39105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2" name="Rechteck 381"/>
                <p:cNvSpPr/>
                <p:nvPr/>
              </p:nvSpPr>
              <p:spPr>
                <a:xfrm>
                  <a:off x="4091495"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3" name="Rechteck 382"/>
                <p:cNvSpPr/>
                <p:nvPr/>
              </p:nvSpPr>
              <p:spPr>
                <a:xfrm>
                  <a:off x="4281995" y="1830981"/>
                  <a:ext cx="190500" cy="25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4" name="Rechteck 383"/>
                <p:cNvSpPr/>
                <p:nvPr/>
              </p:nvSpPr>
              <p:spPr>
                <a:xfrm>
                  <a:off x="4472495" y="1784181"/>
                  <a:ext cx="190500" cy="72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5" name="Rechteck 384"/>
                <p:cNvSpPr/>
                <p:nvPr/>
              </p:nvSpPr>
              <p:spPr>
                <a:xfrm>
                  <a:off x="4662995"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6" name="Rechteck 385"/>
                <p:cNvSpPr/>
                <p:nvPr/>
              </p:nvSpPr>
              <p:spPr>
                <a:xfrm>
                  <a:off x="4843970"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7" name="Rechteck 386"/>
                <p:cNvSpPr/>
                <p:nvPr/>
              </p:nvSpPr>
              <p:spPr>
                <a:xfrm>
                  <a:off x="5034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8" name="Rechteck 387"/>
                <p:cNvSpPr/>
                <p:nvPr/>
              </p:nvSpPr>
              <p:spPr>
                <a:xfrm>
                  <a:off x="52249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9" name="Rechteck 388"/>
                <p:cNvSpPr/>
                <p:nvPr/>
              </p:nvSpPr>
              <p:spPr>
                <a:xfrm>
                  <a:off x="5415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0" name="Rechteck 389"/>
                <p:cNvSpPr/>
                <p:nvPr/>
              </p:nvSpPr>
              <p:spPr>
                <a:xfrm>
                  <a:off x="55964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1" name="Rechteck 390"/>
                <p:cNvSpPr/>
                <p:nvPr/>
              </p:nvSpPr>
              <p:spPr>
                <a:xfrm>
                  <a:off x="57869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2" name="Rechteck 391"/>
                <p:cNvSpPr/>
                <p:nvPr/>
              </p:nvSpPr>
              <p:spPr>
                <a:xfrm>
                  <a:off x="5977445" y="1838181"/>
                  <a:ext cx="190500" cy="18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3" name="Rechteck 392"/>
                <p:cNvSpPr/>
                <p:nvPr/>
              </p:nvSpPr>
              <p:spPr>
                <a:xfrm>
                  <a:off x="6167945" y="1852581"/>
                  <a:ext cx="190500" cy="36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22" name="Gruppieren 401"/>
              <p:cNvGrpSpPr/>
              <p:nvPr/>
            </p:nvGrpSpPr>
            <p:grpSpPr>
              <a:xfrm>
                <a:off x="8027702" y="2120966"/>
                <a:ext cx="977599" cy="30115"/>
                <a:chOff x="2215070" y="1617806"/>
                <a:chExt cx="4143375" cy="82800"/>
              </a:xfrm>
            </p:grpSpPr>
            <p:sp>
              <p:nvSpPr>
                <p:cNvPr id="350" name="Rechteck 349"/>
                <p:cNvSpPr/>
                <p:nvPr/>
              </p:nvSpPr>
              <p:spPr>
                <a:xfrm>
                  <a:off x="22150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1" name="Rechteck 350"/>
                <p:cNvSpPr/>
                <p:nvPr/>
              </p:nvSpPr>
              <p:spPr>
                <a:xfrm>
                  <a:off x="24055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2" name="Rechteck 351"/>
                <p:cNvSpPr/>
                <p:nvPr/>
              </p:nvSpPr>
              <p:spPr>
                <a:xfrm>
                  <a:off x="258654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3" name="Rechteck 352"/>
                <p:cNvSpPr/>
                <p:nvPr/>
              </p:nvSpPr>
              <p:spPr>
                <a:xfrm>
                  <a:off x="2777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4" name="Rechteck 353"/>
                <p:cNvSpPr/>
                <p:nvPr/>
              </p:nvSpPr>
              <p:spPr>
                <a:xfrm>
                  <a:off x="29675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5" name="Rechteck 354"/>
                <p:cNvSpPr/>
                <p:nvPr/>
              </p:nvSpPr>
              <p:spPr>
                <a:xfrm>
                  <a:off x="3158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6" name="Rechteck 355"/>
                <p:cNvSpPr/>
                <p:nvPr/>
              </p:nvSpPr>
              <p:spPr>
                <a:xfrm>
                  <a:off x="333902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7" name="Rechteck 356"/>
                <p:cNvSpPr/>
                <p:nvPr/>
              </p:nvSpPr>
              <p:spPr>
                <a:xfrm>
                  <a:off x="3529520" y="1653806"/>
                  <a:ext cx="190500" cy="46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8" name="Rechteck 357"/>
                <p:cNvSpPr/>
                <p:nvPr/>
              </p:nvSpPr>
              <p:spPr>
                <a:xfrm>
                  <a:off x="37200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9" name="Rechteck 358"/>
                <p:cNvSpPr/>
                <p:nvPr/>
              </p:nvSpPr>
              <p:spPr>
                <a:xfrm>
                  <a:off x="39105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0" name="Rechteck 359"/>
                <p:cNvSpPr/>
                <p:nvPr/>
              </p:nvSpPr>
              <p:spPr>
                <a:xfrm>
                  <a:off x="409149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1" name="Rechteck 360"/>
                <p:cNvSpPr/>
                <p:nvPr/>
              </p:nvSpPr>
              <p:spPr>
                <a:xfrm>
                  <a:off x="4281995" y="1675406"/>
                  <a:ext cx="190500" cy="25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2" name="Rechteck 361"/>
                <p:cNvSpPr/>
                <p:nvPr/>
              </p:nvSpPr>
              <p:spPr>
                <a:xfrm>
                  <a:off x="447249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3" name="Rechteck 362"/>
                <p:cNvSpPr/>
                <p:nvPr/>
              </p:nvSpPr>
              <p:spPr>
                <a:xfrm>
                  <a:off x="4662995" y="1639406"/>
                  <a:ext cx="190500" cy="61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4" name="Rechteck 363"/>
                <p:cNvSpPr/>
                <p:nvPr/>
              </p:nvSpPr>
              <p:spPr>
                <a:xfrm>
                  <a:off x="4843970"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5" name="Rechteck 364"/>
                <p:cNvSpPr/>
                <p:nvPr/>
              </p:nvSpPr>
              <p:spPr>
                <a:xfrm>
                  <a:off x="5034470" y="1679006"/>
                  <a:ext cx="190500" cy="216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6" name="Rechteck 365"/>
                <p:cNvSpPr/>
                <p:nvPr/>
              </p:nvSpPr>
              <p:spPr>
                <a:xfrm>
                  <a:off x="52249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7" name="Rechteck 366"/>
                <p:cNvSpPr/>
                <p:nvPr/>
              </p:nvSpPr>
              <p:spPr>
                <a:xfrm>
                  <a:off x="541547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8" name="Rechteck 367"/>
                <p:cNvSpPr/>
                <p:nvPr/>
              </p:nvSpPr>
              <p:spPr>
                <a:xfrm>
                  <a:off x="5596445" y="1617806"/>
                  <a:ext cx="190500" cy="82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9" name="Rechteck 368"/>
                <p:cNvSpPr/>
                <p:nvPr/>
              </p:nvSpPr>
              <p:spPr>
                <a:xfrm>
                  <a:off x="5786945" y="1621406"/>
                  <a:ext cx="190500" cy="79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0" name="Rechteck 369"/>
                <p:cNvSpPr/>
                <p:nvPr/>
              </p:nvSpPr>
              <p:spPr>
                <a:xfrm>
                  <a:off x="5977445" y="1686206"/>
                  <a:ext cx="190500" cy="144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1" name="Rechteck 370"/>
                <p:cNvSpPr/>
                <p:nvPr/>
              </p:nvSpPr>
              <p:spPr>
                <a:xfrm>
                  <a:off x="616794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23" name="Gruppieren 365"/>
              <p:cNvGrpSpPr/>
              <p:nvPr/>
            </p:nvGrpSpPr>
            <p:grpSpPr>
              <a:xfrm>
                <a:off x="8027702" y="2064382"/>
                <a:ext cx="977599" cy="19640"/>
                <a:chOff x="2215070" y="1462231"/>
                <a:chExt cx="4143375" cy="54000"/>
              </a:xfrm>
            </p:grpSpPr>
            <p:sp>
              <p:nvSpPr>
                <p:cNvPr id="328" name="Rechteck 327"/>
                <p:cNvSpPr/>
                <p:nvPr/>
              </p:nvSpPr>
              <p:spPr>
                <a:xfrm>
                  <a:off x="22150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9" name="Rechteck 328"/>
                <p:cNvSpPr/>
                <p:nvPr/>
              </p:nvSpPr>
              <p:spPr>
                <a:xfrm>
                  <a:off x="24055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0" name="Rechteck 329"/>
                <p:cNvSpPr/>
                <p:nvPr/>
              </p:nvSpPr>
              <p:spPr>
                <a:xfrm>
                  <a:off x="2586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1" name="Rechteck 330"/>
                <p:cNvSpPr/>
                <p:nvPr/>
              </p:nvSpPr>
              <p:spPr>
                <a:xfrm>
                  <a:off x="2777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2" name="Rechteck 331"/>
                <p:cNvSpPr/>
                <p:nvPr/>
              </p:nvSpPr>
              <p:spPr>
                <a:xfrm>
                  <a:off x="2967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3" name="Rechteck 332"/>
                <p:cNvSpPr/>
                <p:nvPr/>
              </p:nvSpPr>
              <p:spPr>
                <a:xfrm>
                  <a:off x="3158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4" name="Rechteck 333"/>
                <p:cNvSpPr/>
                <p:nvPr/>
              </p:nvSpPr>
              <p:spPr>
                <a:xfrm>
                  <a:off x="333902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5" name="Rechteck 334"/>
                <p:cNvSpPr/>
                <p:nvPr/>
              </p:nvSpPr>
              <p:spPr>
                <a:xfrm>
                  <a:off x="35295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6" name="Rechteck 335"/>
                <p:cNvSpPr/>
                <p:nvPr/>
              </p:nvSpPr>
              <p:spPr>
                <a:xfrm>
                  <a:off x="37200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7" name="Rechteck 336"/>
                <p:cNvSpPr/>
                <p:nvPr/>
              </p:nvSpPr>
              <p:spPr>
                <a:xfrm>
                  <a:off x="391052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8" name="Rechteck 337"/>
                <p:cNvSpPr/>
                <p:nvPr/>
              </p:nvSpPr>
              <p:spPr>
                <a:xfrm>
                  <a:off x="409149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9" name="Rechteck 338"/>
                <p:cNvSpPr/>
                <p:nvPr/>
              </p:nvSpPr>
              <p:spPr>
                <a:xfrm>
                  <a:off x="4281995" y="1505431"/>
                  <a:ext cx="190500" cy="1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0" name="Rechteck 339"/>
                <p:cNvSpPr/>
                <p:nvPr/>
              </p:nvSpPr>
              <p:spPr>
                <a:xfrm>
                  <a:off x="447249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1" name="Rechteck 340"/>
                <p:cNvSpPr/>
                <p:nvPr/>
              </p:nvSpPr>
              <p:spPr>
                <a:xfrm>
                  <a:off x="4662995" y="1462231"/>
                  <a:ext cx="1905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2" name="Rechteck 341"/>
                <p:cNvSpPr/>
                <p:nvPr/>
              </p:nvSpPr>
              <p:spPr>
                <a:xfrm>
                  <a:off x="484397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3" name="Rechteck 342"/>
                <p:cNvSpPr/>
                <p:nvPr/>
              </p:nvSpPr>
              <p:spPr>
                <a:xfrm>
                  <a:off x="50344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4" name="Rechteck 343"/>
                <p:cNvSpPr/>
                <p:nvPr/>
              </p:nvSpPr>
              <p:spPr>
                <a:xfrm>
                  <a:off x="52249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5" name="Rechteck 344"/>
                <p:cNvSpPr/>
                <p:nvPr/>
              </p:nvSpPr>
              <p:spPr>
                <a:xfrm>
                  <a:off x="541547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6" name="Rechteck 345"/>
                <p:cNvSpPr/>
                <p:nvPr/>
              </p:nvSpPr>
              <p:spPr>
                <a:xfrm>
                  <a:off x="559644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7" name="Rechteck 346"/>
                <p:cNvSpPr/>
                <p:nvPr/>
              </p:nvSpPr>
              <p:spPr>
                <a:xfrm>
                  <a:off x="57869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8" name="Rechteck 347"/>
                <p:cNvSpPr/>
                <p:nvPr/>
              </p:nvSpPr>
              <p:spPr>
                <a:xfrm>
                  <a:off x="597744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9" name="Rechteck 348"/>
                <p:cNvSpPr/>
                <p:nvPr/>
              </p:nvSpPr>
              <p:spPr>
                <a:xfrm>
                  <a:off x="6167945" y="1512631"/>
                  <a:ext cx="190500" cy="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324" name="Gerade Verbindung 323"/>
              <p:cNvCxnSpPr/>
              <p:nvPr/>
            </p:nvCxnSpPr>
            <p:spPr>
              <a:xfrm>
                <a:off x="8027698" y="2266404"/>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5" name="Gerade Verbindung 324"/>
              <p:cNvCxnSpPr/>
              <p:nvPr/>
            </p:nvCxnSpPr>
            <p:spPr>
              <a:xfrm>
                <a:off x="8027698" y="2207499"/>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6" name="Gerade Verbindung 325"/>
              <p:cNvCxnSpPr/>
              <p:nvPr/>
            </p:nvCxnSpPr>
            <p:spPr>
              <a:xfrm>
                <a:off x="8027698" y="2150331"/>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7" name="Gerade Verbindung 326"/>
              <p:cNvCxnSpPr/>
              <p:nvPr/>
            </p:nvCxnSpPr>
            <p:spPr>
              <a:xfrm>
                <a:off x="8027698" y="2082770"/>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14" name="Textfeld 313"/>
            <p:cNvSpPr txBox="1"/>
            <p:nvPr/>
          </p:nvSpPr>
          <p:spPr>
            <a:xfrm>
              <a:off x="5954159" y="3841581"/>
              <a:ext cx="1142325" cy="568203"/>
            </a:xfrm>
            <a:prstGeom prst="rect">
              <a:avLst/>
            </a:prstGeom>
            <a:noFill/>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Ink</a:t>
              </a:r>
              <a:br>
                <a:rPr lang="en-US" sz="900" b="1" dirty="0" smtClean="0">
                  <a:solidFill>
                    <a:schemeClr val="accent1"/>
                  </a:solidFill>
                  <a:effectLst>
                    <a:outerShdw blurRad="50800" dist="38100" dir="5400000" algn="t" rotWithShape="0">
                      <a:schemeClr val="bg1">
                        <a:alpha val="40000"/>
                      </a:schemeClr>
                    </a:outerShdw>
                  </a:effectLst>
                </a:rPr>
              </a:br>
              <a:r>
                <a:rPr lang="en-US" sz="900" b="1" dirty="0" smtClean="0">
                  <a:solidFill>
                    <a:schemeClr val="accent1"/>
                  </a:solidFill>
                  <a:effectLst>
                    <a:outerShdw blurRad="50800" dist="38100" dir="5400000" algn="t" rotWithShape="0">
                      <a:schemeClr val="bg1">
                        <a:alpha val="40000"/>
                      </a:schemeClr>
                    </a:outerShdw>
                  </a:effectLst>
                </a:rPr>
                <a:t>presetting</a:t>
              </a:r>
            </a:p>
          </p:txBody>
        </p:sp>
        <p:sp>
          <p:nvSpPr>
            <p:cNvPr id="315" name="Textfeld 314"/>
            <p:cNvSpPr txBox="1"/>
            <p:nvPr/>
          </p:nvSpPr>
          <p:spPr>
            <a:xfrm>
              <a:off x="4846353" y="3956367"/>
              <a:ext cx="1162054" cy="355126"/>
            </a:xfrm>
            <a:prstGeom prst="rect">
              <a:avLst/>
            </a:prstGeom>
            <a:noFill/>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Rendering</a:t>
              </a:r>
              <a:endParaRPr lang="en-US" sz="900" dirty="0">
                <a:solidFill>
                  <a:schemeClr val="accent1"/>
                </a:solidFill>
                <a:effectLst>
                  <a:outerShdw blurRad="50800" dist="38100" dir="5400000" algn="t" rotWithShape="0">
                    <a:schemeClr val="bg1">
                      <a:alpha val="40000"/>
                    </a:schemeClr>
                  </a:outerShdw>
                </a:effectLst>
              </a:endParaRPr>
            </a:p>
          </p:txBody>
        </p:sp>
        <p:pic>
          <p:nvPicPr>
            <p:cNvPr id="316" name="Grafik 315" descr="Ulrike_Auftrag_Geoeffnet_2.bmp"/>
            <p:cNvPicPr>
              <a:picLocks noChangeAspect="1"/>
            </p:cNvPicPr>
            <p:nvPr/>
          </p:nvPicPr>
          <p:blipFill rotWithShape="1">
            <a:blip r:embed="rId7" cstate="print"/>
            <a:srcRect t="3303"/>
            <a:stretch/>
          </p:blipFill>
          <p:spPr>
            <a:xfrm>
              <a:off x="7535471" y="3154587"/>
              <a:ext cx="824619" cy="601693"/>
            </a:xfrm>
            <a:prstGeom prst="rect">
              <a:avLst/>
            </a:prstGeom>
            <a:ln>
              <a:solidFill>
                <a:srgbClr val="004B8D"/>
              </a:solidFill>
            </a:ln>
            <a:effectLst>
              <a:outerShdw blurRad="50800" dist="38100" dir="2700000" algn="tl" rotWithShape="0">
                <a:prstClr val="black">
                  <a:alpha val="40000"/>
                </a:prstClr>
              </a:outerShdw>
            </a:effectLst>
          </p:spPr>
        </p:pic>
        <p:pic>
          <p:nvPicPr>
            <p:cNvPr id="317" name="Grafik 316" descr="Speedmaster XL 75-6-LX.png"/>
            <p:cNvPicPr>
              <a:picLocks noChangeAspect="1"/>
            </p:cNvPicPr>
            <p:nvPr/>
          </p:nvPicPr>
          <p:blipFill>
            <a:blip r:embed="rId8" cstate="email"/>
            <a:stretch>
              <a:fillRect/>
            </a:stretch>
          </p:blipFill>
          <p:spPr>
            <a:xfrm>
              <a:off x="6265341" y="3270997"/>
              <a:ext cx="1912234" cy="693030"/>
            </a:xfrm>
            <a:prstGeom prst="rect">
              <a:avLst/>
            </a:prstGeom>
            <a:ln>
              <a:noFill/>
            </a:ln>
            <a:effectLst>
              <a:outerShdw blurRad="190500" algn="tl" rotWithShape="0">
                <a:srgbClr val="000000">
                  <a:alpha val="70000"/>
                </a:srgbClr>
              </a:outerShdw>
            </a:effectLst>
          </p:spPr>
        </p:pic>
        <p:sp>
          <p:nvSpPr>
            <p:cNvPr id="318" name="Textfeld 317"/>
            <p:cNvSpPr txBox="1"/>
            <p:nvPr/>
          </p:nvSpPr>
          <p:spPr>
            <a:xfrm>
              <a:off x="6996937" y="3841581"/>
              <a:ext cx="1142325" cy="568203"/>
            </a:xfrm>
            <a:prstGeom prst="rect">
              <a:avLst/>
            </a:prstGeom>
            <a:noFill/>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Job</a:t>
              </a:r>
              <a:br>
                <a:rPr lang="en-US" sz="900" b="1" dirty="0" smtClean="0">
                  <a:solidFill>
                    <a:schemeClr val="accent1"/>
                  </a:solidFill>
                  <a:effectLst>
                    <a:outerShdw blurRad="50800" dist="38100" dir="5400000" algn="t" rotWithShape="0">
                      <a:schemeClr val="bg1">
                        <a:alpha val="40000"/>
                      </a:schemeClr>
                    </a:outerShdw>
                  </a:effectLst>
                </a:rPr>
              </a:br>
              <a:r>
                <a:rPr lang="en-US" sz="900" b="1" dirty="0" smtClean="0">
                  <a:solidFill>
                    <a:schemeClr val="accent1"/>
                  </a:solidFill>
                  <a:effectLst>
                    <a:outerShdw blurRad="50800" dist="38100" dir="5400000" algn="t" rotWithShape="0">
                      <a:schemeClr val="bg1">
                        <a:alpha val="40000"/>
                      </a:schemeClr>
                    </a:outerShdw>
                  </a:effectLst>
                </a:rPr>
                <a:t>presetting</a:t>
              </a:r>
            </a:p>
          </p:txBody>
        </p:sp>
        <p:sp>
          <p:nvSpPr>
            <p:cNvPr id="304" name="Textfeld 303"/>
            <p:cNvSpPr txBox="1"/>
            <p:nvPr/>
          </p:nvSpPr>
          <p:spPr>
            <a:xfrm>
              <a:off x="2617846" y="3956367"/>
              <a:ext cx="1646640" cy="355126"/>
            </a:xfrm>
            <a:prstGeom prst="rect">
              <a:avLst/>
            </a:prstGeom>
            <a:noFill/>
          </p:spPr>
          <p:txBody>
            <a:bodyPr wrap="square" rtlCol="0">
              <a:spAutoFit/>
            </a:bodyPr>
            <a:lstStyle/>
            <a:p>
              <a:r>
                <a:rPr lang="en-US" sz="900" b="1" dirty="0" smtClean="0">
                  <a:solidFill>
                    <a:schemeClr val="accent1"/>
                  </a:solidFill>
                  <a:effectLst>
                    <a:outerShdw blurRad="50800" dist="38100" dir="5400000" algn="t" rotWithShape="0">
                      <a:schemeClr val="bg1">
                        <a:alpha val="40000"/>
                      </a:schemeClr>
                    </a:outerShdw>
                  </a:effectLst>
                </a:rPr>
                <a:t>Imposition</a:t>
              </a:r>
              <a:endParaRPr lang="en-US" sz="900" dirty="0">
                <a:solidFill>
                  <a:schemeClr val="accent1"/>
                </a:solidFill>
                <a:effectLst>
                  <a:outerShdw blurRad="50800" dist="38100" dir="5400000" algn="t" rotWithShape="0">
                    <a:schemeClr val="bg1">
                      <a:alpha val="40000"/>
                    </a:schemeClr>
                  </a:outerShdw>
                </a:effectLst>
              </a:endParaRPr>
            </a:p>
          </p:txBody>
        </p:sp>
      </p:grpSp>
      <p:grpSp>
        <p:nvGrpSpPr>
          <p:cNvPr id="19" name="Gruppieren 18"/>
          <p:cNvGrpSpPr/>
          <p:nvPr/>
        </p:nvGrpSpPr>
        <p:grpSpPr>
          <a:xfrm>
            <a:off x="357908" y="2811600"/>
            <a:ext cx="1136449" cy="1210388"/>
            <a:chOff x="357908" y="2811600"/>
            <a:chExt cx="1136449" cy="1210388"/>
          </a:xfrm>
        </p:grpSpPr>
        <p:sp>
          <p:nvSpPr>
            <p:cNvPr id="543" name="Eingekerbter Richtungspfeil 542"/>
            <p:cNvSpPr/>
            <p:nvPr/>
          </p:nvSpPr>
          <p:spPr>
            <a:xfrm>
              <a:off x="357908" y="2811600"/>
              <a:ext cx="1136449" cy="1210388"/>
            </a:xfrm>
            <a:prstGeom prst="chevron">
              <a:avLst>
                <a:gd name="adj" fmla="val 35551"/>
              </a:avLst>
            </a:prstGeom>
            <a:solidFill>
              <a:schemeClr val="accent1"/>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3" name="Afbeelding 2" descr="cid:image002.png@01CC82A5.6831A340"/>
            <p:cNvPicPr/>
            <p:nvPr/>
          </p:nvPicPr>
          <p:blipFill rotWithShape="1">
            <a:blip r:embed="rId9" r:link="rId10" cstate="print"/>
            <a:srcRect l="1755" t="4791" r="29426" b="45685"/>
            <a:stretch/>
          </p:blipFill>
          <p:spPr bwMode="auto">
            <a:xfrm>
              <a:off x="739387" y="3278367"/>
              <a:ext cx="677876" cy="240913"/>
            </a:xfrm>
            <a:prstGeom prst="rect">
              <a:avLst/>
            </a:prstGeom>
            <a:ln>
              <a:noFill/>
            </a:ln>
            <a:effectLst>
              <a:outerShdw blurRad="190500" algn="tl" rotWithShape="0">
                <a:srgbClr val="000000">
                  <a:alpha val="70000"/>
                </a:srgbClr>
              </a:outerShdw>
            </a:effectLst>
          </p:spPr>
        </p:pic>
        <p:sp>
          <p:nvSpPr>
            <p:cNvPr id="564" name="Textfeld 563"/>
            <p:cNvSpPr txBox="1"/>
            <p:nvPr/>
          </p:nvSpPr>
          <p:spPr>
            <a:xfrm>
              <a:off x="444600" y="3728294"/>
              <a:ext cx="806631" cy="230832"/>
            </a:xfrm>
            <a:prstGeom prst="rect">
              <a:avLst/>
            </a:prstGeom>
            <a:noFill/>
          </p:spPr>
          <p:txBody>
            <a:bodyPr wrap="none" rtlCol="0">
              <a:spAutoFit/>
            </a:bodyPr>
            <a:lstStyle/>
            <a:p>
              <a:pPr algn="ctr"/>
              <a:r>
                <a:rPr lang="en-US" sz="900" b="1" dirty="0" err="1" smtClean="0">
                  <a:solidFill>
                    <a:schemeClr val="bg1"/>
                  </a:solidFill>
                  <a:effectLst>
                    <a:outerShdw blurRad="50800" dist="38100" dir="5400000" algn="t" rotWithShape="0">
                      <a:schemeClr val="bg1">
                        <a:alpha val="40000"/>
                      </a:schemeClr>
                    </a:outerShdw>
                  </a:effectLst>
                </a:rPr>
                <a:t>Kalkulation</a:t>
              </a:r>
              <a:endParaRPr lang="en-US" sz="900" dirty="0">
                <a:solidFill>
                  <a:schemeClr val="bg1"/>
                </a:solidFill>
                <a:effectLst>
                  <a:outerShdw blurRad="50800" dist="38100" dir="5400000" algn="t" rotWithShape="0">
                    <a:schemeClr val="bg1">
                      <a:alpha val="40000"/>
                    </a:schemeClr>
                  </a:outerShdw>
                </a:effectLst>
              </a:endParaRPr>
            </a:p>
          </p:txBody>
        </p:sp>
      </p:grpSp>
      <p:grpSp>
        <p:nvGrpSpPr>
          <p:cNvPr id="20" name="Gruppieren 19"/>
          <p:cNvGrpSpPr/>
          <p:nvPr/>
        </p:nvGrpSpPr>
        <p:grpSpPr>
          <a:xfrm>
            <a:off x="6196414" y="2815200"/>
            <a:ext cx="1136449" cy="1210388"/>
            <a:chOff x="6196414" y="2815200"/>
            <a:chExt cx="1136449" cy="1210388"/>
          </a:xfrm>
          <a:solidFill>
            <a:schemeClr val="bg1">
              <a:lumMod val="75000"/>
            </a:schemeClr>
          </a:solidFill>
        </p:grpSpPr>
        <p:sp>
          <p:nvSpPr>
            <p:cNvPr id="544" name="Eingekerbter Richtungspfeil 543"/>
            <p:cNvSpPr/>
            <p:nvPr/>
          </p:nvSpPr>
          <p:spPr>
            <a:xfrm>
              <a:off x="6196414" y="2815200"/>
              <a:ext cx="1136449" cy="1210388"/>
            </a:xfrm>
            <a:prstGeom prst="chevron">
              <a:avLst>
                <a:gd name="adj" fmla="val 35551"/>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6" name="Bild 5"/>
            <p:cNvPicPr/>
            <p:nvPr/>
          </p:nvPicPr>
          <p:blipFill>
            <a:blip r:embed="rId11" cstate="print"/>
            <a:srcRect/>
            <a:stretch>
              <a:fillRect/>
            </a:stretch>
          </p:blipFill>
          <p:spPr bwMode="auto">
            <a:xfrm>
              <a:off x="6607975" y="3263864"/>
              <a:ext cx="615094" cy="285826"/>
            </a:xfrm>
            <a:prstGeom prst="rect">
              <a:avLst/>
            </a:prstGeom>
            <a:grpFill/>
            <a:ln>
              <a:noFill/>
            </a:ln>
            <a:effectLst>
              <a:outerShdw blurRad="190500" algn="tl" rotWithShape="0">
                <a:srgbClr val="000000">
                  <a:alpha val="70000"/>
                </a:srgbClr>
              </a:outerShdw>
            </a:effectLst>
          </p:spPr>
        </p:pic>
        <p:sp>
          <p:nvSpPr>
            <p:cNvPr id="569" name="Textfeld 568"/>
            <p:cNvSpPr txBox="1"/>
            <p:nvPr/>
          </p:nvSpPr>
          <p:spPr>
            <a:xfrm>
              <a:off x="6326452" y="3729600"/>
              <a:ext cx="639919" cy="230832"/>
            </a:xfrm>
            <a:prstGeom prst="rect">
              <a:avLst/>
            </a:prstGeom>
            <a:noFill/>
          </p:spPr>
          <p:txBody>
            <a:bodyPr wrap="none" rtlCol="0">
              <a:spAutoFit/>
            </a:bodyPr>
            <a:lstStyle/>
            <a:p>
              <a:pPr algn="ctr"/>
              <a:r>
                <a:rPr lang="en-US" sz="900" b="1" dirty="0" err="1" smtClean="0">
                  <a:solidFill>
                    <a:schemeClr val="accent1"/>
                  </a:solidFill>
                  <a:effectLst>
                    <a:outerShdw blurRad="50800" dist="38100" dir="5400000" algn="t" rotWithShape="0">
                      <a:schemeClr val="bg1">
                        <a:alpha val="40000"/>
                      </a:schemeClr>
                    </a:outerShdw>
                  </a:effectLst>
                </a:rPr>
                <a:t>Planung</a:t>
              </a:r>
              <a:endParaRPr lang="en-US" sz="900" dirty="0">
                <a:solidFill>
                  <a:schemeClr val="accent1"/>
                </a:solidFill>
                <a:effectLst>
                  <a:outerShdw blurRad="50800" dist="38100" dir="5400000" algn="t" rotWithShape="0">
                    <a:schemeClr val="bg1">
                      <a:alpha val="40000"/>
                    </a:schemeClr>
                  </a:outerShdw>
                </a:effectLst>
              </a:endParaRPr>
            </a:p>
          </p:txBody>
        </p:sp>
      </p:grpSp>
      <p:grpSp>
        <p:nvGrpSpPr>
          <p:cNvPr id="21" name="Gruppieren 20"/>
          <p:cNvGrpSpPr/>
          <p:nvPr/>
        </p:nvGrpSpPr>
        <p:grpSpPr>
          <a:xfrm>
            <a:off x="6923360" y="2815200"/>
            <a:ext cx="1136449" cy="1210388"/>
            <a:chOff x="6923360" y="2815200"/>
            <a:chExt cx="1136449" cy="1210388"/>
          </a:xfrm>
          <a:solidFill>
            <a:schemeClr val="accent1"/>
          </a:solidFill>
        </p:grpSpPr>
        <p:sp>
          <p:nvSpPr>
            <p:cNvPr id="545" name="Eingekerbter Richtungspfeil 544"/>
            <p:cNvSpPr/>
            <p:nvPr/>
          </p:nvSpPr>
          <p:spPr>
            <a:xfrm>
              <a:off x="6923360" y="2815200"/>
              <a:ext cx="1136449" cy="1210388"/>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7" name="Picture 2"/>
            <p:cNvPicPr>
              <a:picLocks noChangeAspect="1" noChangeArrowheads="1"/>
            </p:cNvPicPr>
            <p:nvPr/>
          </p:nvPicPr>
          <p:blipFill rotWithShape="1">
            <a:blip r:embed="rId12" cstate="print"/>
            <a:srcRect l="21322" t="14577"/>
            <a:stretch/>
          </p:blipFill>
          <p:spPr bwMode="auto">
            <a:xfrm>
              <a:off x="7389428" y="3220384"/>
              <a:ext cx="539028" cy="402464"/>
            </a:xfrm>
            <a:prstGeom prst="rect">
              <a:avLst/>
            </a:prstGeom>
            <a:grpFill/>
            <a:ln>
              <a:noFill/>
            </a:ln>
            <a:effectLst>
              <a:outerShdw blurRad="190500" algn="tl" rotWithShape="0">
                <a:srgbClr val="000000">
                  <a:alpha val="70000"/>
                </a:srgbClr>
              </a:outerShdw>
            </a:effectLst>
          </p:spPr>
        </p:pic>
        <p:sp>
          <p:nvSpPr>
            <p:cNvPr id="570" name="Textfeld 569"/>
            <p:cNvSpPr txBox="1"/>
            <p:nvPr/>
          </p:nvSpPr>
          <p:spPr>
            <a:xfrm>
              <a:off x="7072676" y="3644536"/>
              <a:ext cx="633507" cy="369332"/>
            </a:xfrm>
            <a:prstGeom prst="rect">
              <a:avLst/>
            </a:prstGeom>
            <a:noFill/>
          </p:spPr>
          <p:txBody>
            <a:bodyPr wrap="none" rtlCol="0">
              <a:spAutoFit/>
            </a:bodyPr>
            <a:lstStyle/>
            <a:p>
              <a:pPr algn="ctr"/>
              <a:r>
                <a:rPr lang="en-US" sz="900" b="1" dirty="0" err="1" smtClean="0">
                  <a:solidFill>
                    <a:schemeClr val="accent1"/>
                  </a:solidFill>
                  <a:effectLst>
                    <a:outerShdw blurRad="50800" dist="38100" dir="5400000" algn="t" rotWithShape="0">
                      <a:schemeClr val="bg1">
                        <a:alpha val="40000"/>
                      </a:schemeClr>
                    </a:outerShdw>
                  </a:effectLst>
                </a:rPr>
                <a:t>Aus</a:t>
              </a:r>
              <a:r>
                <a:rPr lang="en-US" sz="900" b="1" dirty="0" smtClean="0">
                  <a:solidFill>
                    <a:schemeClr val="accent1"/>
                  </a:solidFill>
                  <a:effectLst>
                    <a:outerShdw blurRad="50800" dist="38100" dir="5400000" algn="t" rotWithShape="0">
                      <a:schemeClr val="bg1">
                        <a:alpha val="40000"/>
                      </a:schemeClr>
                    </a:outerShdw>
                  </a:effectLst>
                </a:rPr>
                <a:t>-</a:t>
              </a:r>
            </a:p>
            <a:p>
              <a:pPr algn="ctr"/>
              <a:r>
                <a:rPr lang="en-US" sz="900" b="1" dirty="0" err="1" smtClean="0">
                  <a:solidFill>
                    <a:schemeClr val="accent1"/>
                  </a:solidFill>
                  <a:effectLst>
                    <a:outerShdw blurRad="50800" dist="38100" dir="5400000" algn="t" rotWithShape="0">
                      <a:schemeClr val="bg1">
                        <a:alpha val="40000"/>
                      </a:schemeClr>
                    </a:outerShdw>
                  </a:effectLst>
                </a:rPr>
                <a:t>wertung</a:t>
              </a:r>
              <a:endParaRPr lang="en-US" sz="900" dirty="0">
                <a:solidFill>
                  <a:schemeClr val="accent1"/>
                </a:solidFill>
                <a:effectLst>
                  <a:outerShdw blurRad="50800" dist="38100" dir="5400000" algn="t" rotWithShape="0">
                    <a:schemeClr val="bg1">
                      <a:alpha val="40000"/>
                    </a:schemeClr>
                  </a:outerShdw>
                </a:effectLst>
              </a:endParaRPr>
            </a:p>
          </p:txBody>
        </p:sp>
      </p:grpSp>
      <p:grpSp>
        <p:nvGrpSpPr>
          <p:cNvPr id="22" name="Gruppieren 21"/>
          <p:cNvGrpSpPr/>
          <p:nvPr/>
        </p:nvGrpSpPr>
        <p:grpSpPr>
          <a:xfrm>
            <a:off x="7649644" y="2815200"/>
            <a:ext cx="1136449" cy="1210388"/>
            <a:chOff x="7649644" y="2815200"/>
            <a:chExt cx="1136449" cy="1210388"/>
          </a:xfrm>
        </p:grpSpPr>
        <p:sp>
          <p:nvSpPr>
            <p:cNvPr id="565" name="Eingekerbter Richtungspfeil 564"/>
            <p:cNvSpPr/>
            <p:nvPr/>
          </p:nvSpPr>
          <p:spPr>
            <a:xfrm>
              <a:off x="7649644" y="2815200"/>
              <a:ext cx="1136449" cy="1210388"/>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8" name="Picture 4"/>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7424" t="64126" r="26731"/>
            <a:stretch/>
          </p:blipFill>
          <p:spPr bwMode="auto">
            <a:xfrm>
              <a:off x="8036893" y="3221344"/>
              <a:ext cx="649908" cy="4001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571" name="Textfeld 570"/>
            <p:cNvSpPr txBox="1"/>
            <p:nvPr/>
          </p:nvSpPr>
          <p:spPr>
            <a:xfrm>
              <a:off x="7792747" y="3633903"/>
              <a:ext cx="684803" cy="369332"/>
            </a:xfrm>
            <a:prstGeom prst="rect">
              <a:avLst/>
            </a:prstGeom>
            <a:noFill/>
          </p:spPr>
          <p:txBody>
            <a:bodyPr wrap="none" rtlCol="0">
              <a:spAutoFit/>
            </a:bodyPr>
            <a:lstStyle/>
            <a:p>
              <a:pPr algn="ctr"/>
              <a:r>
                <a:rPr lang="en-US" sz="900" b="1" dirty="0" err="1" smtClean="0">
                  <a:solidFill>
                    <a:schemeClr val="accent1"/>
                  </a:solidFill>
                  <a:effectLst>
                    <a:outerShdw blurRad="50800" dist="38100" dir="5400000" algn="t" rotWithShape="0">
                      <a:schemeClr val="bg1">
                        <a:alpha val="40000"/>
                      </a:schemeClr>
                    </a:outerShdw>
                  </a:effectLst>
                </a:rPr>
                <a:t>Über</a:t>
              </a:r>
              <a:r>
                <a:rPr lang="en-US" sz="900" b="1" dirty="0" smtClean="0">
                  <a:solidFill>
                    <a:schemeClr val="accent1"/>
                  </a:solidFill>
                  <a:effectLst>
                    <a:outerShdw blurRad="50800" dist="38100" dir="5400000" algn="t" rotWithShape="0">
                      <a:schemeClr val="bg1">
                        <a:alpha val="40000"/>
                      </a:schemeClr>
                    </a:outerShdw>
                  </a:effectLst>
                </a:rPr>
                <a:t>-</a:t>
              </a:r>
            </a:p>
            <a:p>
              <a:pPr algn="ctr"/>
              <a:r>
                <a:rPr lang="en-US" sz="900" b="1" dirty="0" err="1" smtClean="0">
                  <a:solidFill>
                    <a:schemeClr val="accent1"/>
                  </a:solidFill>
                  <a:effectLst>
                    <a:outerShdw blurRad="50800" dist="38100" dir="5400000" algn="t" rotWithShape="0">
                      <a:schemeClr val="bg1">
                        <a:alpha val="40000"/>
                      </a:schemeClr>
                    </a:outerShdw>
                  </a:effectLst>
                </a:rPr>
                <a:t>wachung</a:t>
              </a:r>
              <a:endParaRPr lang="en-US" sz="900" dirty="0">
                <a:solidFill>
                  <a:schemeClr val="accent1"/>
                </a:solidFill>
                <a:effectLst>
                  <a:outerShdw blurRad="50800" dist="38100" dir="5400000" algn="t" rotWithShape="0">
                    <a:schemeClr val="bg1">
                      <a:alpha val="40000"/>
                    </a:schemeClr>
                  </a:outerShdw>
                </a:effectLst>
              </a:endParaRPr>
            </a:p>
          </p:txBody>
        </p:sp>
      </p:grpSp>
    </p:spTree>
    <p:extLst>
      <p:ext uri="{BB962C8B-B14F-4D97-AF65-F5344CB8AC3E}">
        <p14:creationId xmlns:p14="http://schemas.microsoft.com/office/powerpoint/2010/main" val="3119936383"/>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28800"/>
            <a:ext cx="6742800" cy="615600"/>
          </a:xfrm>
        </p:spPr>
        <p:txBody>
          <a:bodyPr/>
          <a:lstStyle/>
          <a:p>
            <a:r>
              <a:rPr lang="de-DE" dirty="0" smtClean="0"/>
              <a:t>Auftragserstellung </a:t>
            </a:r>
            <a:r>
              <a:rPr lang="de-DE" dirty="0"/>
              <a:t>und </a:t>
            </a:r>
            <a:r>
              <a:rPr lang="de-DE" dirty="0" smtClean="0"/>
              <a:t>Nachkalkulation mit dem Prinect Business Manager</a:t>
            </a:r>
            <a:endParaRPr lang="de-DE" dirty="0"/>
          </a:p>
        </p:txBody>
      </p:sp>
      <p:sp>
        <p:nvSpPr>
          <p:cNvPr id="4" name="Fußzeilenplatzhalter 3"/>
          <p:cNvSpPr>
            <a:spLocks noGrp="1"/>
          </p:cNvSpPr>
          <p:nvPr>
            <p:ph type="ftr" sz="quarter" idx="10"/>
          </p:nvPr>
        </p:nvSpPr>
        <p:spPr/>
        <p:txBody>
          <a:bodyPr/>
          <a:lstStyle/>
          <a:p>
            <a:pPr>
              <a:defRPr/>
            </a:pPr>
            <a:r>
              <a:rPr lang="de-DE" smtClean="0"/>
              <a:t>● PAT Prinect  ● D. Freyer, C. Völker ● November 2013</a:t>
            </a:r>
            <a:endParaRPr lang="de-DE"/>
          </a:p>
        </p:txBody>
      </p:sp>
      <p:sp>
        <p:nvSpPr>
          <p:cNvPr id="5" name="Foliennummernplatzhalter 4"/>
          <p:cNvSpPr>
            <a:spLocks noGrp="1"/>
          </p:cNvSpPr>
          <p:nvPr>
            <p:ph type="sldNum" sz="quarter" idx="11"/>
          </p:nvPr>
        </p:nvSpPr>
        <p:spPr/>
        <p:txBody>
          <a:bodyPr/>
          <a:lstStyle/>
          <a:p>
            <a:pPr>
              <a:defRPr/>
            </a:pPr>
            <a:fld id="{B035FD14-5EDB-4F2F-AE9E-2CB0E24AE5B8}" type="slidenum">
              <a:rPr lang="de-DE" smtClean="0"/>
              <a:pPr>
                <a:defRPr/>
              </a:pPr>
              <a:t>28</a:t>
            </a:fld>
            <a:endParaRPr lang="de-DE" dirty="0"/>
          </a:p>
        </p:txBody>
      </p:sp>
      <p:sp>
        <p:nvSpPr>
          <p:cNvPr id="1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Rectangle 3"/>
          <p:cNvSpPr>
            <a:spLocks noChangeArrowheads="1"/>
          </p:cNvSpPr>
          <p:nvPr/>
        </p:nvSpPr>
        <p:spPr bwMode="auto">
          <a:xfrm>
            <a:off x="365125"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pic>
        <p:nvPicPr>
          <p:cNvPr id="18" name="Grafik 17"/>
          <p:cNvPicPr/>
          <p:nvPr/>
        </p:nvPicPr>
        <p:blipFill rotWithShape="1">
          <a:blip r:embed="rId3" cstate="print">
            <a:extLst>
              <a:ext uri="{28A0092B-C50C-407E-A947-70E740481C1C}">
                <a14:useLocalDpi xmlns:a14="http://schemas.microsoft.com/office/drawing/2010/main" val="0"/>
              </a:ext>
            </a:extLst>
          </a:blip>
          <a:srcRect l="1591" r="49268"/>
          <a:stretch/>
        </p:blipFill>
        <p:spPr>
          <a:xfrm>
            <a:off x="4383820" y="2039199"/>
            <a:ext cx="2628292" cy="3420380"/>
          </a:xfrm>
          <a:prstGeom prst="rect">
            <a:avLst/>
          </a:prstGeom>
          <a:ln w="19050">
            <a:solidFill>
              <a:srgbClr val="004B8D"/>
            </a:solidFill>
          </a:ln>
          <a:effectLst>
            <a:outerShdw blurRad="76200" dir="18900000" sy="23000" kx="-1200000" algn="bl" rotWithShape="0">
              <a:prstClr val="black">
                <a:alpha val="20000"/>
              </a:prstClr>
            </a:outerShdw>
          </a:effectLst>
        </p:spPr>
      </p:pic>
      <p:pic>
        <p:nvPicPr>
          <p:cNvPr id="19" name="Grafik 18"/>
          <p:cNvPicPr/>
          <p:nvPr/>
        </p:nvPicPr>
        <p:blipFill rotWithShape="1">
          <a:blip r:embed="rId4" cstate="print"/>
          <a:srcRect l="14223" t="20038" r="3360" b="6166"/>
          <a:stretch/>
        </p:blipFill>
        <p:spPr bwMode="auto">
          <a:xfrm>
            <a:off x="5076056" y="4852179"/>
            <a:ext cx="3592240" cy="1745173"/>
          </a:xfrm>
          <a:prstGeom prst="rect">
            <a:avLst/>
          </a:prstGeom>
          <a:ln>
            <a:solidFill>
              <a:srgbClr val="004B8D"/>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17" name="Inhaltsplatzhalter 2"/>
          <p:cNvSpPr txBox="1">
            <a:spLocks/>
          </p:cNvSpPr>
          <p:nvPr/>
        </p:nvSpPr>
        <p:spPr bwMode="auto">
          <a:xfrm>
            <a:off x="583441" y="5720443"/>
            <a:ext cx="3484503" cy="876909"/>
          </a:xfrm>
          <a:prstGeom prst="rect">
            <a:avLst/>
          </a:prstGeom>
          <a:solidFill>
            <a:srgbClr val="004B8D"/>
          </a:solidFill>
          <a:ln w="9525">
            <a:noFill/>
            <a:miter lim="800000"/>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lvl1pPr marL="265113" indent="-233363" algn="l" rtl="0" fontAlgn="base">
              <a:lnSpc>
                <a:spcPts val="2400"/>
              </a:lnSpc>
              <a:spcBef>
                <a:spcPts val="125"/>
              </a:spcBef>
              <a:spcAft>
                <a:spcPts val="400"/>
              </a:spcAft>
              <a:buFont typeface="Arial" charset="0"/>
              <a:buChar char="•"/>
              <a:defRPr sz="2000" kern="1200">
                <a:solidFill>
                  <a:schemeClr val="lt1"/>
                </a:solidFill>
                <a:latin typeface="+mn-lt"/>
                <a:ea typeface="+mn-ea"/>
                <a:cs typeface="+mn-cs"/>
              </a:defRPr>
            </a:lvl1pPr>
            <a:lvl2pPr marL="712788"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2pPr>
            <a:lvl3pPr marL="1162050"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3pPr>
            <a:lvl4pPr marL="1619250"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4pPr>
            <a:lvl5pPr marL="2058988" indent="-233363" algn="l" rtl="0" fontAlgn="base">
              <a:lnSpc>
                <a:spcPts val="2400"/>
              </a:lnSpc>
              <a:spcBef>
                <a:spcPts val="125"/>
              </a:spcBef>
              <a:spcAft>
                <a:spcPts val="400"/>
              </a:spcAft>
              <a:buFont typeface="Arial" charset="0"/>
              <a:buChar char="•"/>
              <a:defRPr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317500" lvl="1" indent="-285750">
              <a:buFont typeface="Wingdings" pitchFamily="2" charset="2"/>
              <a:buChar char="Ø"/>
            </a:pPr>
            <a:r>
              <a:rPr lang="de-DE" smtClean="0">
                <a:solidFill>
                  <a:schemeClr val="bg1"/>
                </a:solidFill>
              </a:rPr>
              <a:t>Sichere Auftragsbearbeitung mit reduziertem Aufwand</a:t>
            </a:r>
            <a:endParaRPr lang="de-DE">
              <a:solidFill>
                <a:schemeClr val="bg1"/>
              </a:solidFill>
            </a:endParaRPr>
          </a:p>
        </p:txBody>
      </p:sp>
      <p:grpSp>
        <p:nvGrpSpPr>
          <p:cNvPr id="20" name="Gruppieren 19"/>
          <p:cNvGrpSpPr/>
          <p:nvPr/>
        </p:nvGrpSpPr>
        <p:grpSpPr>
          <a:xfrm>
            <a:off x="575556" y="2141448"/>
            <a:ext cx="1470025" cy="1436688"/>
            <a:chOff x="3083024" y="1511301"/>
            <a:chExt cx="1470025" cy="1436688"/>
          </a:xfrm>
        </p:grpSpPr>
        <p:grpSp>
          <p:nvGrpSpPr>
            <p:cNvPr id="21" name="Gruppieren 20"/>
            <p:cNvGrpSpPr/>
            <p:nvPr/>
          </p:nvGrpSpPr>
          <p:grpSpPr>
            <a:xfrm>
              <a:off x="3083024" y="1511301"/>
              <a:ext cx="1470025" cy="1436688"/>
              <a:chOff x="1414463" y="1824038"/>
              <a:chExt cx="1470025" cy="1436688"/>
            </a:xfrm>
          </p:grpSpPr>
          <p:sp>
            <p:nvSpPr>
              <p:cNvPr id="23" name="Freeform 6"/>
              <p:cNvSpPr>
                <a:spLocks/>
              </p:cNvSpPr>
              <p:nvPr/>
            </p:nvSpPr>
            <p:spPr bwMode="auto">
              <a:xfrm>
                <a:off x="1716088" y="2722563"/>
                <a:ext cx="831850" cy="244475"/>
              </a:xfrm>
              <a:custGeom>
                <a:avLst/>
                <a:gdLst>
                  <a:gd name="T0" fmla="*/ 956 w 1047"/>
                  <a:gd name="T1" fmla="*/ 81 h 308"/>
                  <a:gd name="T2" fmla="*/ 954 w 1047"/>
                  <a:gd name="T3" fmla="*/ 80 h 308"/>
                  <a:gd name="T4" fmla="*/ 949 w 1047"/>
                  <a:gd name="T5" fmla="*/ 76 h 308"/>
                  <a:gd name="T6" fmla="*/ 939 w 1047"/>
                  <a:gd name="T7" fmla="*/ 72 h 308"/>
                  <a:gd name="T8" fmla="*/ 927 w 1047"/>
                  <a:gd name="T9" fmla="*/ 66 h 308"/>
                  <a:gd name="T10" fmla="*/ 909 w 1047"/>
                  <a:gd name="T11" fmla="*/ 60 h 308"/>
                  <a:gd name="T12" fmla="*/ 889 w 1047"/>
                  <a:gd name="T13" fmla="*/ 53 h 308"/>
                  <a:gd name="T14" fmla="*/ 865 w 1047"/>
                  <a:gd name="T15" fmla="*/ 46 h 308"/>
                  <a:gd name="T16" fmla="*/ 840 w 1047"/>
                  <a:gd name="T17" fmla="*/ 38 h 308"/>
                  <a:gd name="T18" fmla="*/ 810 w 1047"/>
                  <a:gd name="T19" fmla="*/ 31 h 308"/>
                  <a:gd name="T20" fmla="*/ 778 w 1047"/>
                  <a:gd name="T21" fmla="*/ 24 h 308"/>
                  <a:gd name="T22" fmla="*/ 743 w 1047"/>
                  <a:gd name="T23" fmla="*/ 17 h 308"/>
                  <a:gd name="T24" fmla="*/ 706 w 1047"/>
                  <a:gd name="T25" fmla="*/ 12 h 308"/>
                  <a:gd name="T26" fmla="*/ 668 w 1047"/>
                  <a:gd name="T27" fmla="*/ 6 h 308"/>
                  <a:gd name="T28" fmla="*/ 628 w 1047"/>
                  <a:gd name="T29" fmla="*/ 2 h 308"/>
                  <a:gd name="T30" fmla="*/ 586 w 1047"/>
                  <a:gd name="T31" fmla="*/ 1 h 308"/>
                  <a:gd name="T32" fmla="*/ 542 w 1047"/>
                  <a:gd name="T33" fmla="*/ 0 h 308"/>
                  <a:gd name="T34" fmla="*/ 498 w 1047"/>
                  <a:gd name="T35" fmla="*/ 1 h 308"/>
                  <a:gd name="T36" fmla="*/ 456 w 1047"/>
                  <a:gd name="T37" fmla="*/ 2 h 308"/>
                  <a:gd name="T38" fmla="*/ 415 w 1047"/>
                  <a:gd name="T39" fmla="*/ 6 h 308"/>
                  <a:gd name="T40" fmla="*/ 377 w 1047"/>
                  <a:gd name="T41" fmla="*/ 10 h 308"/>
                  <a:gd name="T42" fmla="*/ 338 w 1047"/>
                  <a:gd name="T43" fmla="*/ 16 h 308"/>
                  <a:gd name="T44" fmla="*/ 303 w 1047"/>
                  <a:gd name="T45" fmla="*/ 21 h 308"/>
                  <a:gd name="T46" fmla="*/ 270 w 1047"/>
                  <a:gd name="T47" fmla="*/ 28 h 308"/>
                  <a:gd name="T48" fmla="*/ 240 w 1047"/>
                  <a:gd name="T49" fmla="*/ 34 h 308"/>
                  <a:gd name="T50" fmla="*/ 213 w 1047"/>
                  <a:gd name="T51" fmla="*/ 40 h 308"/>
                  <a:gd name="T52" fmla="*/ 188 w 1047"/>
                  <a:gd name="T53" fmla="*/ 47 h 308"/>
                  <a:gd name="T54" fmla="*/ 166 w 1047"/>
                  <a:gd name="T55" fmla="*/ 53 h 308"/>
                  <a:gd name="T56" fmla="*/ 149 w 1047"/>
                  <a:gd name="T57" fmla="*/ 58 h 308"/>
                  <a:gd name="T58" fmla="*/ 134 w 1047"/>
                  <a:gd name="T59" fmla="*/ 62 h 308"/>
                  <a:gd name="T60" fmla="*/ 123 w 1047"/>
                  <a:gd name="T61" fmla="*/ 66 h 308"/>
                  <a:gd name="T62" fmla="*/ 117 w 1047"/>
                  <a:gd name="T63" fmla="*/ 68 h 308"/>
                  <a:gd name="T64" fmla="*/ 115 w 1047"/>
                  <a:gd name="T65" fmla="*/ 69 h 308"/>
                  <a:gd name="T66" fmla="*/ 0 w 1047"/>
                  <a:gd name="T67" fmla="*/ 304 h 308"/>
                  <a:gd name="T68" fmla="*/ 1047 w 1047"/>
                  <a:gd name="T69" fmla="*/ 308 h 308"/>
                  <a:gd name="T70" fmla="*/ 956 w 1047"/>
                  <a:gd name="T71" fmla="*/ 81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7" h="308">
                    <a:moveTo>
                      <a:pt x="956" y="81"/>
                    </a:moveTo>
                    <a:lnTo>
                      <a:pt x="954" y="80"/>
                    </a:lnTo>
                    <a:lnTo>
                      <a:pt x="949" y="76"/>
                    </a:lnTo>
                    <a:lnTo>
                      <a:pt x="939" y="72"/>
                    </a:lnTo>
                    <a:lnTo>
                      <a:pt x="927" y="66"/>
                    </a:lnTo>
                    <a:lnTo>
                      <a:pt x="909" y="60"/>
                    </a:lnTo>
                    <a:lnTo>
                      <a:pt x="889" y="53"/>
                    </a:lnTo>
                    <a:lnTo>
                      <a:pt x="865" y="46"/>
                    </a:lnTo>
                    <a:lnTo>
                      <a:pt x="840" y="38"/>
                    </a:lnTo>
                    <a:lnTo>
                      <a:pt x="810" y="31"/>
                    </a:lnTo>
                    <a:lnTo>
                      <a:pt x="778" y="24"/>
                    </a:lnTo>
                    <a:lnTo>
                      <a:pt x="743" y="17"/>
                    </a:lnTo>
                    <a:lnTo>
                      <a:pt x="706" y="12"/>
                    </a:lnTo>
                    <a:lnTo>
                      <a:pt x="668" y="6"/>
                    </a:lnTo>
                    <a:lnTo>
                      <a:pt x="628" y="2"/>
                    </a:lnTo>
                    <a:lnTo>
                      <a:pt x="586" y="1"/>
                    </a:lnTo>
                    <a:lnTo>
                      <a:pt x="542" y="0"/>
                    </a:lnTo>
                    <a:lnTo>
                      <a:pt x="498" y="1"/>
                    </a:lnTo>
                    <a:lnTo>
                      <a:pt x="456" y="2"/>
                    </a:lnTo>
                    <a:lnTo>
                      <a:pt x="415" y="6"/>
                    </a:lnTo>
                    <a:lnTo>
                      <a:pt x="377" y="10"/>
                    </a:lnTo>
                    <a:lnTo>
                      <a:pt x="338" y="16"/>
                    </a:lnTo>
                    <a:lnTo>
                      <a:pt x="303" y="21"/>
                    </a:lnTo>
                    <a:lnTo>
                      <a:pt x="270" y="28"/>
                    </a:lnTo>
                    <a:lnTo>
                      <a:pt x="240" y="34"/>
                    </a:lnTo>
                    <a:lnTo>
                      <a:pt x="213" y="40"/>
                    </a:lnTo>
                    <a:lnTo>
                      <a:pt x="188" y="47"/>
                    </a:lnTo>
                    <a:lnTo>
                      <a:pt x="166" y="53"/>
                    </a:lnTo>
                    <a:lnTo>
                      <a:pt x="149" y="58"/>
                    </a:lnTo>
                    <a:lnTo>
                      <a:pt x="134" y="62"/>
                    </a:lnTo>
                    <a:lnTo>
                      <a:pt x="123" y="66"/>
                    </a:lnTo>
                    <a:lnTo>
                      <a:pt x="117" y="68"/>
                    </a:lnTo>
                    <a:lnTo>
                      <a:pt x="115" y="69"/>
                    </a:lnTo>
                    <a:lnTo>
                      <a:pt x="0" y="304"/>
                    </a:lnTo>
                    <a:lnTo>
                      <a:pt x="1047" y="308"/>
                    </a:lnTo>
                    <a:lnTo>
                      <a:pt x="956" y="8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7"/>
              <p:cNvSpPr>
                <a:spLocks noChangeArrowheads="1"/>
              </p:cNvSpPr>
              <p:nvPr/>
            </p:nvSpPr>
            <p:spPr bwMode="auto">
              <a:xfrm>
                <a:off x="1538288" y="1831976"/>
                <a:ext cx="1185863" cy="92868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8"/>
              <p:cNvSpPr>
                <a:spLocks/>
              </p:cNvSpPr>
              <p:nvPr/>
            </p:nvSpPr>
            <p:spPr bwMode="auto">
              <a:xfrm>
                <a:off x="1427163" y="2963863"/>
                <a:ext cx="1450975" cy="290513"/>
              </a:xfrm>
              <a:custGeom>
                <a:avLst/>
                <a:gdLst>
                  <a:gd name="T0" fmla="*/ 168 w 1828"/>
                  <a:gd name="T1" fmla="*/ 0 h 365"/>
                  <a:gd name="T2" fmla="*/ 0 w 1828"/>
                  <a:gd name="T3" fmla="*/ 288 h 365"/>
                  <a:gd name="T4" fmla="*/ 4 w 1828"/>
                  <a:gd name="T5" fmla="*/ 329 h 365"/>
                  <a:gd name="T6" fmla="*/ 28 w 1828"/>
                  <a:gd name="T7" fmla="*/ 363 h 365"/>
                  <a:gd name="T8" fmla="*/ 34 w 1828"/>
                  <a:gd name="T9" fmla="*/ 363 h 365"/>
                  <a:gd name="T10" fmla="*/ 48 w 1828"/>
                  <a:gd name="T11" fmla="*/ 363 h 365"/>
                  <a:gd name="T12" fmla="*/ 72 w 1828"/>
                  <a:gd name="T13" fmla="*/ 363 h 365"/>
                  <a:gd name="T14" fmla="*/ 104 w 1828"/>
                  <a:gd name="T15" fmla="*/ 363 h 365"/>
                  <a:gd name="T16" fmla="*/ 144 w 1828"/>
                  <a:gd name="T17" fmla="*/ 363 h 365"/>
                  <a:gd name="T18" fmla="*/ 191 w 1828"/>
                  <a:gd name="T19" fmla="*/ 363 h 365"/>
                  <a:gd name="T20" fmla="*/ 244 w 1828"/>
                  <a:gd name="T21" fmla="*/ 363 h 365"/>
                  <a:gd name="T22" fmla="*/ 303 w 1828"/>
                  <a:gd name="T23" fmla="*/ 363 h 365"/>
                  <a:gd name="T24" fmla="*/ 368 w 1828"/>
                  <a:gd name="T25" fmla="*/ 363 h 365"/>
                  <a:gd name="T26" fmla="*/ 437 w 1828"/>
                  <a:gd name="T27" fmla="*/ 363 h 365"/>
                  <a:gd name="T28" fmla="*/ 509 w 1828"/>
                  <a:gd name="T29" fmla="*/ 364 h 365"/>
                  <a:gd name="T30" fmla="*/ 585 w 1828"/>
                  <a:gd name="T31" fmla="*/ 364 h 365"/>
                  <a:gd name="T32" fmla="*/ 665 w 1828"/>
                  <a:gd name="T33" fmla="*/ 364 h 365"/>
                  <a:gd name="T34" fmla="*/ 745 w 1828"/>
                  <a:gd name="T35" fmla="*/ 364 h 365"/>
                  <a:gd name="T36" fmla="*/ 827 w 1828"/>
                  <a:gd name="T37" fmla="*/ 364 h 365"/>
                  <a:gd name="T38" fmla="*/ 910 w 1828"/>
                  <a:gd name="T39" fmla="*/ 364 h 365"/>
                  <a:gd name="T40" fmla="*/ 992 w 1828"/>
                  <a:gd name="T41" fmla="*/ 364 h 365"/>
                  <a:gd name="T42" fmla="*/ 1074 w 1828"/>
                  <a:gd name="T43" fmla="*/ 364 h 365"/>
                  <a:gd name="T44" fmla="*/ 1156 w 1828"/>
                  <a:gd name="T45" fmla="*/ 364 h 365"/>
                  <a:gd name="T46" fmla="*/ 1234 w 1828"/>
                  <a:gd name="T47" fmla="*/ 364 h 365"/>
                  <a:gd name="T48" fmla="*/ 1310 w 1828"/>
                  <a:gd name="T49" fmla="*/ 364 h 365"/>
                  <a:gd name="T50" fmla="*/ 1384 w 1828"/>
                  <a:gd name="T51" fmla="*/ 365 h 365"/>
                  <a:gd name="T52" fmla="*/ 1454 w 1828"/>
                  <a:gd name="T53" fmla="*/ 365 h 365"/>
                  <a:gd name="T54" fmla="*/ 1519 w 1828"/>
                  <a:gd name="T55" fmla="*/ 365 h 365"/>
                  <a:gd name="T56" fmla="*/ 1579 w 1828"/>
                  <a:gd name="T57" fmla="*/ 365 h 365"/>
                  <a:gd name="T58" fmla="*/ 1634 w 1828"/>
                  <a:gd name="T59" fmla="*/ 365 h 365"/>
                  <a:gd name="T60" fmla="*/ 1682 w 1828"/>
                  <a:gd name="T61" fmla="*/ 365 h 365"/>
                  <a:gd name="T62" fmla="*/ 1723 w 1828"/>
                  <a:gd name="T63" fmla="*/ 365 h 365"/>
                  <a:gd name="T64" fmla="*/ 1755 w 1828"/>
                  <a:gd name="T65" fmla="*/ 365 h 365"/>
                  <a:gd name="T66" fmla="*/ 1780 w 1828"/>
                  <a:gd name="T67" fmla="*/ 365 h 365"/>
                  <a:gd name="T68" fmla="*/ 1796 w 1828"/>
                  <a:gd name="T69" fmla="*/ 365 h 365"/>
                  <a:gd name="T70" fmla="*/ 1803 w 1828"/>
                  <a:gd name="T71" fmla="*/ 365 h 365"/>
                  <a:gd name="T72" fmla="*/ 1813 w 1828"/>
                  <a:gd name="T73" fmla="*/ 360 h 365"/>
                  <a:gd name="T74" fmla="*/ 1821 w 1828"/>
                  <a:gd name="T75" fmla="*/ 349 h 365"/>
                  <a:gd name="T76" fmla="*/ 1826 w 1828"/>
                  <a:gd name="T77" fmla="*/ 335 h 365"/>
                  <a:gd name="T78" fmla="*/ 1828 w 1828"/>
                  <a:gd name="T79" fmla="*/ 326 h 365"/>
                  <a:gd name="T80" fmla="*/ 1826 w 1828"/>
                  <a:gd name="T81" fmla="*/ 314 h 365"/>
                  <a:gd name="T82" fmla="*/ 1825 w 1828"/>
                  <a:gd name="T83" fmla="*/ 297 h 365"/>
                  <a:gd name="T84" fmla="*/ 1822 w 1828"/>
                  <a:gd name="T85" fmla="*/ 282 h 365"/>
                  <a:gd name="T86" fmla="*/ 1821 w 1828"/>
                  <a:gd name="T87" fmla="*/ 275 h 365"/>
                  <a:gd name="T88" fmla="*/ 1669 w 1828"/>
                  <a:gd name="T89" fmla="*/ 0 h 365"/>
                  <a:gd name="T90" fmla="*/ 168 w 1828"/>
                  <a:gd name="T91"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8" h="365">
                    <a:moveTo>
                      <a:pt x="168" y="0"/>
                    </a:moveTo>
                    <a:lnTo>
                      <a:pt x="0" y="288"/>
                    </a:lnTo>
                    <a:lnTo>
                      <a:pt x="4" y="329"/>
                    </a:lnTo>
                    <a:lnTo>
                      <a:pt x="28" y="363"/>
                    </a:lnTo>
                    <a:lnTo>
                      <a:pt x="34" y="363"/>
                    </a:lnTo>
                    <a:lnTo>
                      <a:pt x="48" y="363"/>
                    </a:lnTo>
                    <a:lnTo>
                      <a:pt x="72" y="363"/>
                    </a:lnTo>
                    <a:lnTo>
                      <a:pt x="104" y="363"/>
                    </a:lnTo>
                    <a:lnTo>
                      <a:pt x="144" y="363"/>
                    </a:lnTo>
                    <a:lnTo>
                      <a:pt x="191" y="363"/>
                    </a:lnTo>
                    <a:lnTo>
                      <a:pt x="244" y="363"/>
                    </a:lnTo>
                    <a:lnTo>
                      <a:pt x="303" y="363"/>
                    </a:lnTo>
                    <a:lnTo>
                      <a:pt x="368" y="363"/>
                    </a:lnTo>
                    <a:lnTo>
                      <a:pt x="437" y="363"/>
                    </a:lnTo>
                    <a:lnTo>
                      <a:pt x="509" y="364"/>
                    </a:lnTo>
                    <a:lnTo>
                      <a:pt x="585" y="364"/>
                    </a:lnTo>
                    <a:lnTo>
                      <a:pt x="665" y="364"/>
                    </a:lnTo>
                    <a:lnTo>
                      <a:pt x="745" y="364"/>
                    </a:lnTo>
                    <a:lnTo>
                      <a:pt x="827" y="364"/>
                    </a:lnTo>
                    <a:lnTo>
                      <a:pt x="910" y="364"/>
                    </a:lnTo>
                    <a:lnTo>
                      <a:pt x="992" y="364"/>
                    </a:lnTo>
                    <a:lnTo>
                      <a:pt x="1074" y="364"/>
                    </a:lnTo>
                    <a:lnTo>
                      <a:pt x="1156" y="364"/>
                    </a:lnTo>
                    <a:lnTo>
                      <a:pt x="1234" y="364"/>
                    </a:lnTo>
                    <a:lnTo>
                      <a:pt x="1310" y="364"/>
                    </a:lnTo>
                    <a:lnTo>
                      <a:pt x="1384" y="365"/>
                    </a:lnTo>
                    <a:lnTo>
                      <a:pt x="1454" y="365"/>
                    </a:lnTo>
                    <a:lnTo>
                      <a:pt x="1519" y="365"/>
                    </a:lnTo>
                    <a:lnTo>
                      <a:pt x="1579" y="365"/>
                    </a:lnTo>
                    <a:lnTo>
                      <a:pt x="1634" y="365"/>
                    </a:lnTo>
                    <a:lnTo>
                      <a:pt x="1682" y="365"/>
                    </a:lnTo>
                    <a:lnTo>
                      <a:pt x="1723" y="365"/>
                    </a:lnTo>
                    <a:lnTo>
                      <a:pt x="1755" y="365"/>
                    </a:lnTo>
                    <a:lnTo>
                      <a:pt x="1780" y="365"/>
                    </a:lnTo>
                    <a:lnTo>
                      <a:pt x="1796" y="365"/>
                    </a:lnTo>
                    <a:lnTo>
                      <a:pt x="1803" y="365"/>
                    </a:lnTo>
                    <a:lnTo>
                      <a:pt x="1813" y="360"/>
                    </a:lnTo>
                    <a:lnTo>
                      <a:pt x="1821" y="349"/>
                    </a:lnTo>
                    <a:lnTo>
                      <a:pt x="1826" y="335"/>
                    </a:lnTo>
                    <a:lnTo>
                      <a:pt x="1828" y="326"/>
                    </a:lnTo>
                    <a:lnTo>
                      <a:pt x="1826" y="314"/>
                    </a:lnTo>
                    <a:lnTo>
                      <a:pt x="1825" y="297"/>
                    </a:lnTo>
                    <a:lnTo>
                      <a:pt x="1822" y="282"/>
                    </a:lnTo>
                    <a:lnTo>
                      <a:pt x="1821" y="275"/>
                    </a:lnTo>
                    <a:lnTo>
                      <a:pt x="1669" y="0"/>
                    </a:lnTo>
                    <a:lnTo>
                      <a:pt x="168"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Rectangle 10"/>
              <p:cNvSpPr>
                <a:spLocks noChangeArrowheads="1"/>
              </p:cNvSpPr>
              <p:nvPr/>
            </p:nvSpPr>
            <p:spPr bwMode="auto">
              <a:xfrm>
                <a:off x="1778000" y="2649538"/>
                <a:ext cx="717550" cy="523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1"/>
              <p:cNvSpPr>
                <a:spLocks/>
              </p:cNvSpPr>
              <p:nvPr/>
            </p:nvSpPr>
            <p:spPr bwMode="auto">
              <a:xfrm>
                <a:off x="1425575" y="3186113"/>
                <a:ext cx="1452563" cy="63500"/>
              </a:xfrm>
              <a:custGeom>
                <a:avLst/>
                <a:gdLst>
                  <a:gd name="T0" fmla="*/ 1816 w 1829"/>
                  <a:gd name="T1" fmla="*/ 80 h 80"/>
                  <a:gd name="T2" fmla="*/ 1823 w 1829"/>
                  <a:gd name="T3" fmla="*/ 77 h 80"/>
                  <a:gd name="T4" fmla="*/ 1825 w 1829"/>
                  <a:gd name="T5" fmla="*/ 73 h 80"/>
                  <a:gd name="T6" fmla="*/ 1827 w 1829"/>
                  <a:gd name="T7" fmla="*/ 68 h 80"/>
                  <a:gd name="T8" fmla="*/ 1829 w 1829"/>
                  <a:gd name="T9" fmla="*/ 60 h 80"/>
                  <a:gd name="T10" fmla="*/ 1829 w 1829"/>
                  <a:gd name="T11" fmla="*/ 47 h 80"/>
                  <a:gd name="T12" fmla="*/ 1828 w 1829"/>
                  <a:gd name="T13" fmla="*/ 31 h 80"/>
                  <a:gd name="T14" fmla="*/ 1825 w 1829"/>
                  <a:gd name="T15" fmla="*/ 17 h 80"/>
                  <a:gd name="T16" fmla="*/ 1824 w 1829"/>
                  <a:gd name="T17" fmla="*/ 12 h 80"/>
                  <a:gd name="T18" fmla="*/ 1806 w 1829"/>
                  <a:gd name="T19" fmla="*/ 0 h 80"/>
                  <a:gd name="T20" fmla="*/ 15 w 1829"/>
                  <a:gd name="T21" fmla="*/ 2 h 80"/>
                  <a:gd name="T22" fmla="*/ 0 w 1829"/>
                  <a:gd name="T23" fmla="*/ 46 h 80"/>
                  <a:gd name="T24" fmla="*/ 4 w 1829"/>
                  <a:gd name="T25" fmla="*/ 50 h 80"/>
                  <a:gd name="T26" fmla="*/ 12 w 1829"/>
                  <a:gd name="T27" fmla="*/ 58 h 80"/>
                  <a:gd name="T28" fmla="*/ 25 w 1829"/>
                  <a:gd name="T29" fmla="*/ 68 h 80"/>
                  <a:gd name="T30" fmla="*/ 37 w 1829"/>
                  <a:gd name="T31" fmla="*/ 76 h 80"/>
                  <a:gd name="T32" fmla="*/ 1816 w 1829"/>
                  <a:gd name="T3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9" h="80">
                    <a:moveTo>
                      <a:pt x="1816" y="80"/>
                    </a:moveTo>
                    <a:lnTo>
                      <a:pt x="1823" y="77"/>
                    </a:lnTo>
                    <a:lnTo>
                      <a:pt x="1825" y="73"/>
                    </a:lnTo>
                    <a:lnTo>
                      <a:pt x="1827" y="68"/>
                    </a:lnTo>
                    <a:lnTo>
                      <a:pt x="1829" y="60"/>
                    </a:lnTo>
                    <a:lnTo>
                      <a:pt x="1829" y="47"/>
                    </a:lnTo>
                    <a:lnTo>
                      <a:pt x="1828" y="31"/>
                    </a:lnTo>
                    <a:lnTo>
                      <a:pt x="1825" y="17"/>
                    </a:lnTo>
                    <a:lnTo>
                      <a:pt x="1824" y="12"/>
                    </a:lnTo>
                    <a:lnTo>
                      <a:pt x="1806" y="0"/>
                    </a:lnTo>
                    <a:lnTo>
                      <a:pt x="15" y="2"/>
                    </a:lnTo>
                    <a:lnTo>
                      <a:pt x="0" y="46"/>
                    </a:lnTo>
                    <a:lnTo>
                      <a:pt x="4" y="50"/>
                    </a:lnTo>
                    <a:lnTo>
                      <a:pt x="12" y="58"/>
                    </a:lnTo>
                    <a:lnTo>
                      <a:pt x="25" y="68"/>
                    </a:lnTo>
                    <a:lnTo>
                      <a:pt x="37" y="76"/>
                    </a:lnTo>
                    <a:lnTo>
                      <a:pt x="1816" y="80"/>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2"/>
              <p:cNvSpPr>
                <a:spLocks/>
              </p:cNvSpPr>
              <p:nvPr/>
            </p:nvSpPr>
            <p:spPr bwMode="auto">
              <a:xfrm>
                <a:off x="1554163" y="1833563"/>
                <a:ext cx="1163638" cy="917575"/>
              </a:xfrm>
              <a:custGeom>
                <a:avLst/>
                <a:gdLst>
                  <a:gd name="T0" fmla="*/ 1468 w 1468"/>
                  <a:gd name="T1" fmla="*/ 0 h 1154"/>
                  <a:gd name="T2" fmla="*/ 0 w 1468"/>
                  <a:gd name="T3" fmla="*/ 0 h 1154"/>
                  <a:gd name="T4" fmla="*/ 0 w 1468"/>
                  <a:gd name="T5" fmla="*/ 56 h 1154"/>
                  <a:gd name="T6" fmla="*/ 1419 w 1468"/>
                  <a:gd name="T7" fmla="*/ 56 h 1154"/>
                  <a:gd name="T8" fmla="*/ 1419 w 1468"/>
                  <a:gd name="T9" fmla="*/ 1154 h 1154"/>
                  <a:gd name="T10" fmla="*/ 1465 w 1468"/>
                  <a:gd name="T11" fmla="*/ 1154 h 1154"/>
                  <a:gd name="T12" fmla="*/ 1468 w 1468"/>
                  <a:gd name="T13" fmla="*/ 0 h 1154"/>
                </a:gdLst>
                <a:ahLst/>
                <a:cxnLst>
                  <a:cxn ang="0">
                    <a:pos x="T0" y="T1"/>
                  </a:cxn>
                  <a:cxn ang="0">
                    <a:pos x="T2" y="T3"/>
                  </a:cxn>
                  <a:cxn ang="0">
                    <a:pos x="T4" y="T5"/>
                  </a:cxn>
                  <a:cxn ang="0">
                    <a:pos x="T6" y="T7"/>
                  </a:cxn>
                  <a:cxn ang="0">
                    <a:pos x="T8" y="T9"/>
                  </a:cxn>
                  <a:cxn ang="0">
                    <a:pos x="T10" y="T11"/>
                  </a:cxn>
                  <a:cxn ang="0">
                    <a:pos x="T12" y="T13"/>
                  </a:cxn>
                </a:cxnLst>
                <a:rect l="0" t="0" r="r" b="b"/>
                <a:pathLst>
                  <a:path w="1468" h="1154">
                    <a:moveTo>
                      <a:pt x="1468" y="0"/>
                    </a:moveTo>
                    <a:lnTo>
                      <a:pt x="0" y="0"/>
                    </a:lnTo>
                    <a:lnTo>
                      <a:pt x="0" y="56"/>
                    </a:lnTo>
                    <a:lnTo>
                      <a:pt x="1419" y="56"/>
                    </a:lnTo>
                    <a:lnTo>
                      <a:pt x="1419" y="1154"/>
                    </a:lnTo>
                    <a:lnTo>
                      <a:pt x="1465" y="1154"/>
                    </a:lnTo>
                    <a:lnTo>
                      <a:pt x="14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13"/>
              <p:cNvSpPr>
                <a:spLocks/>
              </p:cNvSpPr>
              <p:nvPr/>
            </p:nvSpPr>
            <p:spPr bwMode="auto">
              <a:xfrm>
                <a:off x="1644650" y="1919288"/>
                <a:ext cx="1004888" cy="668338"/>
              </a:xfrm>
              <a:custGeom>
                <a:avLst/>
                <a:gdLst>
                  <a:gd name="T0" fmla="*/ 0 w 1267"/>
                  <a:gd name="T1" fmla="*/ 0 h 842"/>
                  <a:gd name="T2" fmla="*/ 0 w 1267"/>
                  <a:gd name="T3" fmla="*/ 51 h 842"/>
                  <a:gd name="T4" fmla="*/ 1198 w 1267"/>
                  <a:gd name="T5" fmla="*/ 51 h 842"/>
                  <a:gd name="T6" fmla="*/ 1198 w 1267"/>
                  <a:gd name="T7" fmla="*/ 842 h 842"/>
                  <a:gd name="T8" fmla="*/ 1267 w 1267"/>
                  <a:gd name="T9" fmla="*/ 842 h 842"/>
                  <a:gd name="T10" fmla="*/ 1267 w 1267"/>
                  <a:gd name="T11" fmla="*/ 0 h 842"/>
                  <a:gd name="T12" fmla="*/ 0 w 1267"/>
                  <a:gd name="T13" fmla="*/ 0 h 842"/>
                </a:gdLst>
                <a:ahLst/>
                <a:cxnLst>
                  <a:cxn ang="0">
                    <a:pos x="T0" y="T1"/>
                  </a:cxn>
                  <a:cxn ang="0">
                    <a:pos x="T2" y="T3"/>
                  </a:cxn>
                  <a:cxn ang="0">
                    <a:pos x="T4" y="T5"/>
                  </a:cxn>
                  <a:cxn ang="0">
                    <a:pos x="T6" y="T7"/>
                  </a:cxn>
                  <a:cxn ang="0">
                    <a:pos x="T8" y="T9"/>
                  </a:cxn>
                  <a:cxn ang="0">
                    <a:pos x="T10" y="T11"/>
                  </a:cxn>
                  <a:cxn ang="0">
                    <a:pos x="T12" y="T13"/>
                  </a:cxn>
                </a:cxnLst>
                <a:rect l="0" t="0" r="r" b="b"/>
                <a:pathLst>
                  <a:path w="1267" h="842">
                    <a:moveTo>
                      <a:pt x="0" y="0"/>
                    </a:moveTo>
                    <a:lnTo>
                      <a:pt x="0" y="51"/>
                    </a:lnTo>
                    <a:lnTo>
                      <a:pt x="1198" y="51"/>
                    </a:lnTo>
                    <a:lnTo>
                      <a:pt x="1198" y="842"/>
                    </a:lnTo>
                    <a:lnTo>
                      <a:pt x="1267" y="842"/>
                    </a:lnTo>
                    <a:lnTo>
                      <a:pt x="126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14"/>
              <p:cNvSpPr>
                <a:spLocks/>
              </p:cNvSpPr>
              <p:nvPr/>
            </p:nvSpPr>
            <p:spPr bwMode="auto">
              <a:xfrm>
                <a:off x="1784350" y="2654301"/>
                <a:ext cx="708025" cy="49213"/>
              </a:xfrm>
              <a:custGeom>
                <a:avLst/>
                <a:gdLst>
                  <a:gd name="T0" fmla="*/ 893 w 893"/>
                  <a:gd name="T1" fmla="*/ 0 h 61"/>
                  <a:gd name="T2" fmla="*/ 0 w 893"/>
                  <a:gd name="T3" fmla="*/ 0 h 61"/>
                  <a:gd name="T4" fmla="*/ 0 w 893"/>
                  <a:gd name="T5" fmla="*/ 20 h 61"/>
                  <a:gd name="T6" fmla="*/ 868 w 893"/>
                  <a:gd name="T7" fmla="*/ 20 h 61"/>
                  <a:gd name="T8" fmla="*/ 868 w 893"/>
                  <a:gd name="T9" fmla="*/ 61 h 61"/>
                  <a:gd name="T10" fmla="*/ 893 w 893"/>
                  <a:gd name="T11" fmla="*/ 61 h 61"/>
                  <a:gd name="T12" fmla="*/ 893 w 893"/>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893" h="61">
                    <a:moveTo>
                      <a:pt x="893" y="0"/>
                    </a:moveTo>
                    <a:lnTo>
                      <a:pt x="0" y="0"/>
                    </a:lnTo>
                    <a:lnTo>
                      <a:pt x="0" y="20"/>
                    </a:lnTo>
                    <a:lnTo>
                      <a:pt x="868" y="20"/>
                    </a:lnTo>
                    <a:lnTo>
                      <a:pt x="868" y="61"/>
                    </a:lnTo>
                    <a:lnTo>
                      <a:pt x="893" y="61"/>
                    </a:lnTo>
                    <a:lnTo>
                      <a:pt x="8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5"/>
              <p:cNvSpPr>
                <a:spLocks/>
              </p:cNvSpPr>
              <p:nvPr/>
            </p:nvSpPr>
            <p:spPr bwMode="auto">
              <a:xfrm>
                <a:off x="1554163" y="2963863"/>
                <a:ext cx="1323975" cy="292100"/>
              </a:xfrm>
              <a:custGeom>
                <a:avLst/>
                <a:gdLst>
                  <a:gd name="T0" fmla="*/ 1511 w 1668"/>
                  <a:gd name="T1" fmla="*/ 0 h 368"/>
                  <a:gd name="T2" fmla="*/ 12 w 1668"/>
                  <a:gd name="T3" fmla="*/ 0 h 368"/>
                  <a:gd name="T4" fmla="*/ 0 w 1668"/>
                  <a:gd name="T5" fmla="*/ 31 h 368"/>
                  <a:gd name="T6" fmla="*/ 1490 w 1668"/>
                  <a:gd name="T7" fmla="*/ 31 h 368"/>
                  <a:gd name="T8" fmla="*/ 1501 w 1668"/>
                  <a:gd name="T9" fmla="*/ 58 h 368"/>
                  <a:gd name="T10" fmla="*/ 1513 w 1668"/>
                  <a:gd name="T11" fmla="*/ 94 h 368"/>
                  <a:gd name="T12" fmla="*/ 1529 w 1668"/>
                  <a:gd name="T13" fmla="*/ 134 h 368"/>
                  <a:gd name="T14" fmla="*/ 1544 w 1668"/>
                  <a:gd name="T15" fmla="*/ 174 h 368"/>
                  <a:gd name="T16" fmla="*/ 1559 w 1668"/>
                  <a:gd name="T17" fmla="*/ 213 h 368"/>
                  <a:gd name="T18" fmla="*/ 1572 w 1668"/>
                  <a:gd name="T19" fmla="*/ 244 h 368"/>
                  <a:gd name="T20" fmla="*/ 1580 w 1668"/>
                  <a:gd name="T21" fmla="*/ 266 h 368"/>
                  <a:gd name="T22" fmla="*/ 1582 w 1668"/>
                  <a:gd name="T23" fmla="*/ 274 h 368"/>
                  <a:gd name="T24" fmla="*/ 1582 w 1668"/>
                  <a:gd name="T25" fmla="*/ 364 h 368"/>
                  <a:gd name="T26" fmla="*/ 1652 w 1668"/>
                  <a:gd name="T27" fmla="*/ 368 h 368"/>
                  <a:gd name="T28" fmla="*/ 1668 w 1668"/>
                  <a:gd name="T29" fmla="*/ 341 h 368"/>
                  <a:gd name="T30" fmla="*/ 1664 w 1668"/>
                  <a:gd name="T31" fmla="*/ 275 h 368"/>
                  <a:gd name="T32" fmla="*/ 1511 w 1668"/>
                  <a:gd name="T3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8" h="368">
                    <a:moveTo>
                      <a:pt x="1511" y="0"/>
                    </a:moveTo>
                    <a:lnTo>
                      <a:pt x="12" y="0"/>
                    </a:lnTo>
                    <a:lnTo>
                      <a:pt x="0" y="31"/>
                    </a:lnTo>
                    <a:lnTo>
                      <a:pt x="1490" y="31"/>
                    </a:lnTo>
                    <a:lnTo>
                      <a:pt x="1501" y="58"/>
                    </a:lnTo>
                    <a:lnTo>
                      <a:pt x="1513" y="94"/>
                    </a:lnTo>
                    <a:lnTo>
                      <a:pt x="1529" y="134"/>
                    </a:lnTo>
                    <a:lnTo>
                      <a:pt x="1544" y="174"/>
                    </a:lnTo>
                    <a:lnTo>
                      <a:pt x="1559" y="213"/>
                    </a:lnTo>
                    <a:lnTo>
                      <a:pt x="1572" y="244"/>
                    </a:lnTo>
                    <a:lnTo>
                      <a:pt x="1580" y="266"/>
                    </a:lnTo>
                    <a:lnTo>
                      <a:pt x="1582" y="274"/>
                    </a:lnTo>
                    <a:lnTo>
                      <a:pt x="1582" y="364"/>
                    </a:lnTo>
                    <a:lnTo>
                      <a:pt x="1652" y="368"/>
                    </a:lnTo>
                    <a:lnTo>
                      <a:pt x="1668" y="341"/>
                    </a:lnTo>
                    <a:lnTo>
                      <a:pt x="1664" y="275"/>
                    </a:lnTo>
                    <a:lnTo>
                      <a:pt x="15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16"/>
              <p:cNvSpPr>
                <a:spLocks/>
              </p:cNvSpPr>
              <p:nvPr/>
            </p:nvSpPr>
            <p:spPr bwMode="auto">
              <a:xfrm>
                <a:off x="1792288" y="2806701"/>
                <a:ext cx="762000" cy="157163"/>
              </a:xfrm>
              <a:custGeom>
                <a:avLst/>
                <a:gdLst>
                  <a:gd name="T0" fmla="*/ 859 w 960"/>
                  <a:gd name="T1" fmla="*/ 0 h 198"/>
                  <a:gd name="T2" fmla="*/ 811 w 960"/>
                  <a:gd name="T3" fmla="*/ 29 h 198"/>
                  <a:gd name="T4" fmla="*/ 775 w 960"/>
                  <a:gd name="T5" fmla="*/ 40 h 198"/>
                  <a:gd name="T6" fmla="*/ 734 w 960"/>
                  <a:gd name="T7" fmla="*/ 48 h 198"/>
                  <a:gd name="T8" fmla="*/ 689 w 960"/>
                  <a:gd name="T9" fmla="*/ 56 h 198"/>
                  <a:gd name="T10" fmla="*/ 638 w 960"/>
                  <a:gd name="T11" fmla="*/ 63 h 198"/>
                  <a:gd name="T12" fmla="*/ 585 w 960"/>
                  <a:gd name="T13" fmla="*/ 68 h 198"/>
                  <a:gd name="T14" fmla="*/ 529 w 960"/>
                  <a:gd name="T15" fmla="*/ 71 h 198"/>
                  <a:gd name="T16" fmla="*/ 470 w 960"/>
                  <a:gd name="T17" fmla="*/ 74 h 198"/>
                  <a:gd name="T18" fmla="*/ 406 w 960"/>
                  <a:gd name="T19" fmla="*/ 74 h 198"/>
                  <a:gd name="T20" fmla="*/ 339 w 960"/>
                  <a:gd name="T21" fmla="*/ 71 h 198"/>
                  <a:gd name="T22" fmla="*/ 275 w 960"/>
                  <a:gd name="T23" fmla="*/ 67 h 198"/>
                  <a:gd name="T24" fmla="*/ 216 w 960"/>
                  <a:gd name="T25" fmla="*/ 60 h 198"/>
                  <a:gd name="T26" fmla="*/ 162 w 960"/>
                  <a:gd name="T27" fmla="*/ 50 h 198"/>
                  <a:gd name="T28" fmla="*/ 112 w 960"/>
                  <a:gd name="T29" fmla="*/ 41 h 198"/>
                  <a:gd name="T30" fmla="*/ 70 w 960"/>
                  <a:gd name="T31" fmla="*/ 29 h 198"/>
                  <a:gd name="T32" fmla="*/ 35 w 960"/>
                  <a:gd name="T33" fmla="*/ 15 h 198"/>
                  <a:gd name="T34" fmla="*/ 0 w 960"/>
                  <a:gd name="T35" fmla="*/ 34 h 198"/>
                  <a:gd name="T36" fmla="*/ 29 w 960"/>
                  <a:gd name="T37" fmla="*/ 50 h 198"/>
                  <a:gd name="T38" fmla="*/ 67 w 960"/>
                  <a:gd name="T39" fmla="*/ 65 h 198"/>
                  <a:gd name="T40" fmla="*/ 114 w 960"/>
                  <a:gd name="T41" fmla="*/ 78 h 198"/>
                  <a:gd name="T42" fmla="*/ 167 w 960"/>
                  <a:gd name="T43" fmla="*/ 89 h 198"/>
                  <a:gd name="T44" fmla="*/ 228 w 960"/>
                  <a:gd name="T45" fmla="*/ 98 h 198"/>
                  <a:gd name="T46" fmla="*/ 294 w 960"/>
                  <a:gd name="T47" fmla="*/ 105 h 198"/>
                  <a:gd name="T48" fmla="*/ 365 w 960"/>
                  <a:gd name="T49" fmla="*/ 109 h 198"/>
                  <a:gd name="T50" fmla="*/ 440 w 960"/>
                  <a:gd name="T51" fmla="*/ 110 h 198"/>
                  <a:gd name="T52" fmla="*/ 502 w 960"/>
                  <a:gd name="T53" fmla="*/ 109 h 198"/>
                  <a:gd name="T54" fmla="*/ 562 w 960"/>
                  <a:gd name="T55" fmla="*/ 106 h 198"/>
                  <a:gd name="T56" fmla="*/ 618 w 960"/>
                  <a:gd name="T57" fmla="*/ 102 h 198"/>
                  <a:gd name="T58" fmla="*/ 671 w 960"/>
                  <a:gd name="T59" fmla="*/ 95 h 198"/>
                  <a:gd name="T60" fmla="*/ 719 w 960"/>
                  <a:gd name="T61" fmla="*/ 89 h 198"/>
                  <a:gd name="T62" fmla="*/ 764 w 960"/>
                  <a:gd name="T63" fmla="*/ 79 h 198"/>
                  <a:gd name="T64" fmla="*/ 802 w 960"/>
                  <a:gd name="T65" fmla="*/ 70 h 198"/>
                  <a:gd name="T66" fmla="*/ 836 w 960"/>
                  <a:gd name="T67" fmla="*/ 57 h 198"/>
                  <a:gd name="T68" fmla="*/ 850 w 960"/>
                  <a:gd name="T69" fmla="*/ 101 h 198"/>
                  <a:gd name="T70" fmla="*/ 865 w 960"/>
                  <a:gd name="T71" fmla="*/ 146 h 198"/>
                  <a:gd name="T72" fmla="*/ 876 w 960"/>
                  <a:gd name="T73" fmla="*/ 183 h 198"/>
                  <a:gd name="T74" fmla="*/ 880 w 960"/>
                  <a:gd name="T7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0" h="198">
                    <a:moveTo>
                      <a:pt x="960" y="198"/>
                    </a:moveTo>
                    <a:lnTo>
                      <a:pt x="859" y="0"/>
                    </a:lnTo>
                    <a:lnTo>
                      <a:pt x="828" y="23"/>
                    </a:lnTo>
                    <a:lnTo>
                      <a:pt x="811" y="29"/>
                    </a:lnTo>
                    <a:lnTo>
                      <a:pt x="794" y="34"/>
                    </a:lnTo>
                    <a:lnTo>
                      <a:pt x="775" y="40"/>
                    </a:lnTo>
                    <a:lnTo>
                      <a:pt x="755" y="44"/>
                    </a:lnTo>
                    <a:lnTo>
                      <a:pt x="734" y="48"/>
                    </a:lnTo>
                    <a:lnTo>
                      <a:pt x="712" y="52"/>
                    </a:lnTo>
                    <a:lnTo>
                      <a:pt x="689" y="56"/>
                    </a:lnTo>
                    <a:lnTo>
                      <a:pt x="664" y="60"/>
                    </a:lnTo>
                    <a:lnTo>
                      <a:pt x="638" y="63"/>
                    </a:lnTo>
                    <a:lnTo>
                      <a:pt x="612" y="65"/>
                    </a:lnTo>
                    <a:lnTo>
                      <a:pt x="585" y="68"/>
                    </a:lnTo>
                    <a:lnTo>
                      <a:pt x="558" y="70"/>
                    </a:lnTo>
                    <a:lnTo>
                      <a:pt x="529" y="71"/>
                    </a:lnTo>
                    <a:lnTo>
                      <a:pt x="500" y="72"/>
                    </a:lnTo>
                    <a:lnTo>
                      <a:pt x="470" y="74"/>
                    </a:lnTo>
                    <a:lnTo>
                      <a:pt x="440" y="74"/>
                    </a:lnTo>
                    <a:lnTo>
                      <a:pt x="406" y="74"/>
                    </a:lnTo>
                    <a:lnTo>
                      <a:pt x="372" y="72"/>
                    </a:lnTo>
                    <a:lnTo>
                      <a:pt x="339" y="71"/>
                    </a:lnTo>
                    <a:lnTo>
                      <a:pt x="306" y="68"/>
                    </a:lnTo>
                    <a:lnTo>
                      <a:pt x="275" y="67"/>
                    </a:lnTo>
                    <a:lnTo>
                      <a:pt x="245" y="63"/>
                    </a:lnTo>
                    <a:lnTo>
                      <a:pt x="216" y="60"/>
                    </a:lnTo>
                    <a:lnTo>
                      <a:pt x="189" y="55"/>
                    </a:lnTo>
                    <a:lnTo>
                      <a:pt x="162" y="50"/>
                    </a:lnTo>
                    <a:lnTo>
                      <a:pt x="137" y="45"/>
                    </a:lnTo>
                    <a:lnTo>
                      <a:pt x="112" y="41"/>
                    </a:lnTo>
                    <a:lnTo>
                      <a:pt x="91" y="34"/>
                    </a:lnTo>
                    <a:lnTo>
                      <a:pt x="70" y="29"/>
                    </a:lnTo>
                    <a:lnTo>
                      <a:pt x="51" y="22"/>
                    </a:lnTo>
                    <a:lnTo>
                      <a:pt x="35" y="15"/>
                    </a:lnTo>
                    <a:lnTo>
                      <a:pt x="20" y="8"/>
                    </a:lnTo>
                    <a:lnTo>
                      <a:pt x="0" y="34"/>
                    </a:lnTo>
                    <a:lnTo>
                      <a:pt x="14" y="42"/>
                    </a:lnTo>
                    <a:lnTo>
                      <a:pt x="29" y="50"/>
                    </a:lnTo>
                    <a:lnTo>
                      <a:pt x="47" y="57"/>
                    </a:lnTo>
                    <a:lnTo>
                      <a:pt x="67" y="65"/>
                    </a:lnTo>
                    <a:lnTo>
                      <a:pt x="89" y="72"/>
                    </a:lnTo>
                    <a:lnTo>
                      <a:pt x="114" y="78"/>
                    </a:lnTo>
                    <a:lnTo>
                      <a:pt x="140" y="83"/>
                    </a:lnTo>
                    <a:lnTo>
                      <a:pt x="167" y="89"/>
                    </a:lnTo>
                    <a:lnTo>
                      <a:pt x="197" y="94"/>
                    </a:lnTo>
                    <a:lnTo>
                      <a:pt x="228" y="98"/>
                    </a:lnTo>
                    <a:lnTo>
                      <a:pt x="261" y="102"/>
                    </a:lnTo>
                    <a:lnTo>
                      <a:pt x="294" y="105"/>
                    </a:lnTo>
                    <a:lnTo>
                      <a:pt x="330" y="108"/>
                    </a:lnTo>
                    <a:lnTo>
                      <a:pt x="365" y="109"/>
                    </a:lnTo>
                    <a:lnTo>
                      <a:pt x="402" y="110"/>
                    </a:lnTo>
                    <a:lnTo>
                      <a:pt x="440" y="110"/>
                    </a:lnTo>
                    <a:lnTo>
                      <a:pt x="471" y="110"/>
                    </a:lnTo>
                    <a:lnTo>
                      <a:pt x="502" y="109"/>
                    </a:lnTo>
                    <a:lnTo>
                      <a:pt x="532" y="108"/>
                    </a:lnTo>
                    <a:lnTo>
                      <a:pt x="562" y="106"/>
                    </a:lnTo>
                    <a:lnTo>
                      <a:pt x="590" y="105"/>
                    </a:lnTo>
                    <a:lnTo>
                      <a:pt x="618" y="102"/>
                    </a:lnTo>
                    <a:lnTo>
                      <a:pt x="645" y="100"/>
                    </a:lnTo>
                    <a:lnTo>
                      <a:pt x="671" y="95"/>
                    </a:lnTo>
                    <a:lnTo>
                      <a:pt x="695" y="93"/>
                    </a:lnTo>
                    <a:lnTo>
                      <a:pt x="719" y="89"/>
                    </a:lnTo>
                    <a:lnTo>
                      <a:pt x="742" y="85"/>
                    </a:lnTo>
                    <a:lnTo>
                      <a:pt x="764" y="79"/>
                    </a:lnTo>
                    <a:lnTo>
                      <a:pt x="783" y="75"/>
                    </a:lnTo>
                    <a:lnTo>
                      <a:pt x="802" y="70"/>
                    </a:lnTo>
                    <a:lnTo>
                      <a:pt x="820" y="63"/>
                    </a:lnTo>
                    <a:lnTo>
                      <a:pt x="836" y="57"/>
                    </a:lnTo>
                    <a:lnTo>
                      <a:pt x="843" y="78"/>
                    </a:lnTo>
                    <a:lnTo>
                      <a:pt x="850" y="101"/>
                    </a:lnTo>
                    <a:lnTo>
                      <a:pt x="856" y="124"/>
                    </a:lnTo>
                    <a:lnTo>
                      <a:pt x="865" y="146"/>
                    </a:lnTo>
                    <a:lnTo>
                      <a:pt x="870" y="166"/>
                    </a:lnTo>
                    <a:lnTo>
                      <a:pt x="876" y="183"/>
                    </a:lnTo>
                    <a:lnTo>
                      <a:pt x="878" y="194"/>
                    </a:lnTo>
                    <a:lnTo>
                      <a:pt x="880" y="198"/>
                    </a:lnTo>
                    <a:lnTo>
                      <a:pt x="960"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17"/>
              <p:cNvSpPr>
                <a:spLocks/>
              </p:cNvSpPr>
              <p:nvPr/>
            </p:nvSpPr>
            <p:spPr bwMode="auto">
              <a:xfrm>
                <a:off x="1625600" y="1901826"/>
                <a:ext cx="1027113" cy="708025"/>
              </a:xfrm>
              <a:custGeom>
                <a:avLst/>
                <a:gdLst>
                  <a:gd name="T0" fmla="*/ 1259 w 1296"/>
                  <a:gd name="T1" fmla="*/ 112 h 893"/>
                  <a:gd name="T2" fmla="*/ 1259 w 1296"/>
                  <a:gd name="T3" fmla="*/ 854 h 893"/>
                  <a:gd name="T4" fmla="*/ 37 w 1296"/>
                  <a:gd name="T5" fmla="*/ 854 h 893"/>
                  <a:gd name="T6" fmla="*/ 37 w 1296"/>
                  <a:gd name="T7" fmla="*/ 33 h 893"/>
                  <a:gd name="T8" fmla="*/ 1292 w 1296"/>
                  <a:gd name="T9" fmla="*/ 33 h 893"/>
                  <a:gd name="T10" fmla="*/ 1292 w 1296"/>
                  <a:gd name="T11" fmla="*/ 0 h 893"/>
                  <a:gd name="T12" fmla="*/ 3 w 1296"/>
                  <a:gd name="T13" fmla="*/ 0 h 893"/>
                  <a:gd name="T14" fmla="*/ 0 w 1296"/>
                  <a:gd name="T15" fmla="*/ 893 h 893"/>
                  <a:gd name="T16" fmla="*/ 1296 w 1296"/>
                  <a:gd name="T17" fmla="*/ 893 h 893"/>
                  <a:gd name="T18" fmla="*/ 1296 w 1296"/>
                  <a:gd name="T19" fmla="*/ 112 h 893"/>
                  <a:gd name="T20" fmla="*/ 1259 w 1296"/>
                  <a:gd name="T21" fmla="*/ 112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6" h="893">
                    <a:moveTo>
                      <a:pt x="1259" y="112"/>
                    </a:moveTo>
                    <a:lnTo>
                      <a:pt x="1259" y="854"/>
                    </a:lnTo>
                    <a:lnTo>
                      <a:pt x="37" y="854"/>
                    </a:lnTo>
                    <a:lnTo>
                      <a:pt x="37" y="33"/>
                    </a:lnTo>
                    <a:lnTo>
                      <a:pt x="1292" y="33"/>
                    </a:lnTo>
                    <a:lnTo>
                      <a:pt x="1292" y="0"/>
                    </a:lnTo>
                    <a:lnTo>
                      <a:pt x="3" y="0"/>
                    </a:lnTo>
                    <a:lnTo>
                      <a:pt x="0" y="893"/>
                    </a:lnTo>
                    <a:lnTo>
                      <a:pt x="1296" y="893"/>
                    </a:lnTo>
                    <a:lnTo>
                      <a:pt x="1296" y="112"/>
                    </a:lnTo>
                    <a:lnTo>
                      <a:pt x="1259"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18"/>
              <p:cNvSpPr>
                <a:spLocks/>
              </p:cNvSpPr>
              <p:nvPr/>
            </p:nvSpPr>
            <p:spPr bwMode="auto">
              <a:xfrm>
                <a:off x="1536700" y="1824038"/>
                <a:ext cx="1201738" cy="946150"/>
              </a:xfrm>
              <a:custGeom>
                <a:avLst/>
                <a:gdLst>
                  <a:gd name="T0" fmla="*/ 0 w 1516"/>
                  <a:gd name="T1" fmla="*/ 0 h 1193"/>
                  <a:gd name="T2" fmla="*/ 0 w 1516"/>
                  <a:gd name="T3" fmla="*/ 1096 h 1193"/>
                  <a:gd name="T4" fmla="*/ 47 w 1516"/>
                  <a:gd name="T5" fmla="*/ 1096 h 1193"/>
                  <a:gd name="T6" fmla="*/ 47 w 1516"/>
                  <a:gd name="T7" fmla="*/ 37 h 1193"/>
                  <a:gd name="T8" fmla="*/ 1469 w 1516"/>
                  <a:gd name="T9" fmla="*/ 37 h 1193"/>
                  <a:gd name="T10" fmla="*/ 1469 w 1516"/>
                  <a:gd name="T11" fmla="*/ 1156 h 1193"/>
                  <a:gd name="T12" fmla="*/ 6 w 1516"/>
                  <a:gd name="T13" fmla="*/ 1156 h 1193"/>
                  <a:gd name="T14" fmla="*/ 6 w 1516"/>
                  <a:gd name="T15" fmla="*/ 1193 h 1193"/>
                  <a:gd name="T16" fmla="*/ 1516 w 1516"/>
                  <a:gd name="T17" fmla="*/ 1193 h 1193"/>
                  <a:gd name="T18" fmla="*/ 1516 w 1516"/>
                  <a:gd name="T19" fmla="*/ 0 h 1193"/>
                  <a:gd name="T20" fmla="*/ 0 w 1516"/>
                  <a:gd name="T21"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6" h="1193">
                    <a:moveTo>
                      <a:pt x="0" y="0"/>
                    </a:moveTo>
                    <a:lnTo>
                      <a:pt x="0" y="1096"/>
                    </a:lnTo>
                    <a:lnTo>
                      <a:pt x="47" y="1096"/>
                    </a:lnTo>
                    <a:lnTo>
                      <a:pt x="47" y="37"/>
                    </a:lnTo>
                    <a:lnTo>
                      <a:pt x="1469" y="37"/>
                    </a:lnTo>
                    <a:lnTo>
                      <a:pt x="1469" y="1156"/>
                    </a:lnTo>
                    <a:lnTo>
                      <a:pt x="6" y="1156"/>
                    </a:lnTo>
                    <a:lnTo>
                      <a:pt x="6" y="1193"/>
                    </a:lnTo>
                    <a:lnTo>
                      <a:pt x="1516" y="1193"/>
                    </a:lnTo>
                    <a:lnTo>
                      <a:pt x="15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19"/>
              <p:cNvSpPr>
                <a:spLocks/>
              </p:cNvSpPr>
              <p:nvPr/>
            </p:nvSpPr>
            <p:spPr bwMode="auto">
              <a:xfrm>
                <a:off x="1414463" y="2787651"/>
                <a:ext cx="1470025" cy="473075"/>
              </a:xfrm>
              <a:custGeom>
                <a:avLst/>
                <a:gdLst>
                  <a:gd name="T0" fmla="*/ 31 w 1853"/>
                  <a:gd name="T1" fmla="*/ 556 h 597"/>
                  <a:gd name="T2" fmla="*/ 36 w 1853"/>
                  <a:gd name="T3" fmla="*/ 524 h 597"/>
                  <a:gd name="T4" fmla="*/ 1831 w 1853"/>
                  <a:gd name="T5" fmla="*/ 515 h 597"/>
                  <a:gd name="T6" fmla="*/ 1836 w 1853"/>
                  <a:gd name="T7" fmla="*/ 542 h 597"/>
                  <a:gd name="T8" fmla="*/ 1844 w 1853"/>
                  <a:gd name="T9" fmla="*/ 561 h 597"/>
                  <a:gd name="T10" fmla="*/ 1853 w 1853"/>
                  <a:gd name="T11" fmla="*/ 533 h 597"/>
                  <a:gd name="T12" fmla="*/ 1835 w 1853"/>
                  <a:gd name="T13" fmla="*/ 493 h 597"/>
                  <a:gd name="T14" fmla="*/ 205 w 1853"/>
                  <a:gd name="T15" fmla="*/ 235 h 597"/>
                  <a:gd name="T16" fmla="*/ 1798 w 1853"/>
                  <a:gd name="T17" fmla="*/ 463 h 597"/>
                  <a:gd name="T18" fmla="*/ 1697 w 1853"/>
                  <a:gd name="T19" fmla="*/ 216 h 597"/>
                  <a:gd name="T20" fmla="*/ 497 w 1853"/>
                  <a:gd name="T21" fmla="*/ 28 h 597"/>
                  <a:gd name="T22" fmla="*/ 528 w 1853"/>
                  <a:gd name="T23" fmla="*/ 41 h 597"/>
                  <a:gd name="T24" fmla="*/ 557 w 1853"/>
                  <a:gd name="T25" fmla="*/ 52 h 597"/>
                  <a:gd name="T26" fmla="*/ 586 w 1853"/>
                  <a:gd name="T27" fmla="*/ 63 h 597"/>
                  <a:gd name="T28" fmla="*/ 613 w 1853"/>
                  <a:gd name="T29" fmla="*/ 73 h 597"/>
                  <a:gd name="T30" fmla="*/ 639 w 1853"/>
                  <a:gd name="T31" fmla="*/ 81 h 597"/>
                  <a:gd name="T32" fmla="*/ 665 w 1853"/>
                  <a:gd name="T33" fmla="*/ 88 h 597"/>
                  <a:gd name="T34" fmla="*/ 692 w 1853"/>
                  <a:gd name="T35" fmla="*/ 93 h 597"/>
                  <a:gd name="T36" fmla="*/ 719 w 1853"/>
                  <a:gd name="T37" fmla="*/ 97 h 597"/>
                  <a:gd name="T38" fmla="*/ 752 w 1853"/>
                  <a:gd name="T39" fmla="*/ 100 h 597"/>
                  <a:gd name="T40" fmla="*/ 796 w 1853"/>
                  <a:gd name="T41" fmla="*/ 103 h 597"/>
                  <a:gd name="T42" fmla="*/ 845 w 1853"/>
                  <a:gd name="T43" fmla="*/ 105 h 597"/>
                  <a:gd name="T44" fmla="*/ 898 w 1853"/>
                  <a:gd name="T45" fmla="*/ 105 h 597"/>
                  <a:gd name="T46" fmla="*/ 952 w 1853"/>
                  <a:gd name="T47" fmla="*/ 105 h 597"/>
                  <a:gd name="T48" fmla="*/ 1002 w 1853"/>
                  <a:gd name="T49" fmla="*/ 104 h 597"/>
                  <a:gd name="T50" fmla="*/ 1047 w 1853"/>
                  <a:gd name="T51" fmla="*/ 103 h 597"/>
                  <a:gd name="T52" fmla="*/ 1083 w 1853"/>
                  <a:gd name="T53" fmla="*/ 99 h 597"/>
                  <a:gd name="T54" fmla="*/ 1109 w 1853"/>
                  <a:gd name="T55" fmla="*/ 95 h 597"/>
                  <a:gd name="T56" fmla="*/ 1137 w 1853"/>
                  <a:gd name="T57" fmla="*/ 90 h 597"/>
                  <a:gd name="T58" fmla="*/ 1170 w 1853"/>
                  <a:gd name="T59" fmla="*/ 84 h 597"/>
                  <a:gd name="T60" fmla="*/ 1206 w 1853"/>
                  <a:gd name="T61" fmla="*/ 77 h 597"/>
                  <a:gd name="T62" fmla="*/ 1240 w 1853"/>
                  <a:gd name="T63" fmla="*/ 69 h 597"/>
                  <a:gd name="T64" fmla="*/ 1272 w 1853"/>
                  <a:gd name="T65" fmla="*/ 58 h 597"/>
                  <a:gd name="T66" fmla="*/ 1302 w 1853"/>
                  <a:gd name="T67" fmla="*/ 47 h 597"/>
                  <a:gd name="T68" fmla="*/ 1328 w 1853"/>
                  <a:gd name="T69" fmla="*/ 35 h 597"/>
                  <a:gd name="T70" fmla="*/ 1423 w 1853"/>
                  <a:gd name="T71" fmla="*/ 198 h 597"/>
                  <a:gd name="T72" fmla="*/ 1335 w 1853"/>
                  <a:gd name="T73" fmla="*/ 9 h 597"/>
                  <a:gd name="T74" fmla="*/ 1302 w 1853"/>
                  <a:gd name="T75" fmla="*/ 18 h 597"/>
                  <a:gd name="T76" fmla="*/ 1248 w 1853"/>
                  <a:gd name="T77" fmla="*/ 33 h 597"/>
                  <a:gd name="T78" fmla="*/ 1185 w 1853"/>
                  <a:gd name="T79" fmla="*/ 48 h 597"/>
                  <a:gd name="T80" fmla="*/ 1152 w 1853"/>
                  <a:gd name="T81" fmla="*/ 55 h 597"/>
                  <a:gd name="T82" fmla="*/ 1143 w 1853"/>
                  <a:gd name="T83" fmla="*/ 56 h 597"/>
                  <a:gd name="T84" fmla="*/ 1125 w 1853"/>
                  <a:gd name="T85" fmla="*/ 59 h 597"/>
                  <a:gd name="T86" fmla="*/ 1099 w 1853"/>
                  <a:gd name="T87" fmla="*/ 62 h 597"/>
                  <a:gd name="T88" fmla="*/ 1065 w 1853"/>
                  <a:gd name="T89" fmla="*/ 66 h 597"/>
                  <a:gd name="T90" fmla="*/ 1023 w 1853"/>
                  <a:gd name="T91" fmla="*/ 69 h 597"/>
                  <a:gd name="T92" fmla="*/ 975 w 1853"/>
                  <a:gd name="T93" fmla="*/ 71 h 597"/>
                  <a:gd name="T94" fmla="*/ 920 w 1853"/>
                  <a:gd name="T95" fmla="*/ 73 h 597"/>
                  <a:gd name="T96" fmla="*/ 846 w 1853"/>
                  <a:gd name="T97" fmla="*/ 71 h 597"/>
                  <a:gd name="T98" fmla="*/ 770 w 1853"/>
                  <a:gd name="T99" fmla="*/ 67 h 597"/>
                  <a:gd name="T100" fmla="*/ 714 w 1853"/>
                  <a:gd name="T101" fmla="*/ 60 h 597"/>
                  <a:gd name="T102" fmla="*/ 684 w 1853"/>
                  <a:gd name="T103" fmla="*/ 56 h 597"/>
                  <a:gd name="T104" fmla="*/ 654 w 1853"/>
                  <a:gd name="T105" fmla="*/ 51 h 597"/>
                  <a:gd name="T106" fmla="*/ 593 w 1853"/>
                  <a:gd name="T107" fmla="*/ 35 h 597"/>
                  <a:gd name="T108" fmla="*/ 531 w 1853"/>
                  <a:gd name="T109" fmla="*/ 15 h 597"/>
                  <a:gd name="T110" fmla="*/ 492 w 1853"/>
                  <a:gd name="T111" fmla="*/ 3 h 597"/>
                  <a:gd name="T112" fmla="*/ 365 w 1853"/>
                  <a:gd name="T113" fmla="*/ 217 h 597"/>
                  <a:gd name="T114" fmla="*/ 11 w 1853"/>
                  <a:gd name="T115" fmla="*/ 505 h 597"/>
                  <a:gd name="T116" fmla="*/ 0 w 1853"/>
                  <a:gd name="T117" fmla="*/ 556 h 597"/>
                  <a:gd name="T118" fmla="*/ 22 w 1853"/>
                  <a:gd name="T119" fmla="*/ 597 h 597"/>
                  <a:gd name="T120" fmla="*/ 1829 w 1853"/>
                  <a:gd name="T121" fmla="*/ 591 h 597"/>
                  <a:gd name="T122" fmla="*/ 1846 w 1853"/>
                  <a:gd name="T123" fmla="*/ 575 h 597"/>
                  <a:gd name="T124" fmla="*/ 45 w 1853"/>
                  <a:gd name="T125" fmla="*/ 56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53" h="597">
                    <a:moveTo>
                      <a:pt x="45" y="567"/>
                    </a:moveTo>
                    <a:lnTo>
                      <a:pt x="31" y="556"/>
                    </a:lnTo>
                    <a:lnTo>
                      <a:pt x="30" y="541"/>
                    </a:lnTo>
                    <a:lnTo>
                      <a:pt x="36" y="524"/>
                    </a:lnTo>
                    <a:lnTo>
                      <a:pt x="42" y="515"/>
                    </a:lnTo>
                    <a:lnTo>
                      <a:pt x="1831" y="515"/>
                    </a:lnTo>
                    <a:lnTo>
                      <a:pt x="1834" y="527"/>
                    </a:lnTo>
                    <a:lnTo>
                      <a:pt x="1836" y="542"/>
                    </a:lnTo>
                    <a:lnTo>
                      <a:pt x="1839" y="554"/>
                    </a:lnTo>
                    <a:lnTo>
                      <a:pt x="1844" y="561"/>
                    </a:lnTo>
                    <a:lnTo>
                      <a:pt x="1851" y="553"/>
                    </a:lnTo>
                    <a:lnTo>
                      <a:pt x="1853" y="533"/>
                    </a:lnTo>
                    <a:lnTo>
                      <a:pt x="1849" y="508"/>
                    </a:lnTo>
                    <a:lnTo>
                      <a:pt x="1835" y="493"/>
                    </a:lnTo>
                    <a:lnTo>
                      <a:pt x="56" y="492"/>
                    </a:lnTo>
                    <a:lnTo>
                      <a:pt x="205" y="235"/>
                    </a:lnTo>
                    <a:lnTo>
                      <a:pt x="1681" y="232"/>
                    </a:lnTo>
                    <a:lnTo>
                      <a:pt x="1798" y="463"/>
                    </a:lnTo>
                    <a:lnTo>
                      <a:pt x="1829" y="462"/>
                    </a:lnTo>
                    <a:lnTo>
                      <a:pt x="1697" y="216"/>
                    </a:lnTo>
                    <a:lnTo>
                      <a:pt x="412" y="217"/>
                    </a:lnTo>
                    <a:lnTo>
                      <a:pt x="497" y="28"/>
                    </a:lnTo>
                    <a:lnTo>
                      <a:pt x="512" y="35"/>
                    </a:lnTo>
                    <a:lnTo>
                      <a:pt x="528" y="41"/>
                    </a:lnTo>
                    <a:lnTo>
                      <a:pt x="542" y="47"/>
                    </a:lnTo>
                    <a:lnTo>
                      <a:pt x="557" y="52"/>
                    </a:lnTo>
                    <a:lnTo>
                      <a:pt x="571" y="58"/>
                    </a:lnTo>
                    <a:lnTo>
                      <a:pt x="586" y="63"/>
                    </a:lnTo>
                    <a:lnTo>
                      <a:pt x="599" y="69"/>
                    </a:lnTo>
                    <a:lnTo>
                      <a:pt x="613" y="73"/>
                    </a:lnTo>
                    <a:lnTo>
                      <a:pt x="625" y="77"/>
                    </a:lnTo>
                    <a:lnTo>
                      <a:pt x="639" y="81"/>
                    </a:lnTo>
                    <a:lnTo>
                      <a:pt x="653" y="85"/>
                    </a:lnTo>
                    <a:lnTo>
                      <a:pt x="665" y="88"/>
                    </a:lnTo>
                    <a:lnTo>
                      <a:pt x="679" y="90"/>
                    </a:lnTo>
                    <a:lnTo>
                      <a:pt x="692" y="93"/>
                    </a:lnTo>
                    <a:lnTo>
                      <a:pt x="706" y="96"/>
                    </a:lnTo>
                    <a:lnTo>
                      <a:pt x="719" y="97"/>
                    </a:lnTo>
                    <a:lnTo>
                      <a:pt x="735" y="99"/>
                    </a:lnTo>
                    <a:lnTo>
                      <a:pt x="752" y="100"/>
                    </a:lnTo>
                    <a:lnTo>
                      <a:pt x="773" y="101"/>
                    </a:lnTo>
                    <a:lnTo>
                      <a:pt x="796" y="103"/>
                    </a:lnTo>
                    <a:lnTo>
                      <a:pt x="821" y="104"/>
                    </a:lnTo>
                    <a:lnTo>
                      <a:pt x="845" y="105"/>
                    </a:lnTo>
                    <a:lnTo>
                      <a:pt x="871" y="105"/>
                    </a:lnTo>
                    <a:lnTo>
                      <a:pt x="898" y="105"/>
                    </a:lnTo>
                    <a:lnTo>
                      <a:pt x="924" y="105"/>
                    </a:lnTo>
                    <a:lnTo>
                      <a:pt x="952" y="105"/>
                    </a:lnTo>
                    <a:lnTo>
                      <a:pt x="978" y="105"/>
                    </a:lnTo>
                    <a:lnTo>
                      <a:pt x="1002" y="104"/>
                    </a:lnTo>
                    <a:lnTo>
                      <a:pt x="1025" y="103"/>
                    </a:lnTo>
                    <a:lnTo>
                      <a:pt x="1047" y="103"/>
                    </a:lnTo>
                    <a:lnTo>
                      <a:pt x="1066" y="100"/>
                    </a:lnTo>
                    <a:lnTo>
                      <a:pt x="1083" y="99"/>
                    </a:lnTo>
                    <a:lnTo>
                      <a:pt x="1095" y="97"/>
                    </a:lnTo>
                    <a:lnTo>
                      <a:pt x="1109" y="95"/>
                    </a:lnTo>
                    <a:lnTo>
                      <a:pt x="1122" y="93"/>
                    </a:lnTo>
                    <a:lnTo>
                      <a:pt x="1137" y="90"/>
                    </a:lnTo>
                    <a:lnTo>
                      <a:pt x="1154" y="88"/>
                    </a:lnTo>
                    <a:lnTo>
                      <a:pt x="1170" y="84"/>
                    </a:lnTo>
                    <a:lnTo>
                      <a:pt x="1188" y="81"/>
                    </a:lnTo>
                    <a:lnTo>
                      <a:pt x="1206" y="77"/>
                    </a:lnTo>
                    <a:lnTo>
                      <a:pt x="1222" y="73"/>
                    </a:lnTo>
                    <a:lnTo>
                      <a:pt x="1240" y="69"/>
                    </a:lnTo>
                    <a:lnTo>
                      <a:pt x="1256" y="63"/>
                    </a:lnTo>
                    <a:lnTo>
                      <a:pt x="1272" y="58"/>
                    </a:lnTo>
                    <a:lnTo>
                      <a:pt x="1287" y="52"/>
                    </a:lnTo>
                    <a:lnTo>
                      <a:pt x="1302" y="47"/>
                    </a:lnTo>
                    <a:lnTo>
                      <a:pt x="1316" y="41"/>
                    </a:lnTo>
                    <a:lnTo>
                      <a:pt x="1328" y="35"/>
                    </a:lnTo>
                    <a:lnTo>
                      <a:pt x="1378" y="198"/>
                    </a:lnTo>
                    <a:lnTo>
                      <a:pt x="1423" y="198"/>
                    </a:lnTo>
                    <a:lnTo>
                      <a:pt x="1339" y="7"/>
                    </a:lnTo>
                    <a:lnTo>
                      <a:pt x="1335" y="9"/>
                    </a:lnTo>
                    <a:lnTo>
                      <a:pt x="1322" y="13"/>
                    </a:lnTo>
                    <a:lnTo>
                      <a:pt x="1302" y="18"/>
                    </a:lnTo>
                    <a:lnTo>
                      <a:pt x="1278" y="25"/>
                    </a:lnTo>
                    <a:lnTo>
                      <a:pt x="1248" y="33"/>
                    </a:lnTo>
                    <a:lnTo>
                      <a:pt x="1218" y="41"/>
                    </a:lnTo>
                    <a:lnTo>
                      <a:pt x="1185" y="48"/>
                    </a:lnTo>
                    <a:lnTo>
                      <a:pt x="1154" y="55"/>
                    </a:lnTo>
                    <a:lnTo>
                      <a:pt x="1152" y="55"/>
                    </a:lnTo>
                    <a:lnTo>
                      <a:pt x="1150" y="56"/>
                    </a:lnTo>
                    <a:lnTo>
                      <a:pt x="1143" y="56"/>
                    </a:lnTo>
                    <a:lnTo>
                      <a:pt x="1135" y="58"/>
                    </a:lnTo>
                    <a:lnTo>
                      <a:pt x="1125" y="59"/>
                    </a:lnTo>
                    <a:lnTo>
                      <a:pt x="1113" y="60"/>
                    </a:lnTo>
                    <a:lnTo>
                      <a:pt x="1099" y="62"/>
                    </a:lnTo>
                    <a:lnTo>
                      <a:pt x="1083" y="63"/>
                    </a:lnTo>
                    <a:lnTo>
                      <a:pt x="1065" y="66"/>
                    </a:lnTo>
                    <a:lnTo>
                      <a:pt x="1044" y="67"/>
                    </a:lnTo>
                    <a:lnTo>
                      <a:pt x="1023" y="69"/>
                    </a:lnTo>
                    <a:lnTo>
                      <a:pt x="999" y="70"/>
                    </a:lnTo>
                    <a:lnTo>
                      <a:pt x="975" y="71"/>
                    </a:lnTo>
                    <a:lnTo>
                      <a:pt x="949" y="71"/>
                    </a:lnTo>
                    <a:lnTo>
                      <a:pt x="920" y="73"/>
                    </a:lnTo>
                    <a:lnTo>
                      <a:pt x="892" y="73"/>
                    </a:lnTo>
                    <a:lnTo>
                      <a:pt x="846" y="71"/>
                    </a:lnTo>
                    <a:lnTo>
                      <a:pt x="806" y="70"/>
                    </a:lnTo>
                    <a:lnTo>
                      <a:pt x="770" y="67"/>
                    </a:lnTo>
                    <a:lnTo>
                      <a:pt x="739" y="63"/>
                    </a:lnTo>
                    <a:lnTo>
                      <a:pt x="714" y="60"/>
                    </a:lnTo>
                    <a:lnTo>
                      <a:pt x="695" y="58"/>
                    </a:lnTo>
                    <a:lnTo>
                      <a:pt x="684" y="56"/>
                    </a:lnTo>
                    <a:lnTo>
                      <a:pt x="680" y="55"/>
                    </a:lnTo>
                    <a:lnTo>
                      <a:pt x="654" y="51"/>
                    </a:lnTo>
                    <a:lnTo>
                      <a:pt x="624" y="44"/>
                    </a:lnTo>
                    <a:lnTo>
                      <a:pt x="593" y="35"/>
                    </a:lnTo>
                    <a:lnTo>
                      <a:pt x="561" y="25"/>
                    </a:lnTo>
                    <a:lnTo>
                      <a:pt x="531" y="15"/>
                    </a:lnTo>
                    <a:lnTo>
                      <a:pt x="508" y="9"/>
                    </a:lnTo>
                    <a:lnTo>
                      <a:pt x="492" y="3"/>
                    </a:lnTo>
                    <a:lnTo>
                      <a:pt x="486" y="0"/>
                    </a:lnTo>
                    <a:lnTo>
                      <a:pt x="365" y="217"/>
                    </a:lnTo>
                    <a:lnTo>
                      <a:pt x="187" y="217"/>
                    </a:lnTo>
                    <a:lnTo>
                      <a:pt x="11" y="505"/>
                    </a:lnTo>
                    <a:lnTo>
                      <a:pt x="1" y="528"/>
                    </a:lnTo>
                    <a:lnTo>
                      <a:pt x="0" y="556"/>
                    </a:lnTo>
                    <a:lnTo>
                      <a:pt x="5" y="580"/>
                    </a:lnTo>
                    <a:lnTo>
                      <a:pt x="22" y="597"/>
                    </a:lnTo>
                    <a:lnTo>
                      <a:pt x="1812" y="597"/>
                    </a:lnTo>
                    <a:lnTo>
                      <a:pt x="1829" y="591"/>
                    </a:lnTo>
                    <a:lnTo>
                      <a:pt x="1840" y="583"/>
                    </a:lnTo>
                    <a:lnTo>
                      <a:pt x="1846" y="575"/>
                    </a:lnTo>
                    <a:lnTo>
                      <a:pt x="1844" y="567"/>
                    </a:lnTo>
                    <a:lnTo>
                      <a:pt x="45" y="5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0"/>
              <p:cNvSpPr>
                <a:spLocks/>
              </p:cNvSpPr>
              <p:nvPr/>
            </p:nvSpPr>
            <p:spPr bwMode="auto">
              <a:xfrm>
                <a:off x="1768475" y="2641601"/>
                <a:ext cx="727075" cy="71438"/>
              </a:xfrm>
              <a:custGeom>
                <a:avLst/>
                <a:gdLst>
                  <a:gd name="T0" fmla="*/ 812 w 915"/>
                  <a:gd name="T1" fmla="*/ 49 h 88"/>
                  <a:gd name="T2" fmla="*/ 812 w 915"/>
                  <a:gd name="T3" fmla="*/ 23 h 88"/>
                  <a:gd name="T4" fmla="*/ 915 w 915"/>
                  <a:gd name="T5" fmla="*/ 23 h 88"/>
                  <a:gd name="T6" fmla="*/ 915 w 915"/>
                  <a:gd name="T7" fmla="*/ 0 h 88"/>
                  <a:gd name="T8" fmla="*/ 0 w 915"/>
                  <a:gd name="T9" fmla="*/ 0 h 88"/>
                  <a:gd name="T10" fmla="*/ 0 w 915"/>
                  <a:gd name="T11" fmla="*/ 88 h 88"/>
                  <a:gd name="T12" fmla="*/ 915 w 915"/>
                  <a:gd name="T13" fmla="*/ 88 h 88"/>
                  <a:gd name="T14" fmla="*/ 915 w 915"/>
                  <a:gd name="T15" fmla="*/ 65 h 88"/>
                  <a:gd name="T16" fmla="*/ 31 w 915"/>
                  <a:gd name="T17" fmla="*/ 65 h 88"/>
                  <a:gd name="T18" fmla="*/ 31 w 915"/>
                  <a:gd name="T19" fmla="*/ 23 h 88"/>
                  <a:gd name="T20" fmla="*/ 117 w 915"/>
                  <a:gd name="T21" fmla="*/ 23 h 88"/>
                  <a:gd name="T22" fmla="*/ 117 w 915"/>
                  <a:gd name="T23" fmla="*/ 49 h 88"/>
                  <a:gd name="T24" fmla="*/ 130 w 915"/>
                  <a:gd name="T25" fmla="*/ 49 h 88"/>
                  <a:gd name="T26" fmla="*/ 130 w 915"/>
                  <a:gd name="T27" fmla="*/ 23 h 88"/>
                  <a:gd name="T28" fmla="*/ 288 w 915"/>
                  <a:gd name="T29" fmla="*/ 23 h 88"/>
                  <a:gd name="T30" fmla="*/ 288 w 915"/>
                  <a:gd name="T31" fmla="*/ 49 h 88"/>
                  <a:gd name="T32" fmla="*/ 300 w 915"/>
                  <a:gd name="T33" fmla="*/ 49 h 88"/>
                  <a:gd name="T34" fmla="*/ 300 w 915"/>
                  <a:gd name="T35" fmla="*/ 23 h 88"/>
                  <a:gd name="T36" fmla="*/ 460 w 915"/>
                  <a:gd name="T37" fmla="*/ 23 h 88"/>
                  <a:gd name="T38" fmla="*/ 460 w 915"/>
                  <a:gd name="T39" fmla="*/ 49 h 88"/>
                  <a:gd name="T40" fmla="*/ 471 w 915"/>
                  <a:gd name="T41" fmla="*/ 49 h 88"/>
                  <a:gd name="T42" fmla="*/ 471 w 915"/>
                  <a:gd name="T43" fmla="*/ 23 h 88"/>
                  <a:gd name="T44" fmla="*/ 631 w 915"/>
                  <a:gd name="T45" fmla="*/ 23 h 88"/>
                  <a:gd name="T46" fmla="*/ 631 w 915"/>
                  <a:gd name="T47" fmla="*/ 49 h 88"/>
                  <a:gd name="T48" fmla="*/ 641 w 915"/>
                  <a:gd name="T49" fmla="*/ 49 h 88"/>
                  <a:gd name="T50" fmla="*/ 641 w 915"/>
                  <a:gd name="T51" fmla="*/ 23 h 88"/>
                  <a:gd name="T52" fmla="*/ 801 w 915"/>
                  <a:gd name="T53" fmla="*/ 23 h 88"/>
                  <a:gd name="T54" fmla="*/ 801 w 915"/>
                  <a:gd name="T55" fmla="*/ 49 h 88"/>
                  <a:gd name="T56" fmla="*/ 812 w 915"/>
                  <a:gd name="T57" fmla="*/ 4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5" h="88">
                    <a:moveTo>
                      <a:pt x="812" y="49"/>
                    </a:moveTo>
                    <a:lnTo>
                      <a:pt x="812" y="23"/>
                    </a:lnTo>
                    <a:lnTo>
                      <a:pt x="915" y="23"/>
                    </a:lnTo>
                    <a:lnTo>
                      <a:pt x="915" y="0"/>
                    </a:lnTo>
                    <a:lnTo>
                      <a:pt x="0" y="0"/>
                    </a:lnTo>
                    <a:lnTo>
                      <a:pt x="0" y="88"/>
                    </a:lnTo>
                    <a:lnTo>
                      <a:pt x="915" y="88"/>
                    </a:lnTo>
                    <a:lnTo>
                      <a:pt x="915" y="65"/>
                    </a:lnTo>
                    <a:lnTo>
                      <a:pt x="31" y="65"/>
                    </a:lnTo>
                    <a:lnTo>
                      <a:pt x="31" y="23"/>
                    </a:lnTo>
                    <a:lnTo>
                      <a:pt x="117" y="23"/>
                    </a:lnTo>
                    <a:lnTo>
                      <a:pt x="117" y="49"/>
                    </a:lnTo>
                    <a:lnTo>
                      <a:pt x="130" y="49"/>
                    </a:lnTo>
                    <a:lnTo>
                      <a:pt x="130" y="23"/>
                    </a:lnTo>
                    <a:lnTo>
                      <a:pt x="288" y="23"/>
                    </a:lnTo>
                    <a:lnTo>
                      <a:pt x="288" y="49"/>
                    </a:lnTo>
                    <a:lnTo>
                      <a:pt x="300" y="49"/>
                    </a:lnTo>
                    <a:lnTo>
                      <a:pt x="300" y="23"/>
                    </a:lnTo>
                    <a:lnTo>
                      <a:pt x="460" y="23"/>
                    </a:lnTo>
                    <a:lnTo>
                      <a:pt x="460" y="49"/>
                    </a:lnTo>
                    <a:lnTo>
                      <a:pt x="471" y="49"/>
                    </a:lnTo>
                    <a:lnTo>
                      <a:pt x="471" y="23"/>
                    </a:lnTo>
                    <a:lnTo>
                      <a:pt x="631" y="23"/>
                    </a:lnTo>
                    <a:lnTo>
                      <a:pt x="631" y="49"/>
                    </a:lnTo>
                    <a:lnTo>
                      <a:pt x="641" y="49"/>
                    </a:lnTo>
                    <a:lnTo>
                      <a:pt x="641" y="23"/>
                    </a:lnTo>
                    <a:lnTo>
                      <a:pt x="801" y="23"/>
                    </a:lnTo>
                    <a:lnTo>
                      <a:pt x="801" y="49"/>
                    </a:lnTo>
                    <a:lnTo>
                      <a:pt x="81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1"/>
              <p:cNvSpPr>
                <a:spLocks/>
              </p:cNvSpPr>
              <p:nvPr/>
            </p:nvSpPr>
            <p:spPr bwMode="auto">
              <a:xfrm>
                <a:off x="1593850" y="2995613"/>
                <a:ext cx="941388" cy="11113"/>
              </a:xfrm>
              <a:custGeom>
                <a:avLst/>
                <a:gdLst>
                  <a:gd name="T0" fmla="*/ 1186 w 1186"/>
                  <a:gd name="T1" fmla="*/ 12 h 12"/>
                  <a:gd name="T2" fmla="*/ 1182 w 1186"/>
                  <a:gd name="T3" fmla="*/ 0 h 12"/>
                  <a:gd name="T4" fmla="*/ 5 w 1186"/>
                  <a:gd name="T5" fmla="*/ 0 h 12"/>
                  <a:gd name="T6" fmla="*/ 0 w 1186"/>
                  <a:gd name="T7" fmla="*/ 12 h 12"/>
                  <a:gd name="T8" fmla="*/ 1186 w 1186"/>
                  <a:gd name="T9" fmla="*/ 12 h 12"/>
                </a:gdLst>
                <a:ahLst/>
                <a:cxnLst>
                  <a:cxn ang="0">
                    <a:pos x="T0" y="T1"/>
                  </a:cxn>
                  <a:cxn ang="0">
                    <a:pos x="T2" y="T3"/>
                  </a:cxn>
                  <a:cxn ang="0">
                    <a:pos x="T4" y="T5"/>
                  </a:cxn>
                  <a:cxn ang="0">
                    <a:pos x="T6" y="T7"/>
                  </a:cxn>
                  <a:cxn ang="0">
                    <a:pos x="T8" y="T9"/>
                  </a:cxn>
                </a:cxnLst>
                <a:rect l="0" t="0" r="r" b="b"/>
                <a:pathLst>
                  <a:path w="1186" h="12">
                    <a:moveTo>
                      <a:pt x="1186" y="12"/>
                    </a:moveTo>
                    <a:lnTo>
                      <a:pt x="1182" y="0"/>
                    </a:lnTo>
                    <a:lnTo>
                      <a:pt x="5" y="0"/>
                    </a:lnTo>
                    <a:lnTo>
                      <a:pt x="0" y="12"/>
                    </a:lnTo>
                    <a:lnTo>
                      <a:pt x="118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2"/>
              <p:cNvSpPr>
                <a:spLocks/>
              </p:cNvSpPr>
              <p:nvPr/>
            </p:nvSpPr>
            <p:spPr bwMode="auto">
              <a:xfrm>
                <a:off x="1577975" y="3022601"/>
                <a:ext cx="969963" cy="11113"/>
              </a:xfrm>
              <a:custGeom>
                <a:avLst/>
                <a:gdLst>
                  <a:gd name="T0" fmla="*/ 1221 w 1221"/>
                  <a:gd name="T1" fmla="*/ 12 h 12"/>
                  <a:gd name="T2" fmla="*/ 1220 w 1221"/>
                  <a:gd name="T3" fmla="*/ 0 h 12"/>
                  <a:gd name="T4" fmla="*/ 5 w 1221"/>
                  <a:gd name="T5" fmla="*/ 0 h 12"/>
                  <a:gd name="T6" fmla="*/ 0 w 1221"/>
                  <a:gd name="T7" fmla="*/ 12 h 12"/>
                  <a:gd name="T8" fmla="*/ 1221 w 1221"/>
                  <a:gd name="T9" fmla="*/ 12 h 12"/>
                </a:gdLst>
                <a:ahLst/>
                <a:cxnLst>
                  <a:cxn ang="0">
                    <a:pos x="T0" y="T1"/>
                  </a:cxn>
                  <a:cxn ang="0">
                    <a:pos x="T2" y="T3"/>
                  </a:cxn>
                  <a:cxn ang="0">
                    <a:pos x="T4" y="T5"/>
                  </a:cxn>
                  <a:cxn ang="0">
                    <a:pos x="T6" y="T7"/>
                  </a:cxn>
                  <a:cxn ang="0">
                    <a:pos x="T8" y="T9"/>
                  </a:cxn>
                </a:cxnLst>
                <a:rect l="0" t="0" r="r" b="b"/>
                <a:pathLst>
                  <a:path w="1221" h="12">
                    <a:moveTo>
                      <a:pt x="1221" y="12"/>
                    </a:moveTo>
                    <a:lnTo>
                      <a:pt x="1220" y="0"/>
                    </a:lnTo>
                    <a:lnTo>
                      <a:pt x="5" y="0"/>
                    </a:lnTo>
                    <a:lnTo>
                      <a:pt x="0" y="12"/>
                    </a:lnTo>
                    <a:lnTo>
                      <a:pt x="122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3"/>
              <p:cNvSpPr>
                <a:spLocks/>
              </p:cNvSpPr>
              <p:nvPr/>
            </p:nvSpPr>
            <p:spPr bwMode="auto">
              <a:xfrm>
                <a:off x="1560513" y="3054351"/>
                <a:ext cx="1000125" cy="9525"/>
              </a:xfrm>
              <a:custGeom>
                <a:avLst/>
                <a:gdLst>
                  <a:gd name="T0" fmla="*/ 1258 w 1258"/>
                  <a:gd name="T1" fmla="*/ 13 h 13"/>
                  <a:gd name="T2" fmla="*/ 1254 w 1258"/>
                  <a:gd name="T3" fmla="*/ 0 h 13"/>
                  <a:gd name="T4" fmla="*/ 5 w 1258"/>
                  <a:gd name="T5" fmla="*/ 0 h 13"/>
                  <a:gd name="T6" fmla="*/ 0 w 1258"/>
                  <a:gd name="T7" fmla="*/ 13 h 13"/>
                  <a:gd name="T8" fmla="*/ 1258 w 1258"/>
                  <a:gd name="T9" fmla="*/ 13 h 13"/>
                </a:gdLst>
                <a:ahLst/>
                <a:cxnLst>
                  <a:cxn ang="0">
                    <a:pos x="T0" y="T1"/>
                  </a:cxn>
                  <a:cxn ang="0">
                    <a:pos x="T2" y="T3"/>
                  </a:cxn>
                  <a:cxn ang="0">
                    <a:pos x="T4" y="T5"/>
                  </a:cxn>
                  <a:cxn ang="0">
                    <a:pos x="T6" y="T7"/>
                  </a:cxn>
                  <a:cxn ang="0">
                    <a:pos x="T8" y="T9"/>
                  </a:cxn>
                </a:cxnLst>
                <a:rect l="0" t="0" r="r" b="b"/>
                <a:pathLst>
                  <a:path w="1258" h="13">
                    <a:moveTo>
                      <a:pt x="1258" y="13"/>
                    </a:moveTo>
                    <a:lnTo>
                      <a:pt x="1254" y="0"/>
                    </a:lnTo>
                    <a:lnTo>
                      <a:pt x="5" y="0"/>
                    </a:lnTo>
                    <a:lnTo>
                      <a:pt x="0" y="13"/>
                    </a:lnTo>
                    <a:lnTo>
                      <a:pt x="125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4"/>
              <p:cNvSpPr>
                <a:spLocks/>
              </p:cNvSpPr>
              <p:nvPr/>
            </p:nvSpPr>
            <p:spPr bwMode="auto">
              <a:xfrm>
                <a:off x="1539875" y="3089276"/>
                <a:ext cx="938213" cy="11113"/>
              </a:xfrm>
              <a:custGeom>
                <a:avLst/>
                <a:gdLst>
                  <a:gd name="T0" fmla="*/ 1183 w 1183"/>
                  <a:gd name="T1" fmla="*/ 14 h 14"/>
                  <a:gd name="T2" fmla="*/ 1179 w 1183"/>
                  <a:gd name="T3" fmla="*/ 1 h 14"/>
                  <a:gd name="T4" fmla="*/ 6 w 1183"/>
                  <a:gd name="T5" fmla="*/ 0 h 14"/>
                  <a:gd name="T6" fmla="*/ 0 w 1183"/>
                  <a:gd name="T7" fmla="*/ 14 h 14"/>
                  <a:gd name="T8" fmla="*/ 1183 w 1183"/>
                  <a:gd name="T9" fmla="*/ 14 h 14"/>
                </a:gdLst>
                <a:ahLst/>
                <a:cxnLst>
                  <a:cxn ang="0">
                    <a:pos x="T0" y="T1"/>
                  </a:cxn>
                  <a:cxn ang="0">
                    <a:pos x="T2" y="T3"/>
                  </a:cxn>
                  <a:cxn ang="0">
                    <a:pos x="T4" y="T5"/>
                  </a:cxn>
                  <a:cxn ang="0">
                    <a:pos x="T6" y="T7"/>
                  </a:cxn>
                  <a:cxn ang="0">
                    <a:pos x="T8" y="T9"/>
                  </a:cxn>
                </a:cxnLst>
                <a:rect l="0" t="0" r="r" b="b"/>
                <a:pathLst>
                  <a:path w="1183" h="14">
                    <a:moveTo>
                      <a:pt x="1183" y="14"/>
                    </a:moveTo>
                    <a:lnTo>
                      <a:pt x="1179" y="1"/>
                    </a:lnTo>
                    <a:lnTo>
                      <a:pt x="6" y="0"/>
                    </a:lnTo>
                    <a:lnTo>
                      <a:pt x="0" y="14"/>
                    </a:lnTo>
                    <a:lnTo>
                      <a:pt x="118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5"/>
              <p:cNvSpPr>
                <a:spLocks/>
              </p:cNvSpPr>
              <p:nvPr/>
            </p:nvSpPr>
            <p:spPr bwMode="auto">
              <a:xfrm>
                <a:off x="1514475" y="3124201"/>
                <a:ext cx="1065213" cy="9525"/>
              </a:xfrm>
              <a:custGeom>
                <a:avLst/>
                <a:gdLst>
                  <a:gd name="T0" fmla="*/ 1342 w 1342"/>
                  <a:gd name="T1" fmla="*/ 12 h 12"/>
                  <a:gd name="T2" fmla="*/ 1338 w 1342"/>
                  <a:gd name="T3" fmla="*/ 0 h 12"/>
                  <a:gd name="T4" fmla="*/ 5 w 1342"/>
                  <a:gd name="T5" fmla="*/ 0 h 12"/>
                  <a:gd name="T6" fmla="*/ 0 w 1342"/>
                  <a:gd name="T7" fmla="*/ 12 h 12"/>
                  <a:gd name="T8" fmla="*/ 1342 w 1342"/>
                  <a:gd name="T9" fmla="*/ 12 h 12"/>
                </a:gdLst>
                <a:ahLst/>
                <a:cxnLst>
                  <a:cxn ang="0">
                    <a:pos x="T0" y="T1"/>
                  </a:cxn>
                  <a:cxn ang="0">
                    <a:pos x="T2" y="T3"/>
                  </a:cxn>
                  <a:cxn ang="0">
                    <a:pos x="T4" y="T5"/>
                  </a:cxn>
                  <a:cxn ang="0">
                    <a:pos x="T6" y="T7"/>
                  </a:cxn>
                  <a:cxn ang="0">
                    <a:pos x="T8" y="T9"/>
                  </a:cxn>
                </a:cxnLst>
                <a:rect l="0" t="0" r="r" b="b"/>
                <a:pathLst>
                  <a:path w="1342" h="12">
                    <a:moveTo>
                      <a:pt x="1342" y="12"/>
                    </a:moveTo>
                    <a:lnTo>
                      <a:pt x="1338" y="0"/>
                    </a:lnTo>
                    <a:lnTo>
                      <a:pt x="5" y="0"/>
                    </a:lnTo>
                    <a:lnTo>
                      <a:pt x="0" y="12"/>
                    </a:lnTo>
                    <a:lnTo>
                      <a:pt x="134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26"/>
              <p:cNvSpPr>
                <a:spLocks/>
              </p:cNvSpPr>
              <p:nvPr/>
            </p:nvSpPr>
            <p:spPr bwMode="auto">
              <a:xfrm>
                <a:off x="2611438" y="3124201"/>
                <a:ext cx="185738" cy="9525"/>
              </a:xfrm>
              <a:custGeom>
                <a:avLst/>
                <a:gdLst>
                  <a:gd name="T0" fmla="*/ 3 w 232"/>
                  <a:gd name="T1" fmla="*/ 12 h 12"/>
                  <a:gd name="T2" fmla="*/ 232 w 232"/>
                  <a:gd name="T3" fmla="*/ 12 h 12"/>
                  <a:gd name="T4" fmla="*/ 227 w 232"/>
                  <a:gd name="T5" fmla="*/ 0 h 12"/>
                  <a:gd name="T6" fmla="*/ 0 w 232"/>
                  <a:gd name="T7" fmla="*/ 0 h 12"/>
                  <a:gd name="T8" fmla="*/ 3 w 232"/>
                  <a:gd name="T9" fmla="*/ 12 h 12"/>
                </a:gdLst>
                <a:ahLst/>
                <a:cxnLst>
                  <a:cxn ang="0">
                    <a:pos x="T0" y="T1"/>
                  </a:cxn>
                  <a:cxn ang="0">
                    <a:pos x="T2" y="T3"/>
                  </a:cxn>
                  <a:cxn ang="0">
                    <a:pos x="T4" y="T5"/>
                  </a:cxn>
                  <a:cxn ang="0">
                    <a:pos x="T6" y="T7"/>
                  </a:cxn>
                  <a:cxn ang="0">
                    <a:pos x="T8" y="T9"/>
                  </a:cxn>
                </a:cxnLst>
                <a:rect l="0" t="0" r="r" b="b"/>
                <a:pathLst>
                  <a:path w="232" h="12">
                    <a:moveTo>
                      <a:pt x="3" y="12"/>
                    </a:moveTo>
                    <a:lnTo>
                      <a:pt x="232" y="12"/>
                    </a:lnTo>
                    <a:lnTo>
                      <a:pt x="227" y="0"/>
                    </a:lnTo>
                    <a:lnTo>
                      <a:pt x="0" y="0"/>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27"/>
              <p:cNvSpPr>
                <a:spLocks/>
              </p:cNvSpPr>
              <p:nvPr/>
            </p:nvSpPr>
            <p:spPr bwMode="auto">
              <a:xfrm>
                <a:off x="2598738" y="3089276"/>
                <a:ext cx="180975" cy="9525"/>
              </a:xfrm>
              <a:custGeom>
                <a:avLst/>
                <a:gdLst>
                  <a:gd name="T0" fmla="*/ 3 w 230"/>
                  <a:gd name="T1" fmla="*/ 12 h 12"/>
                  <a:gd name="T2" fmla="*/ 230 w 230"/>
                  <a:gd name="T3" fmla="*/ 12 h 12"/>
                  <a:gd name="T4" fmla="*/ 227 w 230"/>
                  <a:gd name="T5" fmla="*/ 0 h 12"/>
                  <a:gd name="T6" fmla="*/ 0 w 230"/>
                  <a:gd name="T7" fmla="*/ 0 h 12"/>
                  <a:gd name="T8" fmla="*/ 3 w 230"/>
                  <a:gd name="T9" fmla="*/ 12 h 12"/>
                </a:gdLst>
                <a:ahLst/>
                <a:cxnLst>
                  <a:cxn ang="0">
                    <a:pos x="T0" y="T1"/>
                  </a:cxn>
                  <a:cxn ang="0">
                    <a:pos x="T2" y="T3"/>
                  </a:cxn>
                  <a:cxn ang="0">
                    <a:pos x="T4" y="T5"/>
                  </a:cxn>
                  <a:cxn ang="0">
                    <a:pos x="T6" y="T7"/>
                  </a:cxn>
                  <a:cxn ang="0">
                    <a:pos x="T8" y="T9"/>
                  </a:cxn>
                </a:cxnLst>
                <a:rect l="0" t="0" r="r" b="b"/>
                <a:pathLst>
                  <a:path w="230" h="12">
                    <a:moveTo>
                      <a:pt x="3" y="12"/>
                    </a:moveTo>
                    <a:lnTo>
                      <a:pt x="230" y="12"/>
                    </a:lnTo>
                    <a:lnTo>
                      <a:pt x="227" y="0"/>
                    </a:lnTo>
                    <a:lnTo>
                      <a:pt x="0" y="0"/>
                    </a:lnTo>
                    <a:lnTo>
                      <a:pt x="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8"/>
              <p:cNvSpPr>
                <a:spLocks/>
              </p:cNvSpPr>
              <p:nvPr/>
            </p:nvSpPr>
            <p:spPr bwMode="auto">
              <a:xfrm>
                <a:off x="2589213" y="3054351"/>
                <a:ext cx="184150" cy="9525"/>
              </a:xfrm>
              <a:custGeom>
                <a:avLst/>
                <a:gdLst>
                  <a:gd name="T0" fmla="*/ 3 w 231"/>
                  <a:gd name="T1" fmla="*/ 13 h 13"/>
                  <a:gd name="T2" fmla="*/ 231 w 231"/>
                  <a:gd name="T3" fmla="*/ 13 h 13"/>
                  <a:gd name="T4" fmla="*/ 227 w 231"/>
                  <a:gd name="T5" fmla="*/ 0 h 13"/>
                  <a:gd name="T6" fmla="*/ 0 w 231"/>
                  <a:gd name="T7" fmla="*/ 0 h 13"/>
                  <a:gd name="T8" fmla="*/ 3 w 231"/>
                  <a:gd name="T9" fmla="*/ 13 h 13"/>
                </a:gdLst>
                <a:ahLst/>
                <a:cxnLst>
                  <a:cxn ang="0">
                    <a:pos x="T0" y="T1"/>
                  </a:cxn>
                  <a:cxn ang="0">
                    <a:pos x="T2" y="T3"/>
                  </a:cxn>
                  <a:cxn ang="0">
                    <a:pos x="T4" y="T5"/>
                  </a:cxn>
                  <a:cxn ang="0">
                    <a:pos x="T6" y="T7"/>
                  </a:cxn>
                  <a:cxn ang="0">
                    <a:pos x="T8" y="T9"/>
                  </a:cxn>
                </a:cxnLst>
                <a:rect l="0" t="0" r="r" b="b"/>
                <a:pathLst>
                  <a:path w="231" h="13">
                    <a:moveTo>
                      <a:pt x="3" y="13"/>
                    </a:moveTo>
                    <a:lnTo>
                      <a:pt x="231" y="13"/>
                    </a:lnTo>
                    <a:lnTo>
                      <a:pt x="227" y="0"/>
                    </a:lnTo>
                    <a:lnTo>
                      <a:pt x="0" y="0"/>
                    </a:ln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9"/>
              <p:cNvSpPr>
                <a:spLocks/>
              </p:cNvSpPr>
              <p:nvPr/>
            </p:nvSpPr>
            <p:spPr bwMode="auto">
              <a:xfrm>
                <a:off x="2579688" y="3022601"/>
                <a:ext cx="180975" cy="11113"/>
              </a:xfrm>
              <a:custGeom>
                <a:avLst/>
                <a:gdLst>
                  <a:gd name="T0" fmla="*/ 1 w 228"/>
                  <a:gd name="T1" fmla="*/ 12 h 12"/>
                  <a:gd name="T2" fmla="*/ 228 w 228"/>
                  <a:gd name="T3" fmla="*/ 12 h 12"/>
                  <a:gd name="T4" fmla="*/ 225 w 228"/>
                  <a:gd name="T5" fmla="*/ 0 h 12"/>
                  <a:gd name="T6" fmla="*/ 0 w 228"/>
                  <a:gd name="T7" fmla="*/ 0 h 12"/>
                  <a:gd name="T8" fmla="*/ 1 w 228"/>
                  <a:gd name="T9" fmla="*/ 12 h 12"/>
                </a:gdLst>
                <a:ahLst/>
                <a:cxnLst>
                  <a:cxn ang="0">
                    <a:pos x="T0" y="T1"/>
                  </a:cxn>
                  <a:cxn ang="0">
                    <a:pos x="T2" y="T3"/>
                  </a:cxn>
                  <a:cxn ang="0">
                    <a:pos x="T4" y="T5"/>
                  </a:cxn>
                  <a:cxn ang="0">
                    <a:pos x="T6" y="T7"/>
                  </a:cxn>
                  <a:cxn ang="0">
                    <a:pos x="T8" y="T9"/>
                  </a:cxn>
                </a:cxnLst>
                <a:rect l="0" t="0" r="r" b="b"/>
                <a:pathLst>
                  <a:path w="228" h="12">
                    <a:moveTo>
                      <a:pt x="1" y="12"/>
                    </a:moveTo>
                    <a:lnTo>
                      <a:pt x="228" y="12"/>
                    </a:lnTo>
                    <a:lnTo>
                      <a:pt x="225" y="0"/>
                    </a:lnTo>
                    <a:lnTo>
                      <a:pt x="0" y="0"/>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2" name="Textfeld 21"/>
            <p:cNvSpPr txBox="1">
              <a:spLocks noChangeArrowheads="1"/>
            </p:cNvSpPr>
            <p:nvPr/>
          </p:nvSpPr>
          <p:spPr bwMode="auto">
            <a:xfrm>
              <a:off x="3288379" y="1632256"/>
              <a:ext cx="1044117" cy="646331"/>
            </a:xfrm>
            <a:prstGeom prst="rect">
              <a:avLst/>
            </a:prstGeom>
            <a:noFill/>
            <a:ln w="28575">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DE" altLang="de-DE" sz="1200" b="1" smtClean="0">
                  <a:solidFill>
                    <a:schemeClr val="tx2"/>
                  </a:solidFill>
                </a:rPr>
                <a:t>Prinect Business Manager</a:t>
              </a:r>
              <a:endParaRPr lang="de-DE" altLang="de-DE" sz="1200" b="1">
                <a:solidFill>
                  <a:schemeClr val="tx2"/>
                </a:solidFill>
              </a:endParaRPr>
            </a:p>
          </p:txBody>
        </p:sp>
      </p:grpSp>
      <p:pic>
        <p:nvPicPr>
          <p:cNvPr id="46" name="Picture 10" descr="Buckle Plate Folder TI"/>
          <p:cNvPicPr>
            <a:picLocks noChangeAspect="1" noChangeArrowheads="1"/>
          </p:cNvPicPr>
          <p:nvPr/>
        </p:nvPicPr>
        <p:blipFill>
          <a:blip r:embed="rId5" cstate="print"/>
          <a:srcRect/>
          <a:stretch>
            <a:fillRect/>
          </a:stretch>
        </p:blipFill>
        <p:spPr bwMode="auto">
          <a:xfrm>
            <a:off x="536712" y="4797152"/>
            <a:ext cx="1152525" cy="704850"/>
          </a:xfrm>
          <a:prstGeom prst="rect">
            <a:avLst/>
          </a:prstGeom>
          <a:noFill/>
          <a:ln w="9525">
            <a:noFill/>
            <a:miter lim="800000"/>
            <a:headEnd/>
            <a:tailEnd/>
          </a:ln>
        </p:spPr>
      </p:pic>
      <p:pic>
        <p:nvPicPr>
          <p:cNvPr id="47" name="Grafik 46" descr="Speedmaster CD 102-5-LX.png"/>
          <p:cNvPicPr>
            <a:picLocks noChangeAspect="1"/>
          </p:cNvPicPr>
          <p:nvPr/>
        </p:nvPicPr>
        <p:blipFill>
          <a:blip r:embed="rId6" cstate="print"/>
          <a:stretch>
            <a:fillRect/>
          </a:stretch>
        </p:blipFill>
        <p:spPr>
          <a:xfrm>
            <a:off x="2003015" y="4584209"/>
            <a:ext cx="1704889" cy="789007"/>
          </a:xfrm>
          <a:prstGeom prst="rect">
            <a:avLst/>
          </a:prstGeom>
        </p:spPr>
      </p:pic>
      <p:cxnSp>
        <p:nvCxnSpPr>
          <p:cNvPr id="76" name="Gerade Verbindung 75"/>
          <p:cNvCxnSpPr>
            <a:endCxn id="48" idx="1"/>
          </p:cNvCxnSpPr>
          <p:nvPr/>
        </p:nvCxnSpPr>
        <p:spPr>
          <a:xfrm>
            <a:off x="1377243" y="3068548"/>
            <a:ext cx="1691617" cy="207059"/>
          </a:xfrm>
          <a:prstGeom prst="line">
            <a:avLst/>
          </a:prstGeom>
          <a:ln w="57150">
            <a:solidFill>
              <a:srgbClr val="C0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a:xfrm>
            <a:off x="1377243" y="3068548"/>
            <a:ext cx="1562463" cy="1620592"/>
          </a:xfrm>
          <a:prstGeom prst="line">
            <a:avLst/>
          </a:prstGeom>
          <a:ln w="57150">
            <a:solidFill>
              <a:srgbClr val="C0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Gerade Verbindung 85"/>
          <p:cNvCxnSpPr>
            <a:stCxn id="23" idx="14"/>
            <a:endCxn id="46" idx="0"/>
          </p:cNvCxnSpPr>
          <p:nvPr/>
        </p:nvCxnSpPr>
        <p:spPr>
          <a:xfrm flipH="1">
            <a:off x="1112975" y="3041561"/>
            <a:ext cx="263157" cy="1755591"/>
          </a:xfrm>
          <a:prstGeom prst="line">
            <a:avLst/>
          </a:prstGeom>
          <a:ln w="57150">
            <a:solidFill>
              <a:srgbClr val="C0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Abgerundetes Rechteck 6"/>
          <p:cNvSpPr/>
          <p:nvPr/>
        </p:nvSpPr>
        <p:spPr>
          <a:xfrm>
            <a:off x="575556" y="3176972"/>
            <a:ext cx="2364150" cy="13408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anose="020B0604020202020204" pitchFamily="34" charset="0"/>
              <a:buChar char="•"/>
            </a:pPr>
            <a:r>
              <a:rPr lang="de-DE" sz="1600" smtClean="0"/>
              <a:t>Angebot</a:t>
            </a:r>
          </a:p>
          <a:p>
            <a:pPr marL="285750" indent="-285750">
              <a:buFont typeface="Arial" panose="020B0604020202020204" pitchFamily="34" charset="0"/>
              <a:buChar char="•"/>
            </a:pPr>
            <a:r>
              <a:rPr lang="de-DE" sz="1600" smtClean="0"/>
              <a:t>Auftragstasche</a:t>
            </a:r>
          </a:p>
          <a:p>
            <a:pPr marL="285750" indent="-285750">
              <a:buFont typeface="Arial" panose="020B0604020202020204" pitchFamily="34" charset="0"/>
              <a:buChar char="•"/>
            </a:pPr>
            <a:r>
              <a:rPr lang="de-DE" sz="1600" smtClean="0"/>
              <a:t>Auftragsstatus</a:t>
            </a:r>
          </a:p>
          <a:p>
            <a:pPr marL="285750" indent="-285750">
              <a:buFont typeface="Arial" panose="020B0604020202020204" pitchFamily="34" charset="0"/>
              <a:buChar char="•"/>
            </a:pPr>
            <a:r>
              <a:rPr lang="de-DE" sz="1600" smtClean="0"/>
              <a:t>Kundenverwaltung</a:t>
            </a:r>
          </a:p>
          <a:p>
            <a:pPr marL="285750" indent="-285750">
              <a:buFont typeface="Arial" panose="020B0604020202020204" pitchFamily="34" charset="0"/>
              <a:buChar char="•"/>
            </a:pPr>
            <a:r>
              <a:rPr lang="de-DE" sz="1600" smtClean="0"/>
              <a:t>Nachkalkulation</a:t>
            </a:r>
            <a:endParaRPr lang="de-DE" sz="1600"/>
          </a:p>
        </p:txBody>
      </p:sp>
      <p:grpSp>
        <p:nvGrpSpPr>
          <p:cNvPr id="3" name="Gruppieren 2"/>
          <p:cNvGrpSpPr/>
          <p:nvPr/>
        </p:nvGrpSpPr>
        <p:grpSpPr>
          <a:xfrm>
            <a:off x="3068860" y="2636912"/>
            <a:ext cx="963080" cy="1277390"/>
            <a:chOff x="337897" y="2907417"/>
            <a:chExt cx="963080" cy="1277390"/>
          </a:xfrm>
        </p:grpSpPr>
        <p:pic>
          <p:nvPicPr>
            <p:cNvPr id="48" name="Grafik 47" descr="Monitor Prinect A.png"/>
            <p:cNvPicPr>
              <a:picLocks noChangeAspect="1"/>
            </p:cNvPicPr>
            <p:nvPr/>
          </p:nvPicPr>
          <p:blipFill>
            <a:blip r:embed="rId7" cstate="print"/>
            <a:stretch>
              <a:fillRect/>
            </a:stretch>
          </p:blipFill>
          <p:spPr>
            <a:xfrm>
              <a:off x="337897" y="2907417"/>
              <a:ext cx="963080" cy="1277390"/>
            </a:xfrm>
            <a:prstGeom prst="rect">
              <a:avLst/>
            </a:prstGeom>
          </p:spPr>
        </p:pic>
        <p:sp>
          <p:nvSpPr>
            <p:cNvPr id="6" name="Textfeld 5"/>
            <p:cNvSpPr txBox="1"/>
            <p:nvPr/>
          </p:nvSpPr>
          <p:spPr>
            <a:xfrm rot="822031">
              <a:off x="382980" y="3519109"/>
              <a:ext cx="816113" cy="276999"/>
            </a:xfrm>
            <a:prstGeom prst="rect">
              <a:avLst/>
            </a:prstGeom>
            <a:noFill/>
          </p:spPr>
          <p:txBody>
            <a:bodyPr wrap="square" rtlCol="0">
              <a:spAutoFit/>
            </a:bodyPr>
            <a:lstStyle/>
            <a:p>
              <a:r>
                <a:rPr lang="de-DE" sz="1200" smtClean="0"/>
                <a:t>Vorstufe</a:t>
              </a:r>
              <a:endParaRPr lang="de-DE" sz="1200"/>
            </a:p>
          </p:txBody>
        </p:sp>
      </p:grpSp>
      <p:pic>
        <p:nvPicPr>
          <p:cNvPr id="91" name="Grafik 90"/>
          <p:cNvPicPr/>
          <p:nvPr/>
        </p:nvPicPr>
        <p:blipFill rotWithShape="1">
          <a:blip r:embed="rId8" cstate="print">
            <a:extLst>
              <a:ext uri="{28A0092B-C50C-407E-A947-70E740481C1C}">
                <a14:useLocalDpi xmlns:a14="http://schemas.microsoft.com/office/drawing/2010/main" val="0"/>
              </a:ext>
            </a:extLst>
          </a:blip>
          <a:srcRect l="1591" r="49268"/>
          <a:stretch/>
        </p:blipFill>
        <p:spPr>
          <a:xfrm>
            <a:off x="2458712" y="3113673"/>
            <a:ext cx="634038" cy="814827"/>
          </a:xfrm>
          <a:prstGeom prst="rect">
            <a:avLst/>
          </a:prstGeom>
          <a:ln w="19050">
            <a:solidFill>
              <a:srgbClr val="004B8D"/>
            </a:solidFill>
          </a:ln>
          <a:effectLst>
            <a:outerShdw blurRad="76200" dir="18900000" sy="23000" kx="-1200000" algn="bl" rotWithShape="0">
              <a:prstClr val="black">
                <a:alpha val="20000"/>
              </a:prstClr>
            </a:outerShdw>
          </a:effectLst>
        </p:spPr>
      </p:pic>
      <p:pic>
        <p:nvPicPr>
          <p:cNvPr id="92" name="Grafik 91"/>
          <p:cNvPicPr/>
          <p:nvPr/>
        </p:nvPicPr>
        <p:blipFill rotWithShape="1">
          <a:blip r:embed="rId4" cstate="print"/>
          <a:srcRect l="14223" t="20038" r="3360" b="6166"/>
          <a:stretch/>
        </p:blipFill>
        <p:spPr bwMode="auto">
          <a:xfrm>
            <a:off x="2699792" y="3928500"/>
            <a:ext cx="927720" cy="471133"/>
          </a:xfrm>
          <a:prstGeom prst="rect">
            <a:avLst/>
          </a:prstGeom>
          <a:ln>
            <a:solidFill>
              <a:srgbClr val="004B8D"/>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grpSp>
        <p:nvGrpSpPr>
          <p:cNvPr id="51" name="Gruppieren 50"/>
          <p:cNvGrpSpPr>
            <a:grpSpLocks noChangeAspect="1"/>
          </p:cNvGrpSpPr>
          <p:nvPr/>
        </p:nvGrpSpPr>
        <p:grpSpPr>
          <a:xfrm>
            <a:off x="7200000" y="539988"/>
            <a:ext cx="1352035" cy="1439997"/>
            <a:chOff x="357908" y="2811600"/>
            <a:chExt cx="1136449" cy="1210388"/>
          </a:xfrm>
          <a:solidFill>
            <a:schemeClr val="accent1"/>
          </a:solidFill>
        </p:grpSpPr>
        <p:sp>
          <p:nvSpPr>
            <p:cNvPr id="52" name="Eingekerbter Richtungspfeil 51"/>
            <p:cNvSpPr/>
            <p:nvPr/>
          </p:nvSpPr>
          <p:spPr>
            <a:xfrm>
              <a:off x="357908" y="2811600"/>
              <a:ext cx="1136449" cy="1210388"/>
            </a:xfrm>
            <a:prstGeom prst="chevron">
              <a:avLst>
                <a:gd name="adj" fmla="val 35551"/>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3" name="Afbeelding 2" descr="cid:image002.png@01CC82A5.6831A340"/>
            <p:cNvPicPr/>
            <p:nvPr/>
          </p:nvPicPr>
          <p:blipFill rotWithShape="1">
            <a:blip r:embed="rId9" r:link="rId10" cstate="print"/>
            <a:srcRect l="1755" t="4791" r="29426" b="45685"/>
            <a:stretch/>
          </p:blipFill>
          <p:spPr bwMode="auto">
            <a:xfrm>
              <a:off x="739387" y="3278367"/>
              <a:ext cx="677876" cy="240913"/>
            </a:xfrm>
            <a:prstGeom prst="rect">
              <a:avLst/>
            </a:prstGeom>
            <a:grpFill/>
            <a:ln>
              <a:noFill/>
            </a:ln>
            <a:effectLst>
              <a:outerShdw blurRad="190500" algn="tl" rotWithShape="0">
                <a:srgbClr val="000000">
                  <a:alpha val="70000"/>
                </a:srgbClr>
              </a:outerShdw>
            </a:effectLst>
          </p:spPr>
        </p:pic>
        <p:sp>
          <p:nvSpPr>
            <p:cNvPr id="54" name="Textfeld 53"/>
            <p:cNvSpPr txBox="1"/>
            <p:nvPr/>
          </p:nvSpPr>
          <p:spPr>
            <a:xfrm>
              <a:off x="482634" y="3560162"/>
              <a:ext cx="730560" cy="439791"/>
            </a:xfrm>
            <a:prstGeom prst="rect">
              <a:avLst/>
            </a:prstGeom>
            <a:noFill/>
          </p:spPr>
          <p:txBody>
            <a:bodyPr wrap="none" rtlCol="0">
              <a:spAutoFit/>
            </a:bodyPr>
            <a:lstStyle/>
            <a:p>
              <a:pPr algn="ctr"/>
              <a:r>
                <a:rPr lang="en-US" sz="1400" b="1" dirty="0" err="1" smtClean="0">
                  <a:solidFill>
                    <a:schemeClr val="bg1"/>
                  </a:solidFill>
                  <a:effectLst>
                    <a:outerShdw blurRad="50800" dist="38100" dir="5400000" algn="t" rotWithShape="0">
                      <a:prstClr val="black">
                        <a:alpha val="40000"/>
                      </a:prstClr>
                    </a:outerShdw>
                  </a:effectLst>
                </a:rPr>
                <a:t>Kal</a:t>
              </a:r>
              <a:r>
                <a:rPr lang="en-US" sz="1400" b="1" dirty="0" smtClean="0">
                  <a:solidFill>
                    <a:schemeClr val="bg1"/>
                  </a:solidFill>
                  <a:effectLst>
                    <a:outerShdw blurRad="50800" dist="38100" dir="5400000" algn="t" rotWithShape="0">
                      <a:prstClr val="black">
                        <a:alpha val="40000"/>
                      </a:prstClr>
                    </a:outerShdw>
                  </a:effectLst>
                </a:rPr>
                <a:t>-</a:t>
              </a:r>
            </a:p>
            <a:p>
              <a:pPr algn="ctr"/>
              <a:r>
                <a:rPr lang="en-US" sz="1400" b="1" dirty="0" err="1" smtClean="0">
                  <a:solidFill>
                    <a:schemeClr val="bg1"/>
                  </a:solidFill>
                  <a:effectLst>
                    <a:outerShdw blurRad="50800" dist="38100" dir="5400000" algn="t" rotWithShape="0">
                      <a:prstClr val="black">
                        <a:alpha val="40000"/>
                      </a:prstClr>
                    </a:outerShdw>
                  </a:effectLst>
                </a:rPr>
                <a:t>kulation</a:t>
              </a:r>
              <a:endParaRPr lang="en-US" sz="1400" dirty="0">
                <a:solidFill>
                  <a:schemeClr val="bg1"/>
                </a:solidFill>
                <a:effectLst>
                  <a:outerShdw blurRad="50800" dist="38100" dir="5400000" algn="t" rotWithShape="0">
                    <a:prstClr val="black">
                      <a:alpha val="40000"/>
                    </a:prstClr>
                  </a:outerShdw>
                </a:effectLst>
              </a:endParaRPr>
            </a:p>
          </p:txBody>
        </p:sp>
      </p:grpSp>
    </p:spTree>
    <p:extLst>
      <p:ext uri="{BB962C8B-B14F-4D97-AF65-F5344CB8AC3E}">
        <p14:creationId xmlns:p14="http://schemas.microsoft.com/office/powerpoint/2010/main" val="24054220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up)">
                                      <p:cBhvr>
                                        <p:cTn id="7" dur="1000"/>
                                        <p:tgtEl>
                                          <p:spTgt spid="76"/>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right)">
                                      <p:cBhvr>
                                        <p:cTn id="11" dur="1000"/>
                                        <p:tgtEl>
                                          <p:spTgt spid="76"/>
                                        </p:tgtEl>
                                      </p:cBhvr>
                                    </p:animEffect>
                                  </p:childTnLst>
                                </p:cTn>
                              </p:par>
                            </p:childTnLst>
                          </p:cTn>
                        </p:par>
                        <p:par>
                          <p:cTn id="12" fill="hold">
                            <p:stCondLst>
                              <p:cond delay="2000"/>
                            </p:stCondLst>
                            <p:childTnLst>
                              <p:par>
                                <p:cTn id="13" presetID="7" presetClass="emph" presetSubtype="2" fill="hold" nodeType="afterEffect">
                                  <p:stCondLst>
                                    <p:cond delay="0"/>
                                  </p:stCondLst>
                                  <p:childTnLst>
                                    <p:animClr clrSpc="rgb" dir="cw">
                                      <p:cBhvr>
                                        <p:cTn id="14" dur="1000" fill="hold"/>
                                        <p:tgtEl>
                                          <p:spTgt spid="76"/>
                                        </p:tgtEl>
                                        <p:attrNameLst>
                                          <p:attrName>stroke.color</p:attrName>
                                        </p:attrNameLst>
                                      </p:cBhvr>
                                      <p:to>
                                        <a:srgbClr val="FCE8E8"/>
                                      </p:to>
                                    </p:animClr>
                                    <p:set>
                                      <p:cBhvr>
                                        <p:cTn id="15" dur="1000" fill="hold"/>
                                        <p:tgtEl>
                                          <p:spTgt spid="76"/>
                                        </p:tgtEl>
                                        <p:attrNameLst>
                                          <p:attrName>stroke.on</p:attrName>
                                        </p:attrNameLst>
                                      </p:cBhvr>
                                      <p:to>
                                        <p:strVal val="true"/>
                                      </p:to>
                                    </p:se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wipe(up)">
                                      <p:cBhvr>
                                        <p:cTn id="19" dur="1000"/>
                                        <p:tgtEl>
                                          <p:spTgt spid="83"/>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down)">
                                      <p:cBhvr>
                                        <p:cTn id="23" dur="1000"/>
                                        <p:tgtEl>
                                          <p:spTgt spid="83"/>
                                        </p:tgtEl>
                                      </p:cBhvr>
                                    </p:animEffect>
                                  </p:childTnLst>
                                </p:cTn>
                              </p:par>
                            </p:childTnLst>
                          </p:cTn>
                        </p:par>
                        <p:par>
                          <p:cTn id="24" fill="hold">
                            <p:stCondLst>
                              <p:cond delay="5000"/>
                            </p:stCondLst>
                            <p:childTnLst>
                              <p:par>
                                <p:cTn id="25" presetID="7" presetClass="emph" presetSubtype="2" fill="hold" nodeType="afterEffect">
                                  <p:stCondLst>
                                    <p:cond delay="0"/>
                                  </p:stCondLst>
                                  <p:childTnLst>
                                    <p:animClr clrSpc="rgb" dir="cw">
                                      <p:cBhvr>
                                        <p:cTn id="26" dur="1000" fill="hold"/>
                                        <p:tgtEl>
                                          <p:spTgt spid="83"/>
                                        </p:tgtEl>
                                        <p:attrNameLst>
                                          <p:attrName>stroke.color</p:attrName>
                                        </p:attrNameLst>
                                      </p:cBhvr>
                                      <p:to>
                                        <a:srgbClr val="FCE8E8"/>
                                      </p:to>
                                    </p:animClr>
                                    <p:set>
                                      <p:cBhvr>
                                        <p:cTn id="27" dur="1000" fill="hold"/>
                                        <p:tgtEl>
                                          <p:spTgt spid="83"/>
                                        </p:tgtEl>
                                        <p:attrNameLst>
                                          <p:attrName>stroke.on</p:attrName>
                                        </p:attrNameLst>
                                      </p:cBhvr>
                                      <p:to>
                                        <p:strVal val="true"/>
                                      </p:to>
                                    </p:set>
                                  </p:childTnLst>
                                </p:cTn>
                              </p:par>
                            </p:childTnLst>
                          </p:cTn>
                        </p:par>
                        <p:par>
                          <p:cTn id="28" fill="hold">
                            <p:stCondLst>
                              <p:cond delay="6000"/>
                            </p:stCondLst>
                            <p:childTnLst>
                              <p:par>
                                <p:cTn id="29" presetID="22" presetClass="entr" presetSubtype="1" fill="hold" nodeType="after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wipe(up)">
                                      <p:cBhvr>
                                        <p:cTn id="31" dur="1000"/>
                                        <p:tgtEl>
                                          <p:spTgt spid="86"/>
                                        </p:tgtEl>
                                      </p:cBhvr>
                                    </p:animEffect>
                                  </p:childTnLst>
                                </p:cTn>
                              </p:par>
                            </p:childTnLst>
                          </p:cTn>
                        </p:par>
                        <p:par>
                          <p:cTn id="32" fill="hold">
                            <p:stCondLst>
                              <p:cond delay="7000"/>
                            </p:stCondLst>
                            <p:childTnLst>
                              <p:par>
                                <p:cTn id="33" presetID="22" presetClass="entr" presetSubtype="4" fill="hold" nodeType="after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wipe(down)">
                                      <p:cBhvr>
                                        <p:cTn id="35" dur="1000"/>
                                        <p:tgtEl>
                                          <p:spTgt spid="86"/>
                                        </p:tgtEl>
                                      </p:cBhvr>
                                    </p:animEffect>
                                  </p:childTnLst>
                                </p:cTn>
                              </p:par>
                            </p:childTnLst>
                          </p:cTn>
                        </p:par>
                        <p:par>
                          <p:cTn id="36" fill="hold">
                            <p:stCondLst>
                              <p:cond delay="8000"/>
                            </p:stCondLst>
                            <p:childTnLst>
                              <p:par>
                                <p:cTn id="37" presetID="7" presetClass="emph" presetSubtype="2" fill="hold" nodeType="afterEffect">
                                  <p:stCondLst>
                                    <p:cond delay="0"/>
                                  </p:stCondLst>
                                  <p:childTnLst>
                                    <p:animClr clrSpc="rgb" dir="cw">
                                      <p:cBhvr>
                                        <p:cTn id="38" dur="1000" fill="hold"/>
                                        <p:tgtEl>
                                          <p:spTgt spid="86"/>
                                        </p:tgtEl>
                                        <p:attrNameLst>
                                          <p:attrName>stroke.color</p:attrName>
                                        </p:attrNameLst>
                                      </p:cBhvr>
                                      <p:to>
                                        <a:srgbClr val="FCE8E8"/>
                                      </p:to>
                                    </p:animClr>
                                    <p:set>
                                      <p:cBhvr>
                                        <p:cTn id="39" dur="1000" fill="hold"/>
                                        <p:tgtEl>
                                          <p:spTgt spid="86"/>
                                        </p:tgtEl>
                                        <p:attrNameLst>
                                          <p:attrName>stroke.on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249"/>
                                          </p:stCondLst>
                                        </p:cTn>
                                        <p:tgtEl>
                                          <p:spTgt spid="7">
                                            <p:bg/>
                                          </p:spTgt>
                                        </p:tgtEl>
                                        <p:attrNameLst>
                                          <p:attrName>style.visibility</p:attrName>
                                        </p:attrNameLst>
                                      </p:cBhvr>
                                      <p:to>
                                        <p:strVal val="visible"/>
                                      </p:to>
                                    </p:set>
                                  </p:childTnLst>
                                </p:cTn>
                              </p:par>
                            </p:childTnLst>
                          </p:cTn>
                        </p:par>
                        <p:par>
                          <p:cTn id="44" fill="hold">
                            <p:stCondLst>
                              <p:cond delay="250"/>
                            </p:stCondLst>
                            <p:childTnLst>
                              <p:par>
                                <p:cTn id="45" presetID="1" presetClass="entr" presetSubtype="0" fill="hold" grpId="0" nodeType="afterEffect">
                                  <p:stCondLst>
                                    <p:cond delay="500"/>
                                  </p:stCondLst>
                                  <p:iterate type="wd">
                                    <p:tmAbs val="1000"/>
                                  </p:iterate>
                                  <p:childTnLst>
                                    <p:set>
                                      <p:cBhvr>
                                        <p:cTn id="46" dur="1" fill="hold">
                                          <p:stCondLst>
                                            <p:cond delay="249"/>
                                          </p:stCondLst>
                                        </p:cTn>
                                        <p:tgtEl>
                                          <p:spTgt spid="7">
                                            <p:txEl>
                                              <p:pRg st="0" end="0"/>
                                            </p:txEl>
                                          </p:spTgt>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grpId="0" nodeType="afterEffect">
                                  <p:stCondLst>
                                    <p:cond delay="1000"/>
                                  </p:stCondLst>
                                  <p:iterate type="wd">
                                    <p:tmAbs val="1000"/>
                                  </p:iterate>
                                  <p:childTnLst>
                                    <p:set>
                                      <p:cBhvr>
                                        <p:cTn id="49" dur="1" fill="hold">
                                          <p:stCondLst>
                                            <p:cond delay="249"/>
                                          </p:stCondLst>
                                        </p:cTn>
                                        <p:tgtEl>
                                          <p:spTgt spid="7">
                                            <p:txEl>
                                              <p:pRg st="1" end="1"/>
                                            </p:txEl>
                                          </p:spTgt>
                                        </p:tgtEl>
                                        <p:attrNameLst>
                                          <p:attrName>style.visibility</p:attrName>
                                        </p:attrNameLst>
                                      </p:cBhvr>
                                      <p:to>
                                        <p:strVal val="visible"/>
                                      </p:to>
                                    </p:set>
                                  </p:childTnLst>
                                </p:cTn>
                              </p:par>
                            </p:childTnLst>
                          </p:cTn>
                        </p:par>
                        <p:par>
                          <p:cTn id="50" fill="hold">
                            <p:stCondLst>
                              <p:cond delay="2250"/>
                            </p:stCondLst>
                            <p:childTnLst>
                              <p:par>
                                <p:cTn id="51" presetID="1" presetClass="entr" presetSubtype="0" fill="hold" grpId="0" nodeType="afterEffect">
                                  <p:stCondLst>
                                    <p:cond delay="1000"/>
                                  </p:stCondLst>
                                  <p:iterate type="wd">
                                    <p:tmAbs val="1000"/>
                                  </p:iterate>
                                  <p:childTnLst>
                                    <p:set>
                                      <p:cBhvr>
                                        <p:cTn id="52" dur="1" fill="hold">
                                          <p:stCondLst>
                                            <p:cond delay="249"/>
                                          </p:stCondLst>
                                        </p:cTn>
                                        <p:tgtEl>
                                          <p:spTgt spid="7">
                                            <p:txEl>
                                              <p:pRg st="2" end="2"/>
                                            </p:txEl>
                                          </p:spTgt>
                                        </p:tgtEl>
                                        <p:attrNameLst>
                                          <p:attrName>style.visibility</p:attrName>
                                        </p:attrNameLst>
                                      </p:cBhvr>
                                      <p:to>
                                        <p:strVal val="visible"/>
                                      </p:to>
                                    </p:set>
                                  </p:childTnLst>
                                </p:cTn>
                              </p:par>
                            </p:childTnLst>
                          </p:cTn>
                        </p:par>
                        <p:par>
                          <p:cTn id="53" fill="hold">
                            <p:stCondLst>
                              <p:cond delay="3500"/>
                            </p:stCondLst>
                            <p:childTnLst>
                              <p:par>
                                <p:cTn id="54" presetID="1" presetClass="entr" presetSubtype="0" fill="hold" grpId="0" nodeType="afterEffect">
                                  <p:stCondLst>
                                    <p:cond delay="1000"/>
                                  </p:stCondLst>
                                  <p:iterate type="wd">
                                    <p:tmAbs val="1000"/>
                                  </p:iterate>
                                  <p:childTnLst>
                                    <p:set>
                                      <p:cBhvr>
                                        <p:cTn id="55" dur="1" fill="hold">
                                          <p:stCondLst>
                                            <p:cond delay="249"/>
                                          </p:stCondLst>
                                        </p:cTn>
                                        <p:tgtEl>
                                          <p:spTgt spid="7">
                                            <p:txEl>
                                              <p:pRg st="3" end="3"/>
                                            </p:txEl>
                                          </p:spTgt>
                                        </p:tgtEl>
                                        <p:attrNameLst>
                                          <p:attrName>style.visibility</p:attrName>
                                        </p:attrNameLst>
                                      </p:cBhvr>
                                      <p:to>
                                        <p:strVal val="visible"/>
                                      </p:to>
                                    </p:set>
                                  </p:childTnLst>
                                </p:cTn>
                              </p:par>
                            </p:childTnLst>
                          </p:cTn>
                        </p:par>
                        <p:par>
                          <p:cTn id="56" fill="hold">
                            <p:stCondLst>
                              <p:cond delay="4750"/>
                            </p:stCondLst>
                            <p:childTnLst>
                              <p:par>
                                <p:cTn id="57" presetID="1" presetClass="entr" presetSubtype="0" fill="hold" grpId="0" nodeType="afterEffect">
                                  <p:stCondLst>
                                    <p:cond delay="1000"/>
                                  </p:stCondLst>
                                  <p:iterate type="wd">
                                    <p:tmAbs val="1000"/>
                                  </p:iterate>
                                  <p:childTnLst>
                                    <p:set>
                                      <p:cBhvr>
                                        <p:cTn id="58" dur="1" fill="hold">
                                          <p:stCondLst>
                                            <p:cond delay="249"/>
                                          </p:stCondLst>
                                        </p:cTn>
                                        <p:tgtEl>
                                          <p:spTgt spid="7">
                                            <p:txEl>
                                              <p:pRg st="4" end="4"/>
                                            </p:txEl>
                                          </p:spTgt>
                                        </p:tgtEl>
                                        <p:attrNameLst>
                                          <p:attrName>style.visibility</p:attrName>
                                        </p:attrNameLst>
                                      </p:cBhvr>
                                      <p:to>
                                        <p:strVal val="visible"/>
                                      </p:to>
                                    </p:se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91"/>
                                        </p:tgtEl>
                                        <p:attrNameLst>
                                          <p:attrName>style.visibility</p:attrName>
                                        </p:attrNameLst>
                                      </p:cBhvr>
                                      <p:to>
                                        <p:strVal val="visible"/>
                                      </p:to>
                                    </p:set>
                                    <p:anim calcmode="lin" valueType="num">
                                      <p:cBhvr>
                                        <p:cTn id="62" dur="500" fill="hold"/>
                                        <p:tgtEl>
                                          <p:spTgt spid="91"/>
                                        </p:tgtEl>
                                        <p:attrNameLst>
                                          <p:attrName>ppt_w</p:attrName>
                                        </p:attrNameLst>
                                      </p:cBhvr>
                                      <p:tavLst>
                                        <p:tav tm="0">
                                          <p:val>
                                            <p:fltVal val="0"/>
                                          </p:val>
                                        </p:tav>
                                        <p:tav tm="100000">
                                          <p:val>
                                            <p:strVal val="#ppt_w"/>
                                          </p:val>
                                        </p:tav>
                                      </p:tavLst>
                                    </p:anim>
                                    <p:anim calcmode="lin" valueType="num">
                                      <p:cBhvr>
                                        <p:cTn id="63" dur="500" fill="hold"/>
                                        <p:tgtEl>
                                          <p:spTgt spid="91"/>
                                        </p:tgtEl>
                                        <p:attrNameLst>
                                          <p:attrName>ppt_h</p:attrName>
                                        </p:attrNameLst>
                                      </p:cBhvr>
                                      <p:tavLst>
                                        <p:tav tm="0">
                                          <p:val>
                                            <p:fltVal val="0"/>
                                          </p:val>
                                        </p:tav>
                                        <p:tav tm="100000">
                                          <p:val>
                                            <p:strVal val="#ppt_h"/>
                                          </p:val>
                                        </p:tav>
                                      </p:tavLst>
                                    </p:anim>
                                    <p:animEffect transition="in" filter="fade">
                                      <p:cBhvr>
                                        <p:cTn id="64" dur="500"/>
                                        <p:tgtEl>
                                          <p:spTgt spid="91"/>
                                        </p:tgtEl>
                                      </p:cBhvr>
                                    </p:animEffect>
                                  </p:childTnLst>
                                </p:cTn>
                              </p:par>
                            </p:childTnLst>
                          </p:cTn>
                        </p:par>
                        <p:par>
                          <p:cTn id="65" fill="hold">
                            <p:stCondLst>
                              <p:cond delay="6500"/>
                            </p:stCondLst>
                            <p:childTnLst>
                              <p:par>
                                <p:cTn id="66" presetID="42" presetClass="path" presetSubtype="0" accel="50000" decel="50000" fill="hold" nodeType="afterEffect">
                                  <p:stCondLst>
                                    <p:cond delay="0"/>
                                  </p:stCondLst>
                                  <p:childTnLst>
                                    <p:animMotion origin="layout" path="M -2.22222E-6 4.07407E-6 L 0.32257 0.00231 " pathEditMode="relative" rAng="0" ptsTypes="AA">
                                      <p:cBhvr>
                                        <p:cTn id="67" dur="2000" fill="hold"/>
                                        <p:tgtEl>
                                          <p:spTgt spid="91"/>
                                        </p:tgtEl>
                                        <p:attrNameLst>
                                          <p:attrName>ppt_x</p:attrName>
                                          <p:attrName>ppt_y</p:attrName>
                                        </p:attrNameLst>
                                      </p:cBhvr>
                                      <p:rCtr x="16128" y="116"/>
                                    </p:animMotion>
                                  </p:childTnLst>
                                  <p:subTnLst>
                                    <p:set>
                                      <p:cBhvr override="childStyle">
                                        <p:cTn dur="1" fill="hold" display="0" masterRel="sameClick" afterEffect="1">
                                          <p:stCondLst>
                                            <p:cond evt="end" delay="0">
                                              <p:tn val="66"/>
                                            </p:cond>
                                          </p:stCondLst>
                                        </p:cTn>
                                        <p:tgtEl>
                                          <p:spTgt spid="91"/>
                                        </p:tgtEl>
                                        <p:attrNameLst>
                                          <p:attrName>style.visibility</p:attrName>
                                        </p:attrNameLst>
                                      </p:cBhvr>
                                      <p:to>
                                        <p:strVal val="hidden"/>
                                      </p:to>
                                    </p:set>
                                  </p:sub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childTnLst>
                          </p:cTn>
                        </p:par>
                        <p:par>
                          <p:cTn id="74" fill="hold">
                            <p:stCondLst>
                              <p:cond delay="9000"/>
                            </p:stCondLst>
                            <p:childTnLst>
                              <p:par>
                                <p:cTn id="75" presetID="53" presetClass="entr" presetSubtype="16" fill="hold" nodeType="afterEffect">
                                  <p:stCondLst>
                                    <p:cond delay="0"/>
                                  </p:stCondLst>
                                  <p:childTnLst>
                                    <p:set>
                                      <p:cBhvr>
                                        <p:cTn id="76" dur="1" fill="hold">
                                          <p:stCondLst>
                                            <p:cond delay="0"/>
                                          </p:stCondLst>
                                        </p:cTn>
                                        <p:tgtEl>
                                          <p:spTgt spid="92"/>
                                        </p:tgtEl>
                                        <p:attrNameLst>
                                          <p:attrName>style.visibility</p:attrName>
                                        </p:attrNameLst>
                                      </p:cBhvr>
                                      <p:to>
                                        <p:strVal val="visible"/>
                                      </p:to>
                                    </p:set>
                                    <p:anim calcmode="lin" valueType="num">
                                      <p:cBhvr>
                                        <p:cTn id="77" dur="500" fill="hold"/>
                                        <p:tgtEl>
                                          <p:spTgt spid="92"/>
                                        </p:tgtEl>
                                        <p:attrNameLst>
                                          <p:attrName>ppt_w</p:attrName>
                                        </p:attrNameLst>
                                      </p:cBhvr>
                                      <p:tavLst>
                                        <p:tav tm="0">
                                          <p:val>
                                            <p:fltVal val="0"/>
                                          </p:val>
                                        </p:tav>
                                        <p:tav tm="100000">
                                          <p:val>
                                            <p:strVal val="#ppt_w"/>
                                          </p:val>
                                        </p:tav>
                                      </p:tavLst>
                                    </p:anim>
                                    <p:anim calcmode="lin" valueType="num">
                                      <p:cBhvr>
                                        <p:cTn id="78" dur="500" fill="hold"/>
                                        <p:tgtEl>
                                          <p:spTgt spid="92"/>
                                        </p:tgtEl>
                                        <p:attrNameLst>
                                          <p:attrName>ppt_h</p:attrName>
                                        </p:attrNameLst>
                                      </p:cBhvr>
                                      <p:tavLst>
                                        <p:tav tm="0">
                                          <p:val>
                                            <p:fltVal val="0"/>
                                          </p:val>
                                        </p:tav>
                                        <p:tav tm="100000">
                                          <p:val>
                                            <p:strVal val="#ppt_h"/>
                                          </p:val>
                                        </p:tav>
                                      </p:tavLst>
                                    </p:anim>
                                    <p:animEffect transition="in" filter="fade">
                                      <p:cBhvr>
                                        <p:cTn id="79" dur="500"/>
                                        <p:tgtEl>
                                          <p:spTgt spid="92"/>
                                        </p:tgtEl>
                                      </p:cBhvr>
                                    </p:animEffect>
                                  </p:childTnLst>
                                </p:cTn>
                              </p:par>
                            </p:childTnLst>
                          </p:cTn>
                        </p:par>
                        <p:par>
                          <p:cTn id="80" fill="hold">
                            <p:stCondLst>
                              <p:cond delay="9500"/>
                            </p:stCondLst>
                            <p:childTnLst>
                              <p:par>
                                <p:cTn id="81" presetID="42" presetClass="path" presetSubtype="0" accel="50000" decel="50000" fill="hold" nodeType="afterEffect">
                                  <p:stCondLst>
                                    <p:cond delay="0"/>
                                  </p:stCondLst>
                                  <p:childTnLst>
                                    <p:animMotion origin="layout" path="M 3.05556E-6 4.07407E-6 L 0.40989 0.22361 " pathEditMode="relative" rAng="0" ptsTypes="AA">
                                      <p:cBhvr>
                                        <p:cTn id="82" dur="2000" fill="hold"/>
                                        <p:tgtEl>
                                          <p:spTgt spid="92"/>
                                        </p:tgtEl>
                                        <p:attrNameLst>
                                          <p:attrName>ppt_x</p:attrName>
                                          <p:attrName>ppt_y</p:attrName>
                                        </p:attrNameLst>
                                      </p:cBhvr>
                                      <p:rCtr x="20486" y="11181"/>
                                    </p:animMotion>
                                  </p:childTnLst>
                                  <p:subTnLst>
                                    <p:set>
                                      <p:cBhvr override="childStyle">
                                        <p:cTn dur="1" fill="hold" display="0" masterRel="sameClick" afterEffect="1">
                                          <p:stCondLst>
                                            <p:cond evt="end" delay="0">
                                              <p:tn val="81"/>
                                            </p:cond>
                                          </p:stCondLst>
                                        </p:cTn>
                                        <p:tgtEl>
                                          <p:spTgt spid="92"/>
                                        </p:tgtEl>
                                        <p:attrNameLst>
                                          <p:attrName>style.visibility</p:attrName>
                                        </p:attrNameLst>
                                      </p:cBhvr>
                                      <p:to>
                                        <p:strVal val="hidden"/>
                                      </p:to>
                                    </p:set>
                                  </p:subTnLst>
                                </p:cTn>
                              </p:par>
                            </p:childTnLst>
                          </p:cTn>
                        </p:par>
                        <p:par>
                          <p:cTn id="83" fill="hold">
                            <p:stCondLst>
                              <p:cond delay="11500"/>
                            </p:stCondLst>
                            <p:childTnLst>
                              <p:par>
                                <p:cTn id="84" presetID="53" presetClass="entr" presetSubtype="16" fill="hold" nodeType="after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childTnLst>
                          </p:cTn>
                        </p:par>
                        <p:par>
                          <p:cTn id="89" fill="hold">
                            <p:stCondLst>
                              <p:cond delay="12000"/>
                            </p:stCondLst>
                            <p:childTnLst>
                              <p:par>
                                <p:cTn id="90" presetID="1" presetClass="entr" presetSubtype="0" fill="hold" grpId="0" nodeType="afterEffect">
                                  <p:stCondLst>
                                    <p:cond delay="0"/>
                                  </p:stCondLst>
                                  <p:childTnLst>
                                    <p:set>
                                      <p:cBhvr>
                                        <p:cTn id="91" dur="1" fill="hold">
                                          <p:stCondLst>
                                            <p:cond delay="0"/>
                                          </p:stCondLst>
                                        </p:cTn>
                                        <p:tgtEl>
                                          <p:spTgt spid="17">
                                            <p:bg/>
                                          </p:spTgt>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P spid="7"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DE" smtClean="0"/>
              <a:t>● PAT Prinect  ● D. Freyer, C. Völker ● November 2013</a:t>
            </a:r>
            <a:endParaRPr lang="de-DE"/>
          </a:p>
        </p:txBody>
      </p:sp>
      <p:sp>
        <p:nvSpPr>
          <p:cNvPr id="5" name="Foliennummernplatzhalter 4"/>
          <p:cNvSpPr>
            <a:spLocks noGrp="1"/>
          </p:cNvSpPr>
          <p:nvPr>
            <p:ph type="sldNum" sz="quarter" idx="11"/>
          </p:nvPr>
        </p:nvSpPr>
        <p:spPr/>
        <p:txBody>
          <a:bodyPr/>
          <a:lstStyle/>
          <a:p>
            <a:pPr>
              <a:defRPr/>
            </a:pPr>
            <a:fld id="{B035FD14-5EDB-4F2F-AE9E-2CB0E24AE5B8}" type="slidenum">
              <a:rPr lang="de-DE" smtClean="0"/>
              <a:pPr>
                <a:defRPr/>
              </a:pPr>
              <a:t>29</a:t>
            </a:fld>
            <a:endParaRPr lang="de-DE" dirty="0"/>
          </a:p>
        </p:txBody>
      </p:sp>
      <p:sp>
        <p:nvSpPr>
          <p:cNvPr id="145" name="Rechteck 144"/>
          <p:cNvSpPr/>
          <p:nvPr/>
        </p:nvSpPr>
        <p:spPr>
          <a:xfrm>
            <a:off x="0" y="438549"/>
            <a:ext cx="152401" cy="1872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6" name="Rechteck 145"/>
          <p:cNvSpPr/>
          <p:nvPr/>
        </p:nvSpPr>
        <p:spPr>
          <a:xfrm>
            <a:off x="0" y="362524"/>
            <a:ext cx="287524"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Rechteck 147"/>
          <p:cNvSpPr/>
          <p:nvPr/>
        </p:nvSpPr>
        <p:spPr>
          <a:xfrm>
            <a:off x="2068" y="-3568"/>
            <a:ext cx="287524" cy="3599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0" name="Gruppieren 159"/>
          <p:cNvGrpSpPr>
            <a:grpSpLocks noChangeAspect="1"/>
          </p:cNvGrpSpPr>
          <p:nvPr/>
        </p:nvGrpSpPr>
        <p:grpSpPr>
          <a:xfrm>
            <a:off x="1087253" y="2812082"/>
            <a:ext cx="5514639" cy="1211683"/>
            <a:chOff x="159748" y="2546809"/>
            <a:chExt cx="8484060" cy="1864129"/>
          </a:xfrm>
        </p:grpSpPr>
        <p:sp>
          <p:nvSpPr>
            <p:cNvPr id="161" name="Eingekerbter Richtungspfeil 160"/>
            <p:cNvSpPr>
              <a:spLocks noChangeAspect="1"/>
            </p:cNvSpPr>
            <p:nvPr/>
          </p:nvSpPr>
          <p:spPr>
            <a:xfrm>
              <a:off x="6895425" y="2548800"/>
              <a:ext cx="1748383" cy="1862138"/>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62" name="Eingekerbter Richtungspfeil 161"/>
            <p:cNvSpPr/>
            <p:nvPr/>
          </p:nvSpPr>
          <p:spPr>
            <a:xfrm>
              <a:off x="5788069" y="2546809"/>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63" name="Eingekerbter Richtungspfeil 162"/>
            <p:cNvSpPr/>
            <p:nvPr/>
          </p:nvSpPr>
          <p:spPr>
            <a:xfrm>
              <a:off x="578708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64" name="Eingekerbter Richtungspfeil 163"/>
            <p:cNvSpPr/>
            <p:nvPr/>
          </p:nvSpPr>
          <p:spPr>
            <a:xfrm>
              <a:off x="15974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65" name="Eingekerbter Richtungspfeil 164"/>
            <p:cNvSpPr/>
            <p:nvPr/>
          </p:nvSpPr>
          <p:spPr>
            <a:xfrm>
              <a:off x="2411690" y="2546809"/>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287" name="Eingekerbter Richtungspfeil 286"/>
            <p:cNvSpPr/>
            <p:nvPr/>
          </p:nvSpPr>
          <p:spPr>
            <a:xfrm>
              <a:off x="4662611" y="2546809"/>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288" name="Eingekerbter Richtungspfeil 287"/>
            <p:cNvSpPr/>
            <p:nvPr/>
          </p:nvSpPr>
          <p:spPr>
            <a:xfrm>
              <a:off x="1286229"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297" name="Eingekerbter Richtungspfeil 296"/>
            <p:cNvSpPr/>
            <p:nvPr/>
          </p:nvSpPr>
          <p:spPr>
            <a:xfrm>
              <a:off x="3537150" y="2546809"/>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298" name="Eingekerbter Richtungspfeil 297"/>
            <p:cNvSpPr/>
            <p:nvPr/>
          </p:nvSpPr>
          <p:spPr>
            <a:xfrm>
              <a:off x="15974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299" name="Eingekerbter Richtungspfeil 298"/>
            <p:cNvSpPr/>
            <p:nvPr/>
          </p:nvSpPr>
          <p:spPr>
            <a:xfrm>
              <a:off x="128582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300" name="Grafik 299" descr="Adobe-PDF-Document-icon.png"/>
            <p:cNvPicPr>
              <a:picLocks noChangeAspect="1"/>
            </p:cNvPicPr>
            <p:nvPr/>
          </p:nvPicPr>
          <p:blipFill>
            <a:blip r:embed="rId3" cstate="email"/>
            <a:stretch>
              <a:fillRect/>
            </a:stretch>
          </p:blipFill>
          <p:spPr>
            <a:xfrm>
              <a:off x="967588" y="3190904"/>
              <a:ext cx="529061" cy="529061"/>
            </a:xfrm>
            <a:prstGeom prst="rect">
              <a:avLst/>
            </a:prstGeom>
            <a:ln>
              <a:noFill/>
            </a:ln>
            <a:effectLst>
              <a:outerShdw blurRad="190500" algn="tl" rotWithShape="0">
                <a:srgbClr val="000000">
                  <a:alpha val="70000"/>
                </a:srgbClr>
              </a:outerShdw>
            </a:effectLst>
          </p:spPr>
        </p:pic>
        <p:pic>
          <p:nvPicPr>
            <p:cNvPr id="301" name="Grafik 300" descr="Adobe-PDF-Document-icon.png"/>
            <p:cNvPicPr>
              <a:picLocks noChangeAspect="1"/>
            </p:cNvPicPr>
            <p:nvPr/>
          </p:nvPicPr>
          <p:blipFill>
            <a:blip r:embed="rId3" cstate="email"/>
            <a:stretch>
              <a:fillRect/>
            </a:stretch>
          </p:blipFill>
          <p:spPr>
            <a:xfrm>
              <a:off x="2125352" y="3190904"/>
              <a:ext cx="529061" cy="529061"/>
            </a:xfrm>
            <a:prstGeom prst="rect">
              <a:avLst/>
            </a:prstGeom>
            <a:ln>
              <a:noFill/>
            </a:ln>
            <a:effectLst>
              <a:outerShdw blurRad="190500" algn="tl" rotWithShape="0">
                <a:srgbClr val="000000">
                  <a:alpha val="70000"/>
                </a:srgbClr>
              </a:outerShdw>
            </a:effectLst>
          </p:spPr>
        </p:pic>
        <p:sp>
          <p:nvSpPr>
            <p:cNvPr id="302" name="Eingekerbter Richtungspfeil 301"/>
            <p:cNvSpPr/>
            <p:nvPr/>
          </p:nvSpPr>
          <p:spPr>
            <a:xfrm>
              <a:off x="241190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303" name="Grafik 302" descr="Bild vom Bogen.jpg"/>
            <p:cNvPicPr>
              <a:picLocks noChangeAspect="1"/>
            </p:cNvPicPr>
            <p:nvPr/>
          </p:nvPicPr>
          <p:blipFill>
            <a:blip r:embed="rId4" cstate="email"/>
            <a:stretch>
              <a:fillRect/>
            </a:stretch>
          </p:blipFill>
          <p:spPr>
            <a:xfrm>
              <a:off x="3095658" y="3139735"/>
              <a:ext cx="854154" cy="598067"/>
            </a:xfrm>
            <a:prstGeom prst="rect">
              <a:avLst/>
            </a:prstGeom>
            <a:ln>
              <a:noFill/>
            </a:ln>
            <a:effectLst>
              <a:outerShdw blurRad="190500" algn="tl" rotWithShape="0">
                <a:srgbClr val="000000">
                  <a:alpha val="70000"/>
                </a:srgbClr>
              </a:outerShdw>
            </a:effectLst>
          </p:spPr>
        </p:pic>
        <p:sp>
          <p:nvSpPr>
            <p:cNvPr id="305" name="Textfeld 304"/>
            <p:cNvSpPr txBox="1"/>
            <p:nvPr/>
          </p:nvSpPr>
          <p:spPr>
            <a:xfrm>
              <a:off x="466748" y="3956367"/>
              <a:ext cx="885845" cy="355126"/>
            </a:xfrm>
            <a:prstGeom prst="rect">
              <a:avLst/>
            </a:prstGeom>
            <a:noFill/>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Qualify</a:t>
              </a:r>
              <a:endParaRPr lang="en-US" sz="900" dirty="0">
                <a:solidFill>
                  <a:schemeClr val="accent1"/>
                </a:solidFill>
                <a:effectLst>
                  <a:outerShdw blurRad="50800" dist="38100" dir="5400000" algn="t" rotWithShape="0">
                    <a:schemeClr val="bg1">
                      <a:alpha val="40000"/>
                    </a:schemeClr>
                  </a:outerShdw>
                </a:effectLst>
              </a:endParaRPr>
            </a:p>
          </p:txBody>
        </p:sp>
        <p:sp>
          <p:nvSpPr>
            <p:cNvPr id="306" name="Textfeld 305"/>
            <p:cNvSpPr txBox="1"/>
            <p:nvPr/>
          </p:nvSpPr>
          <p:spPr>
            <a:xfrm>
              <a:off x="1594919" y="3956367"/>
              <a:ext cx="945032" cy="355126"/>
            </a:xfrm>
            <a:prstGeom prst="rect">
              <a:avLst/>
            </a:prstGeom>
            <a:noFill/>
            <a:ln>
              <a:noFill/>
            </a:ln>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Prepare</a:t>
              </a:r>
              <a:endParaRPr lang="en-US" sz="900" dirty="0">
                <a:solidFill>
                  <a:schemeClr val="accent1"/>
                </a:solidFill>
                <a:effectLst>
                  <a:outerShdw blurRad="50800" dist="38100" dir="5400000" algn="t" rotWithShape="0">
                    <a:schemeClr val="bg1">
                      <a:alpha val="40000"/>
                    </a:schemeClr>
                  </a:outerShdw>
                </a:effectLst>
              </a:endParaRPr>
            </a:p>
          </p:txBody>
        </p:sp>
        <p:sp>
          <p:nvSpPr>
            <p:cNvPr id="307" name="Eingekerbter Richtungspfeil 306"/>
            <p:cNvSpPr/>
            <p:nvPr/>
          </p:nvSpPr>
          <p:spPr>
            <a:xfrm>
              <a:off x="353798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308" name="Grafik 307" descr="Proofer.png"/>
            <p:cNvPicPr>
              <a:picLocks noChangeAspect="1"/>
            </p:cNvPicPr>
            <p:nvPr/>
          </p:nvPicPr>
          <p:blipFill>
            <a:blip r:embed="rId5" cstate="email"/>
            <a:stretch>
              <a:fillRect/>
            </a:stretch>
          </p:blipFill>
          <p:spPr>
            <a:xfrm>
              <a:off x="4249833" y="3148630"/>
              <a:ext cx="644108" cy="591026"/>
            </a:xfrm>
            <a:prstGeom prst="rect">
              <a:avLst/>
            </a:prstGeom>
            <a:ln>
              <a:noFill/>
            </a:ln>
            <a:effectLst>
              <a:outerShdw blurRad="190500" algn="tl" rotWithShape="0">
                <a:srgbClr val="000000">
                  <a:alpha val="70000"/>
                </a:srgbClr>
              </a:outerShdw>
            </a:effectLst>
          </p:spPr>
        </p:pic>
        <p:sp>
          <p:nvSpPr>
            <p:cNvPr id="309" name="Textfeld 308"/>
            <p:cNvSpPr txBox="1"/>
            <p:nvPr/>
          </p:nvSpPr>
          <p:spPr>
            <a:xfrm>
              <a:off x="3819246" y="3956367"/>
              <a:ext cx="1014085" cy="355126"/>
            </a:xfrm>
            <a:prstGeom prst="rect">
              <a:avLst/>
            </a:prstGeom>
            <a:noFill/>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Proofing</a:t>
              </a:r>
              <a:endParaRPr lang="en-US" sz="900" dirty="0">
                <a:solidFill>
                  <a:schemeClr val="accent1"/>
                </a:solidFill>
                <a:effectLst>
                  <a:outerShdw blurRad="50800" dist="38100" dir="5400000" algn="t" rotWithShape="0">
                    <a:schemeClr val="bg1">
                      <a:alpha val="40000"/>
                    </a:schemeClr>
                  </a:outerShdw>
                </a:effectLst>
              </a:endParaRPr>
            </a:p>
          </p:txBody>
        </p:sp>
        <p:sp>
          <p:nvSpPr>
            <p:cNvPr id="310" name="Eingekerbter Richtungspfeil 309"/>
            <p:cNvSpPr/>
            <p:nvPr/>
          </p:nvSpPr>
          <p:spPr>
            <a:xfrm>
              <a:off x="4664068" y="2548438"/>
              <a:ext cx="1748383" cy="1862137"/>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311" name="Grafik 310" descr="Bild vom Bogen.jpg"/>
            <p:cNvPicPr>
              <a:picLocks noChangeAspect="1"/>
            </p:cNvPicPr>
            <p:nvPr/>
          </p:nvPicPr>
          <p:blipFill>
            <a:blip r:embed="rId4" cstate="email"/>
            <a:stretch>
              <a:fillRect/>
            </a:stretch>
          </p:blipFill>
          <p:spPr>
            <a:xfrm>
              <a:off x="5289742" y="3139735"/>
              <a:ext cx="854154" cy="598067"/>
            </a:xfrm>
            <a:prstGeom prst="rect">
              <a:avLst/>
            </a:prstGeom>
            <a:ln>
              <a:noFill/>
            </a:ln>
            <a:effectLst>
              <a:outerShdw blurRad="190500" algn="tl" rotWithShape="0">
                <a:srgbClr val="000000">
                  <a:alpha val="70000"/>
                </a:srgbClr>
              </a:outerShdw>
            </a:effectLst>
          </p:spPr>
        </p:pic>
        <p:pic>
          <p:nvPicPr>
            <p:cNvPr id="312" name="Picture 27" descr="http://s3.amazonaws.com/cmyktastic/assets/90/raster.rosette_clear_centered.png"/>
            <p:cNvPicPr>
              <a:picLocks noChangeAspect="1" noChangeArrowheads="1"/>
            </p:cNvPicPr>
            <p:nvPr/>
          </p:nvPicPr>
          <p:blipFill>
            <a:blip r:embed="rId6" cstate="email"/>
            <a:srcRect/>
            <a:stretch>
              <a:fillRect/>
            </a:stretch>
          </p:blipFill>
          <p:spPr bwMode="auto">
            <a:xfrm>
              <a:off x="5547473" y="3561538"/>
              <a:ext cx="412909" cy="412909"/>
            </a:xfrm>
            <a:prstGeom prst="rect">
              <a:avLst/>
            </a:prstGeom>
            <a:ln>
              <a:noFill/>
            </a:ln>
            <a:effectLst>
              <a:outerShdw blurRad="190500" algn="tl" rotWithShape="0">
                <a:srgbClr val="000000">
                  <a:alpha val="70000"/>
                </a:srgbClr>
              </a:outerShdw>
            </a:effectLst>
          </p:spPr>
        </p:pic>
        <p:grpSp>
          <p:nvGrpSpPr>
            <p:cNvPr id="313" name="Gruppieren 374"/>
            <p:cNvGrpSpPr/>
            <p:nvPr/>
          </p:nvGrpSpPr>
          <p:grpSpPr>
            <a:xfrm>
              <a:off x="6385143" y="3153730"/>
              <a:ext cx="866299" cy="293489"/>
              <a:chOff x="8005693" y="1983582"/>
              <a:chExt cx="1019175" cy="345281"/>
            </a:xfrm>
            <a:effectLst>
              <a:outerShdw blurRad="63500" sx="102000" sy="102000" algn="ctr" rotWithShape="0">
                <a:prstClr val="black">
                  <a:alpha val="40000"/>
                </a:prstClr>
              </a:outerShdw>
            </a:effectLst>
          </p:grpSpPr>
          <p:sp>
            <p:nvSpPr>
              <p:cNvPr id="319" name="Rechteck 318"/>
              <p:cNvSpPr/>
              <p:nvPr/>
            </p:nvSpPr>
            <p:spPr>
              <a:xfrm>
                <a:off x="8005693" y="1983582"/>
                <a:ext cx="1019175" cy="345281"/>
              </a:xfrm>
              <a:prstGeom prst="rect">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20" name="Gruppieren 363"/>
              <p:cNvGrpSpPr/>
              <p:nvPr/>
            </p:nvGrpSpPr>
            <p:grpSpPr>
              <a:xfrm>
                <a:off x="8027702" y="2234134"/>
                <a:ext cx="977599" cy="30115"/>
                <a:chOff x="2215070" y="1928956"/>
                <a:chExt cx="4143375" cy="82800"/>
              </a:xfrm>
            </p:grpSpPr>
            <p:sp>
              <p:nvSpPr>
                <p:cNvPr id="394" name="Rechteck 393"/>
                <p:cNvSpPr/>
                <p:nvPr/>
              </p:nvSpPr>
              <p:spPr>
                <a:xfrm>
                  <a:off x="22150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5" name="Rechteck 394"/>
                <p:cNvSpPr/>
                <p:nvPr/>
              </p:nvSpPr>
              <p:spPr>
                <a:xfrm>
                  <a:off x="24055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6" name="Rechteck 395"/>
                <p:cNvSpPr/>
                <p:nvPr/>
              </p:nvSpPr>
              <p:spPr>
                <a:xfrm>
                  <a:off x="2586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7" name="Rechteck 396"/>
                <p:cNvSpPr/>
                <p:nvPr/>
              </p:nvSpPr>
              <p:spPr>
                <a:xfrm>
                  <a:off x="2777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8" name="Rechteck 397"/>
                <p:cNvSpPr/>
                <p:nvPr/>
              </p:nvSpPr>
              <p:spPr>
                <a:xfrm>
                  <a:off x="2967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9" name="Rechteck 398"/>
                <p:cNvSpPr/>
                <p:nvPr/>
              </p:nvSpPr>
              <p:spPr>
                <a:xfrm>
                  <a:off x="3158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0" name="Rechteck 399"/>
                <p:cNvSpPr/>
                <p:nvPr/>
              </p:nvSpPr>
              <p:spPr>
                <a:xfrm>
                  <a:off x="333902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1" name="Rechteck 400"/>
                <p:cNvSpPr/>
                <p:nvPr/>
              </p:nvSpPr>
              <p:spPr>
                <a:xfrm>
                  <a:off x="352952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2" name="Rechteck 401"/>
                <p:cNvSpPr/>
                <p:nvPr/>
              </p:nvSpPr>
              <p:spPr>
                <a:xfrm>
                  <a:off x="372002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3" name="Rechteck 402"/>
                <p:cNvSpPr/>
                <p:nvPr/>
              </p:nvSpPr>
              <p:spPr>
                <a:xfrm>
                  <a:off x="3910520" y="1950556"/>
                  <a:ext cx="190500" cy="61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4" name="Rechteck 403"/>
                <p:cNvSpPr/>
                <p:nvPr/>
              </p:nvSpPr>
              <p:spPr>
                <a:xfrm>
                  <a:off x="409149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5" name="Rechteck 404"/>
                <p:cNvSpPr/>
                <p:nvPr/>
              </p:nvSpPr>
              <p:spPr>
                <a:xfrm>
                  <a:off x="4281995" y="1986556"/>
                  <a:ext cx="190500" cy="25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6" name="Rechteck 405"/>
                <p:cNvSpPr/>
                <p:nvPr/>
              </p:nvSpPr>
              <p:spPr>
                <a:xfrm>
                  <a:off x="447249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7" name="Rechteck 406"/>
                <p:cNvSpPr/>
                <p:nvPr/>
              </p:nvSpPr>
              <p:spPr>
                <a:xfrm>
                  <a:off x="4662995"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8" name="Rechteck 407"/>
                <p:cNvSpPr/>
                <p:nvPr/>
              </p:nvSpPr>
              <p:spPr>
                <a:xfrm>
                  <a:off x="4843970"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9" name="Rechteck 408"/>
                <p:cNvSpPr/>
                <p:nvPr/>
              </p:nvSpPr>
              <p:spPr>
                <a:xfrm>
                  <a:off x="503447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0" name="Rechteck 409"/>
                <p:cNvSpPr/>
                <p:nvPr/>
              </p:nvSpPr>
              <p:spPr>
                <a:xfrm>
                  <a:off x="52249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1" name="Rechteck 410"/>
                <p:cNvSpPr/>
                <p:nvPr/>
              </p:nvSpPr>
              <p:spPr>
                <a:xfrm>
                  <a:off x="541547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2" name="Rechteck 411"/>
                <p:cNvSpPr/>
                <p:nvPr/>
              </p:nvSpPr>
              <p:spPr>
                <a:xfrm>
                  <a:off x="55964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3" name="Rechteck 412"/>
                <p:cNvSpPr/>
                <p:nvPr/>
              </p:nvSpPr>
              <p:spPr>
                <a:xfrm>
                  <a:off x="57869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4" name="Rechteck 413"/>
                <p:cNvSpPr/>
                <p:nvPr/>
              </p:nvSpPr>
              <p:spPr>
                <a:xfrm>
                  <a:off x="597744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5" name="Rechteck 414"/>
                <p:cNvSpPr/>
                <p:nvPr/>
              </p:nvSpPr>
              <p:spPr>
                <a:xfrm>
                  <a:off x="6167945" y="2008156"/>
                  <a:ext cx="190500" cy="3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21" name="Gruppieren 364"/>
              <p:cNvGrpSpPr/>
              <p:nvPr/>
            </p:nvGrpSpPr>
            <p:grpSpPr>
              <a:xfrm>
                <a:off x="8027702" y="2177550"/>
                <a:ext cx="977599" cy="30115"/>
                <a:chOff x="2215070" y="1773381"/>
                <a:chExt cx="4143375" cy="82800"/>
              </a:xfrm>
            </p:grpSpPr>
            <p:sp>
              <p:nvSpPr>
                <p:cNvPr id="372" name="Rechteck 371"/>
                <p:cNvSpPr/>
                <p:nvPr/>
              </p:nvSpPr>
              <p:spPr>
                <a:xfrm>
                  <a:off x="22150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3" name="Rechteck 372"/>
                <p:cNvSpPr/>
                <p:nvPr/>
              </p:nvSpPr>
              <p:spPr>
                <a:xfrm>
                  <a:off x="24055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4" name="Rechteck 373"/>
                <p:cNvSpPr/>
                <p:nvPr/>
              </p:nvSpPr>
              <p:spPr>
                <a:xfrm>
                  <a:off x="25865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5" name="Rechteck 374"/>
                <p:cNvSpPr/>
                <p:nvPr/>
              </p:nvSpPr>
              <p:spPr>
                <a:xfrm>
                  <a:off x="2777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6" name="Rechteck 375"/>
                <p:cNvSpPr/>
                <p:nvPr/>
              </p:nvSpPr>
              <p:spPr>
                <a:xfrm>
                  <a:off x="29675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7" name="Rechteck 376"/>
                <p:cNvSpPr/>
                <p:nvPr/>
              </p:nvSpPr>
              <p:spPr>
                <a:xfrm>
                  <a:off x="3158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8" name="Rechteck 377"/>
                <p:cNvSpPr/>
                <p:nvPr/>
              </p:nvSpPr>
              <p:spPr>
                <a:xfrm>
                  <a:off x="333902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9" name="Rechteck 378"/>
                <p:cNvSpPr/>
                <p:nvPr/>
              </p:nvSpPr>
              <p:spPr>
                <a:xfrm>
                  <a:off x="3529520"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0" name="Rechteck 379"/>
                <p:cNvSpPr/>
                <p:nvPr/>
              </p:nvSpPr>
              <p:spPr>
                <a:xfrm>
                  <a:off x="37200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1" name="Rechteck 380"/>
                <p:cNvSpPr/>
                <p:nvPr/>
              </p:nvSpPr>
              <p:spPr>
                <a:xfrm>
                  <a:off x="39105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2" name="Rechteck 381"/>
                <p:cNvSpPr/>
                <p:nvPr/>
              </p:nvSpPr>
              <p:spPr>
                <a:xfrm>
                  <a:off x="4091495"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3" name="Rechteck 382"/>
                <p:cNvSpPr/>
                <p:nvPr/>
              </p:nvSpPr>
              <p:spPr>
                <a:xfrm>
                  <a:off x="4281995" y="1830981"/>
                  <a:ext cx="190500" cy="25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4" name="Rechteck 383"/>
                <p:cNvSpPr/>
                <p:nvPr/>
              </p:nvSpPr>
              <p:spPr>
                <a:xfrm>
                  <a:off x="4472495" y="1784181"/>
                  <a:ext cx="190500" cy="72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5" name="Rechteck 384"/>
                <p:cNvSpPr/>
                <p:nvPr/>
              </p:nvSpPr>
              <p:spPr>
                <a:xfrm>
                  <a:off x="4662995"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6" name="Rechteck 385"/>
                <p:cNvSpPr/>
                <p:nvPr/>
              </p:nvSpPr>
              <p:spPr>
                <a:xfrm>
                  <a:off x="4843970"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7" name="Rechteck 386"/>
                <p:cNvSpPr/>
                <p:nvPr/>
              </p:nvSpPr>
              <p:spPr>
                <a:xfrm>
                  <a:off x="5034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8" name="Rechteck 387"/>
                <p:cNvSpPr/>
                <p:nvPr/>
              </p:nvSpPr>
              <p:spPr>
                <a:xfrm>
                  <a:off x="52249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9" name="Rechteck 388"/>
                <p:cNvSpPr/>
                <p:nvPr/>
              </p:nvSpPr>
              <p:spPr>
                <a:xfrm>
                  <a:off x="5415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0" name="Rechteck 389"/>
                <p:cNvSpPr/>
                <p:nvPr/>
              </p:nvSpPr>
              <p:spPr>
                <a:xfrm>
                  <a:off x="55964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1" name="Rechteck 390"/>
                <p:cNvSpPr/>
                <p:nvPr/>
              </p:nvSpPr>
              <p:spPr>
                <a:xfrm>
                  <a:off x="57869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2" name="Rechteck 391"/>
                <p:cNvSpPr/>
                <p:nvPr/>
              </p:nvSpPr>
              <p:spPr>
                <a:xfrm>
                  <a:off x="5977445" y="1838181"/>
                  <a:ext cx="190500" cy="18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3" name="Rechteck 392"/>
                <p:cNvSpPr/>
                <p:nvPr/>
              </p:nvSpPr>
              <p:spPr>
                <a:xfrm>
                  <a:off x="6167945" y="1852581"/>
                  <a:ext cx="190500" cy="36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22" name="Gruppieren 401"/>
              <p:cNvGrpSpPr/>
              <p:nvPr/>
            </p:nvGrpSpPr>
            <p:grpSpPr>
              <a:xfrm>
                <a:off x="8027702" y="2120966"/>
                <a:ext cx="977599" cy="30115"/>
                <a:chOff x="2215070" y="1617806"/>
                <a:chExt cx="4143375" cy="82800"/>
              </a:xfrm>
            </p:grpSpPr>
            <p:sp>
              <p:nvSpPr>
                <p:cNvPr id="350" name="Rechteck 349"/>
                <p:cNvSpPr/>
                <p:nvPr/>
              </p:nvSpPr>
              <p:spPr>
                <a:xfrm>
                  <a:off x="22150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1" name="Rechteck 350"/>
                <p:cNvSpPr/>
                <p:nvPr/>
              </p:nvSpPr>
              <p:spPr>
                <a:xfrm>
                  <a:off x="24055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2" name="Rechteck 351"/>
                <p:cNvSpPr/>
                <p:nvPr/>
              </p:nvSpPr>
              <p:spPr>
                <a:xfrm>
                  <a:off x="258654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3" name="Rechteck 352"/>
                <p:cNvSpPr/>
                <p:nvPr/>
              </p:nvSpPr>
              <p:spPr>
                <a:xfrm>
                  <a:off x="2777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4" name="Rechteck 353"/>
                <p:cNvSpPr/>
                <p:nvPr/>
              </p:nvSpPr>
              <p:spPr>
                <a:xfrm>
                  <a:off x="29675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5" name="Rechteck 354"/>
                <p:cNvSpPr/>
                <p:nvPr/>
              </p:nvSpPr>
              <p:spPr>
                <a:xfrm>
                  <a:off x="3158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6" name="Rechteck 355"/>
                <p:cNvSpPr/>
                <p:nvPr/>
              </p:nvSpPr>
              <p:spPr>
                <a:xfrm>
                  <a:off x="333902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7" name="Rechteck 356"/>
                <p:cNvSpPr/>
                <p:nvPr/>
              </p:nvSpPr>
              <p:spPr>
                <a:xfrm>
                  <a:off x="3529520" y="1653806"/>
                  <a:ext cx="190500" cy="46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8" name="Rechteck 357"/>
                <p:cNvSpPr/>
                <p:nvPr/>
              </p:nvSpPr>
              <p:spPr>
                <a:xfrm>
                  <a:off x="37200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9" name="Rechteck 358"/>
                <p:cNvSpPr/>
                <p:nvPr/>
              </p:nvSpPr>
              <p:spPr>
                <a:xfrm>
                  <a:off x="39105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0" name="Rechteck 359"/>
                <p:cNvSpPr/>
                <p:nvPr/>
              </p:nvSpPr>
              <p:spPr>
                <a:xfrm>
                  <a:off x="409149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1" name="Rechteck 360"/>
                <p:cNvSpPr/>
                <p:nvPr/>
              </p:nvSpPr>
              <p:spPr>
                <a:xfrm>
                  <a:off x="4281995" y="1675406"/>
                  <a:ext cx="190500" cy="25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2" name="Rechteck 361"/>
                <p:cNvSpPr/>
                <p:nvPr/>
              </p:nvSpPr>
              <p:spPr>
                <a:xfrm>
                  <a:off x="447249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3" name="Rechteck 362"/>
                <p:cNvSpPr/>
                <p:nvPr/>
              </p:nvSpPr>
              <p:spPr>
                <a:xfrm>
                  <a:off x="4662995" y="1639406"/>
                  <a:ext cx="190500" cy="61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4" name="Rechteck 363"/>
                <p:cNvSpPr/>
                <p:nvPr/>
              </p:nvSpPr>
              <p:spPr>
                <a:xfrm>
                  <a:off x="4843970"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5" name="Rechteck 364"/>
                <p:cNvSpPr/>
                <p:nvPr/>
              </p:nvSpPr>
              <p:spPr>
                <a:xfrm>
                  <a:off x="5034470" y="1679006"/>
                  <a:ext cx="190500" cy="216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6" name="Rechteck 365"/>
                <p:cNvSpPr/>
                <p:nvPr/>
              </p:nvSpPr>
              <p:spPr>
                <a:xfrm>
                  <a:off x="52249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7" name="Rechteck 366"/>
                <p:cNvSpPr/>
                <p:nvPr/>
              </p:nvSpPr>
              <p:spPr>
                <a:xfrm>
                  <a:off x="541547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8" name="Rechteck 367"/>
                <p:cNvSpPr/>
                <p:nvPr/>
              </p:nvSpPr>
              <p:spPr>
                <a:xfrm>
                  <a:off x="5596445" y="1617806"/>
                  <a:ext cx="190500" cy="82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9" name="Rechteck 368"/>
                <p:cNvSpPr/>
                <p:nvPr/>
              </p:nvSpPr>
              <p:spPr>
                <a:xfrm>
                  <a:off x="5786945" y="1621406"/>
                  <a:ext cx="190500" cy="79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0" name="Rechteck 369"/>
                <p:cNvSpPr/>
                <p:nvPr/>
              </p:nvSpPr>
              <p:spPr>
                <a:xfrm>
                  <a:off x="5977445" y="1686206"/>
                  <a:ext cx="190500" cy="144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1" name="Rechteck 370"/>
                <p:cNvSpPr/>
                <p:nvPr/>
              </p:nvSpPr>
              <p:spPr>
                <a:xfrm>
                  <a:off x="616794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23" name="Gruppieren 365"/>
              <p:cNvGrpSpPr/>
              <p:nvPr/>
            </p:nvGrpSpPr>
            <p:grpSpPr>
              <a:xfrm>
                <a:off x="8027702" y="2064382"/>
                <a:ext cx="977599" cy="19640"/>
                <a:chOff x="2215070" y="1462231"/>
                <a:chExt cx="4143375" cy="54000"/>
              </a:xfrm>
            </p:grpSpPr>
            <p:sp>
              <p:nvSpPr>
                <p:cNvPr id="328" name="Rechteck 327"/>
                <p:cNvSpPr/>
                <p:nvPr/>
              </p:nvSpPr>
              <p:spPr>
                <a:xfrm>
                  <a:off x="22150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9" name="Rechteck 328"/>
                <p:cNvSpPr/>
                <p:nvPr/>
              </p:nvSpPr>
              <p:spPr>
                <a:xfrm>
                  <a:off x="24055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0" name="Rechteck 329"/>
                <p:cNvSpPr/>
                <p:nvPr/>
              </p:nvSpPr>
              <p:spPr>
                <a:xfrm>
                  <a:off x="2586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1" name="Rechteck 330"/>
                <p:cNvSpPr/>
                <p:nvPr/>
              </p:nvSpPr>
              <p:spPr>
                <a:xfrm>
                  <a:off x="2777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2" name="Rechteck 331"/>
                <p:cNvSpPr/>
                <p:nvPr/>
              </p:nvSpPr>
              <p:spPr>
                <a:xfrm>
                  <a:off x="2967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3" name="Rechteck 332"/>
                <p:cNvSpPr/>
                <p:nvPr/>
              </p:nvSpPr>
              <p:spPr>
                <a:xfrm>
                  <a:off x="3158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4" name="Rechteck 333"/>
                <p:cNvSpPr/>
                <p:nvPr/>
              </p:nvSpPr>
              <p:spPr>
                <a:xfrm>
                  <a:off x="333902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5" name="Rechteck 334"/>
                <p:cNvSpPr/>
                <p:nvPr/>
              </p:nvSpPr>
              <p:spPr>
                <a:xfrm>
                  <a:off x="35295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6" name="Rechteck 335"/>
                <p:cNvSpPr/>
                <p:nvPr/>
              </p:nvSpPr>
              <p:spPr>
                <a:xfrm>
                  <a:off x="37200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7" name="Rechteck 336"/>
                <p:cNvSpPr/>
                <p:nvPr/>
              </p:nvSpPr>
              <p:spPr>
                <a:xfrm>
                  <a:off x="391052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8" name="Rechteck 337"/>
                <p:cNvSpPr/>
                <p:nvPr/>
              </p:nvSpPr>
              <p:spPr>
                <a:xfrm>
                  <a:off x="409149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9" name="Rechteck 338"/>
                <p:cNvSpPr/>
                <p:nvPr/>
              </p:nvSpPr>
              <p:spPr>
                <a:xfrm>
                  <a:off x="4281995" y="1505431"/>
                  <a:ext cx="190500" cy="1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0" name="Rechteck 339"/>
                <p:cNvSpPr/>
                <p:nvPr/>
              </p:nvSpPr>
              <p:spPr>
                <a:xfrm>
                  <a:off x="447249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1" name="Rechteck 340"/>
                <p:cNvSpPr/>
                <p:nvPr/>
              </p:nvSpPr>
              <p:spPr>
                <a:xfrm>
                  <a:off x="4662995" y="1462231"/>
                  <a:ext cx="1905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2" name="Rechteck 341"/>
                <p:cNvSpPr/>
                <p:nvPr/>
              </p:nvSpPr>
              <p:spPr>
                <a:xfrm>
                  <a:off x="484397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3" name="Rechteck 342"/>
                <p:cNvSpPr/>
                <p:nvPr/>
              </p:nvSpPr>
              <p:spPr>
                <a:xfrm>
                  <a:off x="50344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4" name="Rechteck 343"/>
                <p:cNvSpPr/>
                <p:nvPr/>
              </p:nvSpPr>
              <p:spPr>
                <a:xfrm>
                  <a:off x="52249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5" name="Rechteck 344"/>
                <p:cNvSpPr/>
                <p:nvPr/>
              </p:nvSpPr>
              <p:spPr>
                <a:xfrm>
                  <a:off x="541547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6" name="Rechteck 345"/>
                <p:cNvSpPr/>
                <p:nvPr/>
              </p:nvSpPr>
              <p:spPr>
                <a:xfrm>
                  <a:off x="559644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7" name="Rechteck 346"/>
                <p:cNvSpPr/>
                <p:nvPr/>
              </p:nvSpPr>
              <p:spPr>
                <a:xfrm>
                  <a:off x="57869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8" name="Rechteck 347"/>
                <p:cNvSpPr/>
                <p:nvPr/>
              </p:nvSpPr>
              <p:spPr>
                <a:xfrm>
                  <a:off x="597744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9" name="Rechteck 348"/>
                <p:cNvSpPr/>
                <p:nvPr/>
              </p:nvSpPr>
              <p:spPr>
                <a:xfrm>
                  <a:off x="6167945" y="1512631"/>
                  <a:ext cx="190500" cy="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324" name="Gerade Verbindung 323"/>
              <p:cNvCxnSpPr/>
              <p:nvPr/>
            </p:nvCxnSpPr>
            <p:spPr>
              <a:xfrm>
                <a:off x="8027698" y="2266404"/>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5" name="Gerade Verbindung 324"/>
              <p:cNvCxnSpPr/>
              <p:nvPr/>
            </p:nvCxnSpPr>
            <p:spPr>
              <a:xfrm>
                <a:off x="8027698" y="2207499"/>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6" name="Gerade Verbindung 325"/>
              <p:cNvCxnSpPr/>
              <p:nvPr/>
            </p:nvCxnSpPr>
            <p:spPr>
              <a:xfrm>
                <a:off x="8027698" y="2150331"/>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7" name="Gerade Verbindung 326"/>
              <p:cNvCxnSpPr/>
              <p:nvPr/>
            </p:nvCxnSpPr>
            <p:spPr>
              <a:xfrm>
                <a:off x="8027698" y="2082770"/>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14" name="Textfeld 313"/>
            <p:cNvSpPr txBox="1"/>
            <p:nvPr/>
          </p:nvSpPr>
          <p:spPr>
            <a:xfrm>
              <a:off x="5834665" y="3828259"/>
              <a:ext cx="1221242" cy="568203"/>
            </a:xfrm>
            <a:prstGeom prst="rect">
              <a:avLst/>
            </a:prstGeom>
            <a:noFill/>
          </p:spPr>
          <p:txBody>
            <a:bodyPr wrap="none" rtlCol="0">
              <a:spAutoFit/>
            </a:bodyPr>
            <a:lstStyle/>
            <a:p>
              <a:pPr algn="ctr"/>
              <a:r>
                <a:rPr lang="en-US" sz="900" b="1" smtClean="0">
                  <a:solidFill>
                    <a:schemeClr val="accent1"/>
                  </a:solidFill>
                  <a:effectLst>
                    <a:outerShdw blurRad="50800" dist="38100" dir="5400000" algn="t" rotWithShape="0">
                      <a:schemeClr val="bg1">
                        <a:alpha val="40000"/>
                      </a:schemeClr>
                    </a:outerShdw>
                  </a:effectLst>
                </a:rPr>
                <a:t>Farb-</a:t>
              </a:r>
            </a:p>
            <a:p>
              <a:pPr algn="ctr"/>
              <a:r>
                <a:rPr lang="en-US" sz="900" b="1" smtClean="0">
                  <a:solidFill>
                    <a:schemeClr val="accent1"/>
                  </a:solidFill>
                  <a:effectLst>
                    <a:outerShdw blurRad="50800" dist="38100" dir="5400000" algn="t" rotWithShape="0">
                      <a:schemeClr val="bg1">
                        <a:alpha val="40000"/>
                      </a:schemeClr>
                    </a:outerShdw>
                  </a:effectLst>
                </a:rPr>
                <a:t>einstellung</a:t>
              </a:r>
              <a:endParaRPr lang="en-US" sz="900" b="1" dirty="0" smtClean="0">
                <a:solidFill>
                  <a:schemeClr val="accent1"/>
                </a:solidFill>
                <a:effectLst>
                  <a:outerShdw blurRad="50800" dist="38100" dir="5400000" algn="t" rotWithShape="0">
                    <a:schemeClr val="bg1">
                      <a:alpha val="40000"/>
                    </a:schemeClr>
                  </a:outerShdw>
                </a:effectLst>
              </a:endParaRPr>
            </a:p>
          </p:txBody>
        </p:sp>
        <p:sp>
          <p:nvSpPr>
            <p:cNvPr id="315" name="Textfeld 314"/>
            <p:cNvSpPr txBox="1"/>
            <p:nvPr/>
          </p:nvSpPr>
          <p:spPr>
            <a:xfrm>
              <a:off x="4846353" y="3956367"/>
              <a:ext cx="1162054" cy="355126"/>
            </a:xfrm>
            <a:prstGeom prst="rect">
              <a:avLst/>
            </a:prstGeom>
            <a:noFill/>
          </p:spPr>
          <p:txBody>
            <a:bodyPr wrap="none" rtlCol="0">
              <a:spAutoFit/>
            </a:bodyPr>
            <a:lstStyle/>
            <a:p>
              <a:pPr algn="ctr"/>
              <a:r>
                <a:rPr lang="en-US" sz="900" b="1" dirty="0" smtClean="0">
                  <a:solidFill>
                    <a:schemeClr val="accent1"/>
                  </a:solidFill>
                  <a:effectLst>
                    <a:outerShdw blurRad="50800" dist="38100" dir="5400000" algn="t" rotWithShape="0">
                      <a:schemeClr val="bg1">
                        <a:alpha val="40000"/>
                      </a:schemeClr>
                    </a:outerShdw>
                  </a:effectLst>
                </a:rPr>
                <a:t>Rendering</a:t>
              </a:r>
              <a:endParaRPr lang="en-US" sz="900" dirty="0">
                <a:solidFill>
                  <a:schemeClr val="accent1"/>
                </a:solidFill>
                <a:effectLst>
                  <a:outerShdw blurRad="50800" dist="38100" dir="5400000" algn="t" rotWithShape="0">
                    <a:schemeClr val="bg1">
                      <a:alpha val="40000"/>
                    </a:schemeClr>
                  </a:outerShdw>
                </a:effectLst>
              </a:endParaRPr>
            </a:p>
          </p:txBody>
        </p:sp>
        <p:pic>
          <p:nvPicPr>
            <p:cNvPr id="316" name="Grafik 315" descr="Ulrike_Auftrag_Geoeffnet_2.bmp"/>
            <p:cNvPicPr>
              <a:picLocks noChangeAspect="1"/>
            </p:cNvPicPr>
            <p:nvPr/>
          </p:nvPicPr>
          <p:blipFill rotWithShape="1">
            <a:blip r:embed="rId7" cstate="print"/>
            <a:srcRect t="3303"/>
            <a:stretch/>
          </p:blipFill>
          <p:spPr>
            <a:xfrm>
              <a:off x="7535471" y="3154587"/>
              <a:ext cx="824619" cy="601693"/>
            </a:xfrm>
            <a:prstGeom prst="rect">
              <a:avLst/>
            </a:prstGeom>
            <a:ln>
              <a:solidFill>
                <a:srgbClr val="004B8D"/>
              </a:solidFill>
            </a:ln>
            <a:effectLst>
              <a:outerShdw blurRad="50800" dist="38100" dir="2700000" algn="tl" rotWithShape="0">
                <a:prstClr val="black">
                  <a:alpha val="40000"/>
                </a:prstClr>
              </a:outerShdw>
            </a:effectLst>
          </p:spPr>
        </p:pic>
        <p:pic>
          <p:nvPicPr>
            <p:cNvPr id="317" name="Grafik 316" descr="Speedmaster XL 75-6-LX.png"/>
            <p:cNvPicPr>
              <a:picLocks noChangeAspect="1"/>
            </p:cNvPicPr>
            <p:nvPr/>
          </p:nvPicPr>
          <p:blipFill>
            <a:blip r:embed="rId8" cstate="email"/>
            <a:stretch>
              <a:fillRect/>
            </a:stretch>
          </p:blipFill>
          <p:spPr>
            <a:xfrm>
              <a:off x="6265341" y="3270997"/>
              <a:ext cx="1912234" cy="693030"/>
            </a:xfrm>
            <a:prstGeom prst="rect">
              <a:avLst/>
            </a:prstGeom>
            <a:ln>
              <a:noFill/>
            </a:ln>
            <a:effectLst>
              <a:outerShdw blurRad="190500" algn="tl" rotWithShape="0">
                <a:srgbClr val="000000">
                  <a:alpha val="70000"/>
                </a:srgbClr>
              </a:outerShdw>
            </a:effectLst>
          </p:spPr>
        </p:pic>
        <p:sp>
          <p:nvSpPr>
            <p:cNvPr id="318" name="Textfeld 317"/>
            <p:cNvSpPr txBox="1"/>
            <p:nvPr/>
          </p:nvSpPr>
          <p:spPr>
            <a:xfrm>
              <a:off x="6887923" y="3828259"/>
              <a:ext cx="1457994" cy="568203"/>
            </a:xfrm>
            <a:prstGeom prst="rect">
              <a:avLst/>
            </a:prstGeom>
            <a:noFill/>
          </p:spPr>
          <p:txBody>
            <a:bodyPr wrap="none" rtlCol="0">
              <a:spAutoFit/>
            </a:bodyPr>
            <a:lstStyle/>
            <a:p>
              <a:pPr algn="ctr"/>
              <a:r>
                <a:rPr lang="en-US" sz="900" b="1" smtClean="0">
                  <a:solidFill>
                    <a:schemeClr val="accent1"/>
                  </a:solidFill>
                  <a:effectLst>
                    <a:outerShdw blurRad="50800" dist="38100" dir="5400000" algn="t" rotWithShape="0">
                      <a:schemeClr val="bg1">
                        <a:alpha val="40000"/>
                      </a:schemeClr>
                    </a:outerShdw>
                  </a:effectLst>
                </a:rPr>
                <a:t>    Maschinen-</a:t>
              </a:r>
            </a:p>
            <a:p>
              <a:pPr algn="ctr"/>
              <a:r>
                <a:rPr lang="en-US" sz="900" b="1" smtClean="0">
                  <a:solidFill>
                    <a:schemeClr val="accent1"/>
                  </a:solidFill>
                  <a:effectLst>
                    <a:outerShdw blurRad="50800" dist="38100" dir="5400000" algn="t" rotWithShape="0">
                      <a:schemeClr val="bg1">
                        <a:alpha val="40000"/>
                      </a:schemeClr>
                    </a:outerShdw>
                  </a:effectLst>
                </a:rPr>
                <a:t>einstellung</a:t>
              </a:r>
              <a:endParaRPr lang="en-US" sz="900" b="1" dirty="0" smtClean="0">
                <a:solidFill>
                  <a:schemeClr val="accent1"/>
                </a:solidFill>
                <a:effectLst>
                  <a:outerShdw blurRad="50800" dist="38100" dir="5400000" algn="t" rotWithShape="0">
                    <a:schemeClr val="bg1">
                      <a:alpha val="40000"/>
                    </a:schemeClr>
                  </a:outerShdw>
                </a:effectLst>
              </a:endParaRPr>
            </a:p>
          </p:txBody>
        </p:sp>
        <p:sp>
          <p:nvSpPr>
            <p:cNvPr id="304" name="Textfeld 303"/>
            <p:cNvSpPr txBox="1"/>
            <p:nvPr/>
          </p:nvSpPr>
          <p:spPr>
            <a:xfrm>
              <a:off x="2617846" y="3956367"/>
              <a:ext cx="1646640" cy="355126"/>
            </a:xfrm>
            <a:prstGeom prst="rect">
              <a:avLst/>
            </a:prstGeom>
            <a:noFill/>
          </p:spPr>
          <p:txBody>
            <a:bodyPr wrap="square" rtlCol="0">
              <a:spAutoFit/>
            </a:bodyPr>
            <a:lstStyle/>
            <a:p>
              <a:r>
                <a:rPr lang="en-US" sz="900" b="1" dirty="0" smtClean="0">
                  <a:solidFill>
                    <a:schemeClr val="accent1"/>
                  </a:solidFill>
                  <a:effectLst>
                    <a:outerShdw blurRad="50800" dist="38100" dir="5400000" algn="t" rotWithShape="0">
                      <a:schemeClr val="bg1">
                        <a:alpha val="40000"/>
                      </a:schemeClr>
                    </a:outerShdw>
                  </a:effectLst>
                </a:rPr>
                <a:t>Imposition</a:t>
              </a:r>
              <a:endParaRPr lang="en-US" sz="900" dirty="0">
                <a:solidFill>
                  <a:schemeClr val="accent1"/>
                </a:solidFill>
                <a:effectLst>
                  <a:outerShdw blurRad="50800" dist="38100" dir="5400000" algn="t" rotWithShape="0">
                    <a:schemeClr val="bg1">
                      <a:alpha val="40000"/>
                    </a:schemeClr>
                  </a:outerShdw>
                </a:effectLst>
              </a:endParaRPr>
            </a:p>
          </p:txBody>
        </p:sp>
      </p:grpSp>
      <p:grpSp>
        <p:nvGrpSpPr>
          <p:cNvPr id="19" name="Gruppieren 18"/>
          <p:cNvGrpSpPr/>
          <p:nvPr/>
        </p:nvGrpSpPr>
        <p:grpSpPr>
          <a:xfrm>
            <a:off x="357908" y="2811600"/>
            <a:ext cx="1136449" cy="1210388"/>
            <a:chOff x="357908" y="2811600"/>
            <a:chExt cx="1136449" cy="1210388"/>
          </a:xfrm>
        </p:grpSpPr>
        <p:sp>
          <p:nvSpPr>
            <p:cNvPr id="543" name="Eingekerbter Richtungspfeil 542"/>
            <p:cNvSpPr/>
            <p:nvPr/>
          </p:nvSpPr>
          <p:spPr>
            <a:xfrm>
              <a:off x="357908" y="2811600"/>
              <a:ext cx="1136449" cy="1210388"/>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3" name="Afbeelding 2" descr="cid:image002.png@01CC82A5.6831A340"/>
            <p:cNvPicPr/>
            <p:nvPr/>
          </p:nvPicPr>
          <p:blipFill rotWithShape="1">
            <a:blip r:embed="rId9" r:link="rId10" cstate="print"/>
            <a:srcRect l="1755" t="4791" r="29426" b="45685"/>
            <a:stretch/>
          </p:blipFill>
          <p:spPr bwMode="auto">
            <a:xfrm>
              <a:off x="739387" y="3278367"/>
              <a:ext cx="677876" cy="240913"/>
            </a:xfrm>
            <a:prstGeom prst="rect">
              <a:avLst/>
            </a:prstGeom>
            <a:ln>
              <a:noFill/>
            </a:ln>
            <a:effectLst>
              <a:outerShdw blurRad="190500" algn="tl" rotWithShape="0">
                <a:srgbClr val="000000">
                  <a:alpha val="70000"/>
                </a:srgbClr>
              </a:outerShdw>
            </a:effectLst>
          </p:spPr>
        </p:pic>
        <p:sp>
          <p:nvSpPr>
            <p:cNvPr id="564" name="Textfeld 563"/>
            <p:cNvSpPr txBox="1"/>
            <p:nvPr/>
          </p:nvSpPr>
          <p:spPr>
            <a:xfrm>
              <a:off x="444600" y="3728294"/>
              <a:ext cx="806631" cy="230832"/>
            </a:xfrm>
            <a:prstGeom prst="rect">
              <a:avLst/>
            </a:prstGeom>
            <a:noFill/>
          </p:spPr>
          <p:txBody>
            <a:bodyPr wrap="none" rtlCol="0">
              <a:spAutoFit/>
            </a:bodyPr>
            <a:lstStyle/>
            <a:p>
              <a:pPr algn="ctr"/>
              <a:r>
                <a:rPr lang="en-US" sz="900" b="1" dirty="0" err="1" smtClean="0">
                  <a:solidFill>
                    <a:schemeClr val="accent1"/>
                  </a:solidFill>
                  <a:effectLst>
                    <a:outerShdw blurRad="50800" dist="38100" dir="5400000" algn="t" rotWithShape="0">
                      <a:schemeClr val="bg1">
                        <a:alpha val="40000"/>
                      </a:schemeClr>
                    </a:outerShdw>
                  </a:effectLst>
                </a:rPr>
                <a:t>Kalkulation</a:t>
              </a:r>
              <a:endParaRPr lang="en-US" sz="900" dirty="0">
                <a:solidFill>
                  <a:schemeClr val="accent1"/>
                </a:solidFill>
                <a:effectLst>
                  <a:outerShdw blurRad="50800" dist="38100" dir="5400000" algn="t" rotWithShape="0">
                    <a:schemeClr val="bg1">
                      <a:alpha val="40000"/>
                    </a:schemeClr>
                  </a:outerShdw>
                </a:effectLst>
              </a:endParaRPr>
            </a:p>
          </p:txBody>
        </p:sp>
      </p:grpSp>
      <p:grpSp>
        <p:nvGrpSpPr>
          <p:cNvPr id="20" name="Gruppieren 19"/>
          <p:cNvGrpSpPr/>
          <p:nvPr/>
        </p:nvGrpSpPr>
        <p:grpSpPr>
          <a:xfrm>
            <a:off x="6196414" y="2815200"/>
            <a:ext cx="1136449" cy="1210388"/>
            <a:chOff x="6196414" y="2815200"/>
            <a:chExt cx="1136449" cy="1210388"/>
          </a:xfrm>
          <a:solidFill>
            <a:schemeClr val="bg1">
              <a:lumMod val="75000"/>
            </a:schemeClr>
          </a:solidFill>
        </p:grpSpPr>
        <p:sp>
          <p:nvSpPr>
            <p:cNvPr id="544" name="Eingekerbter Richtungspfeil 543"/>
            <p:cNvSpPr/>
            <p:nvPr/>
          </p:nvSpPr>
          <p:spPr>
            <a:xfrm>
              <a:off x="6196414" y="2815200"/>
              <a:ext cx="1136449" cy="1210388"/>
            </a:xfrm>
            <a:prstGeom prst="chevron">
              <a:avLst>
                <a:gd name="adj" fmla="val 35551"/>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6" name="Bild 5"/>
            <p:cNvPicPr/>
            <p:nvPr/>
          </p:nvPicPr>
          <p:blipFill>
            <a:blip r:embed="rId11" cstate="print"/>
            <a:srcRect/>
            <a:stretch>
              <a:fillRect/>
            </a:stretch>
          </p:blipFill>
          <p:spPr bwMode="auto">
            <a:xfrm>
              <a:off x="6607975" y="3263864"/>
              <a:ext cx="615094" cy="285826"/>
            </a:xfrm>
            <a:prstGeom prst="rect">
              <a:avLst/>
            </a:prstGeom>
            <a:grpFill/>
            <a:ln>
              <a:noFill/>
            </a:ln>
            <a:effectLst>
              <a:outerShdw blurRad="190500" algn="tl" rotWithShape="0">
                <a:srgbClr val="000000">
                  <a:alpha val="70000"/>
                </a:srgbClr>
              </a:outerShdw>
            </a:effectLst>
          </p:spPr>
        </p:pic>
        <p:sp>
          <p:nvSpPr>
            <p:cNvPr id="569" name="Textfeld 568"/>
            <p:cNvSpPr txBox="1"/>
            <p:nvPr/>
          </p:nvSpPr>
          <p:spPr>
            <a:xfrm>
              <a:off x="6326451" y="3729600"/>
              <a:ext cx="639919" cy="230832"/>
            </a:xfrm>
            <a:prstGeom prst="rect">
              <a:avLst/>
            </a:prstGeom>
            <a:noFill/>
          </p:spPr>
          <p:txBody>
            <a:bodyPr wrap="none" rtlCol="0">
              <a:spAutoFit/>
            </a:bodyPr>
            <a:lstStyle/>
            <a:p>
              <a:pPr algn="ctr"/>
              <a:r>
                <a:rPr lang="en-US" sz="900" b="1" dirty="0" err="1" smtClean="0">
                  <a:solidFill>
                    <a:schemeClr val="accent1"/>
                  </a:solidFill>
                  <a:effectLst>
                    <a:outerShdw blurRad="50800" dist="38100" dir="5400000" algn="t" rotWithShape="0">
                      <a:schemeClr val="bg1">
                        <a:alpha val="40000"/>
                      </a:schemeClr>
                    </a:outerShdw>
                  </a:effectLst>
                </a:rPr>
                <a:t>Planung</a:t>
              </a:r>
              <a:endParaRPr lang="en-US" sz="900" dirty="0">
                <a:solidFill>
                  <a:schemeClr val="accent1"/>
                </a:solidFill>
                <a:effectLst>
                  <a:outerShdw blurRad="50800" dist="38100" dir="5400000" algn="t" rotWithShape="0">
                    <a:schemeClr val="bg1">
                      <a:alpha val="40000"/>
                    </a:schemeClr>
                  </a:outerShdw>
                </a:effectLst>
              </a:endParaRPr>
            </a:p>
          </p:txBody>
        </p:sp>
      </p:grpSp>
      <p:grpSp>
        <p:nvGrpSpPr>
          <p:cNvPr id="21" name="Gruppieren 20"/>
          <p:cNvGrpSpPr/>
          <p:nvPr/>
        </p:nvGrpSpPr>
        <p:grpSpPr>
          <a:xfrm>
            <a:off x="6923360" y="2815200"/>
            <a:ext cx="1136449" cy="1210388"/>
            <a:chOff x="6923360" y="2815200"/>
            <a:chExt cx="1136449" cy="1210388"/>
          </a:xfrm>
        </p:grpSpPr>
        <p:sp>
          <p:nvSpPr>
            <p:cNvPr id="545" name="Eingekerbter Richtungspfeil 544"/>
            <p:cNvSpPr/>
            <p:nvPr/>
          </p:nvSpPr>
          <p:spPr>
            <a:xfrm>
              <a:off x="6923360" y="2815200"/>
              <a:ext cx="1136449" cy="1210388"/>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7" name="Picture 2"/>
            <p:cNvPicPr>
              <a:picLocks noChangeAspect="1" noChangeArrowheads="1"/>
            </p:cNvPicPr>
            <p:nvPr/>
          </p:nvPicPr>
          <p:blipFill rotWithShape="1">
            <a:blip r:embed="rId12" cstate="print"/>
            <a:srcRect l="21322" t="14577"/>
            <a:stretch/>
          </p:blipFill>
          <p:spPr bwMode="auto">
            <a:xfrm>
              <a:off x="7389428" y="3220384"/>
              <a:ext cx="539028" cy="402464"/>
            </a:xfrm>
            <a:prstGeom prst="rect">
              <a:avLst/>
            </a:prstGeom>
            <a:ln>
              <a:noFill/>
            </a:ln>
            <a:effectLst>
              <a:outerShdw blurRad="190500" algn="tl" rotWithShape="0">
                <a:srgbClr val="000000">
                  <a:alpha val="70000"/>
                </a:srgbClr>
              </a:outerShdw>
            </a:effectLst>
          </p:spPr>
        </p:pic>
        <p:sp>
          <p:nvSpPr>
            <p:cNvPr id="570" name="Textfeld 569"/>
            <p:cNvSpPr txBox="1"/>
            <p:nvPr/>
          </p:nvSpPr>
          <p:spPr>
            <a:xfrm>
              <a:off x="7072676" y="3623270"/>
              <a:ext cx="633507" cy="369332"/>
            </a:xfrm>
            <a:prstGeom prst="rect">
              <a:avLst/>
            </a:prstGeom>
            <a:noFill/>
          </p:spPr>
          <p:txBody>
            <a:bodyPr wrap="none" rtlCol="0">
              <a:spAutoFit/>
            </a:bodyPr>
            <a:lstStyle/>
            <a:p>
              <a:pPr algn="ctr"/>
              <a:r>
                <a:rPr lang="en-US" sz="900" b="1" dirty="0" err="1" smtClean="0">
                  <a:solidFill>
                    <a:schemeClr val="accent1"/>
                  </a:solidFill>
                  <a:effectLst>
                    <a:outerShdw blurRad="50800" dist="38100" dir="5400000" algn="t" rotWithShape="0">
                      <a:schemeClr val="bg1">
                        <a:alpha val="40000"/>
                      </a:schemeClr>
                    </a:outerShdw>
                  </a:effectLst>
                </a:rPr>
                <a:t>Aus</a:t>
              </a:r>
              <a:r>
                <a:rPr lang="en-US" sz="900" b="1" dirty="0" smtClean="0">
                  <a:solidFill>
                    <a:schemeClr val="accent1"/>
                  </a:solidFill>
                  <a:effectLst>
                    <a:outerShdw blurRad="50800" dist="38100" dir="5400000" algn="t" rotWithShape="0">
                      <a:schemeClr val="bg1">
                        <a:alpha val="40000"/>
                      </a:schemeClr>
                    </a:outerShdw>
                  </a:effectLst>
                </a:rPr>
                <a:t>-</a:t>
              </a:r>
            </a:p>
            <a:p>
              <a:pPr algn="ctr"/>
              <a:r>
                <a:rPr lang="en-US" sz="900" b="1" dirty="0" err="1" smtClean="0">
                  <a:solidFill>
                    <a:schemeClr val="accent1"/>
                  </a:solidFill>
                  <a:effectLst>
                    <a:outerShdw blurRad="50800" dist="38100" dir="5400000" algn="t" rotWithShape="0">
                      <a:schemeClr val="bg1">
                        <a:alpha val="40000"/>
                      </a:schemeClr>
                    </a:outerShdw>
                  </a:effectLst>
                </a:rPr>
                <a:t>wertung</a:t>
              </a:r>
              <a:endParaRPr lang="en-US" sz="900" dirty="0">
                <a:solidFill>
                  <a:schemeClr val="accent1"/>
                </a:solidFill>
                <a:effectLst>
                  <a:outerShdw blurRad="50800" dist="38100" dir="5400000" algn="t" rotWithShape="0">
                    <a:schemeClr val="bg1">
                      <a:alpha val="40000"/>
                    </a:schemeClr>
                  </a:outerShdw>
                </a:effectLst>
              </a:endParaRPr>
            </a:p>
          </p:txBody>
        </p:sp>
      </p:grpSp>
      <p:grpSp>
        <p:nvGrpSpPr>
          <p:cNvPr id="22" name="Gruppieren 21"/>
          <p:cNvGrpSpPr/>
          <p:nvPr/>
        </p:nvGrpSpPr>
        <p:grpSpPr>
          <a:xfrm>
            <a:off x="7649644" y="2815200"/>
            <a:ext cx="1136449" cy="1210388"/>
            <a:chOff x="7649644" y="2815200"/>
            <a:chExt cx="1136449" cy="1210388"/>
          </a:xfrm>
        </p:grpSpPr>
        <p:sp>
          <p:nvSpPr>
            <p:cNvPr id="565" name="Eingekerbter Richtungspfeil 564"/>
            <p:cNvSpPr/>
            <p:nvPr/>
          </p:nvSpPr>
          <p:spPr>
            <a:xfrm>
              <a:off x="7649644" y="2815200"/>
              <a:ext cx="1136449" cy="1210388"/>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568" name="Picture 4"/>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7424" t="64126" r="26731"/>
            <a:stretch/>
          </p:blipFill>
          <p:spPr bwMode="auto">
            <a:xfrm>
              <a:off x="8036893" y="3221344"/>
              <a:ext cx="649908" cy="4001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571" name="Textfeld 570"/>
            <p:cNvSpPr txBox="1"/>
            <p:nvPr/>
          </p:nvSpPr>
          <p:spPr>
            <a:xfrm>
              <a:off x="7792746" y="3633903"/>
              <a:ext cx="684803" cy="369332"/>
            </a:xfrm>
            <a:prstGeom prst="rect">
              <a:avLst/>
            </a:prstGeom>
            <a:noFill/>
          </p:spPr>
          <p:txBody>
            <a:bodyPr wrap="none" rtlCol="0">
              <a:spAutoFit/>
            </a:bodyPr>
            <a:lstStyle/>
            <a:p>
              <a:pPr algn="ctr"/>
              <a:r>
                <a:rPr lang="en-US" sz="900" b="1" dirty="0" err="1" smtClean="0">
                  <a:solidFill>
                    <a:schemeClr val="accent1"/>
                  </a:solidFill>
                  <a:effectLst>
                    <a:outerShdw blurRad="50800" dist="38100" dir="5400000" algn="t" rotWithShape="0">
                      <a:schemeClr val="bg1">
                        <a:alpha val="40000"/>
                      </a:schemeClr>
                    </a:outerShdw>
                  </a:effectLst>
                </a:rPr>
                <a:t>Über</a:t>
              </a:r>
              <a:r>
                <a:rPr lang="en-US" sz="900" b="1" dirty="0" smtClean="0">
                  <a:solidFill>
                    <a:schemeClr val="accent1"/>
                  </a:solidFill>
                  <a:effectLst>
                    <a:outerShdw blurRad="50800" dist="38100" dir="5400000" algn="t" rotWithShape="0">
                      <a:schemeClr val="bg1">
                        <a:alpha val="40000"/>
                      </a:schemeClr>
                    </a:outerShdw>
                  </a:effectLst>
                </a:rPr>
                <a:t>-</a:t>
              </a:r>
            </a:p>
            <a:p>
              <a:pPr algn="ctr"/>
              <a:r>
                <a:rPr lang="en-US" sz="900" b="1" dirty="0" err="1" smtClean="0">
                  <a:solidFill>
                    <a:schemeClr val="accent1"/>
                  </a:solidFill>
                  <a:effectLst>
                    <a:outerShdw blurRad="50800" dist="38100" dir="5400000" algn="t" rotWithShape="0">
                      <a:schemeClr val="bg1">
                        <a:alpha val="40000"/>
                      </a:schemeClr>
                    </a:outerShdw>
                  </a:effectLst>
                </a:rPr>
                <a:t>wachung</a:t>
              </a:r>
              <a:endParaRPr lang="en-US" sz="900" dirty="0">
                <a:solidFill>
                  <a:schemeClr val="accent1"/>
                </a:solidFill>
                <a:effectLst>
                  <a:outerShdw blurRad="50800" dist="38100" dir="5400000" algn="t" rotWithShape="0">
                    <a:schemeClr val="bg1">
                      <a:alpha val="40000"/>
                    </a:schemeClr>
                  </a:outerShdw>
                </a:effectLst>
              </a:endParaRPr>
            </a:p>
          </p:txBody>
        </p:sp>
      </p:grpSp>
      <p:sp>
        <p:nvSpPr>
          <p:cNvPr id="151" name="Textfeld 150"/>
          <p:cNvSpPr txBox="1"/>
          <p:nvPr/>
        </p:nvSpPr>
        <p:spPr>
          <a:xfrm>
            <a:off x="1251231" y="4315045"/>
            <a:ext cx="4163784" cy="523220"/>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400" b="1" dirty="0" smtClean="0">
                <a:solidFill>
                  <a:schemeClr val="bg1"/>
                </a:solidFill>
                <a:effectLst>
                  <a:outerShdw blurRad="63500" sx="102000" sy="102000" algn="ctr" rotWithShape="0">
                    <a:prstClr val="black">
                      <a:alpha val="40000"/>
                    </a:prstClr>
                  </a:outerShdw>
                </a:effectLst>
              </a:rPr>
              <a:t>Prepress </a:t>
            </a:r>
            <a:r>
              <a:rPr lang="en-US" sz="1400" b="1" dirty="0">
                <a:solidFill>
                  <a:schemeClr val="bg1"/>
                </a:solidFill>
                <a:effectLst>
                  <a:outerShdw blurRad="63500" sx="102000" sy="102000" algn="ctr" rotWithShape="0">
                    <a:prstClr val="black">
                      <a:alpha val="40000"/>
                    </a:prstClr>
                  </a:outerShdw>
                </a:effectLst>
              </a:rPr>
              <a:t> </a:t>
            </a:r>
            <a:r>
              <a:rPr lang="en-US" sz="1400" b="1" dirty="0" smtClean="0">
                <a:solidFill>
                  <a:schemeClr val="bg1"/>
                </a:solidFill>
                <a:effectLst>
                  <a:outerShdw blurRad="63500" sx="102000" sy="102000" algn="ctr" rotWithShape="0">
                    <a:prstClr val="black">
                      <a:alpha val="40000"/>
                    </a:prstClr>
                  </a:outerShdw>
                </a:effectLst>
              </a:rPr>
              <a:t>Manager</a:t>
            </a:r>
          </a:p>
          <a:p>
            <a:pPr algn="ctr"/>
            <a:r>
              <a:rPr lang="en-US" sz="1400" b="1" dirty="0" smtClean="0">
                <a:solidFill>
                  <a:schemeClr val="bg1"/>
                </a:solidFill>
                <a:effectLst>
                  <a:outerShdw blurRad="63500" sx="102000" sy="102000" algn="ctr" rotWithShape="0">
                    <a:prstClr val="black">
                      <a:alpha val="40000"/>
                    </a:prstClr>
                  </a:outerShdw>
                </a:effectLst>
              </a:rPr>
              <a:t>Signa Station</a:t>
            </a:r>
            <a:endParaRPr lang="en-US" sz="1400" dirty="0">
              <a:solidFill>
                <a:schemeClr val="bg1"/>
              </a:solidFill>
              <a:effectLst>
                <a:outerShdw blurRad="63500" sx="102000" sy="102000" algn="ctr" rotWithShape="0">
                  <a:prstClr val="black">
                    <a:alpha val="40000"/>
                  </a:prstClr>
                </a:outerShdw>
              </a:effectLst>
            </a:endParaRPr>
          </a:p>
        </p:txBody>
      </p:sp>
      <p:sp>
        <p:nvSpPr>
          <p:cNvPr id="152" name="Textfeld 151"/>
          <p:cNvSpPr txBox="1"/>
          <p:nvPr/>
        </p:nvSpPr>
        <p:spPr>
          <a:xfrm>
            <a:off x="5415015" y="4315045"/>
            <a:ext cx="3228531" cy="523220"/>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400" b="1" dirty="0" smtClean="0">
                <a:solidFill>
                  <a:schemeClr val="bg1"/>
                </a:solidFill>
                <a:effectLst>
                  <a:outerShdw blurRad="63500" sx="102000" sy="102000" algn="ctr" rotWithShape="0">
                    <a:prstClr val="black">
                      <a:alpha val="40000"/>
                    </a:prstClr>
                  </a:outerShdw>
                </a:effectLst>
              </a:rPr>
              <a:t>Pressroom  Manager</a:t>
            </a:r>
          </a:p>
          <a:p>
            <a:pPr algn="ctr"/>
            <a:r>
              <a:rPr lang="en-US" sz="1400" b="1" dirty="0" smtClean="0">
                <a:solidFill>
                  <a:schemeClr val="bg1"/>
                </a:solidFill>
                <a:effectLst>
                  <a:outerShdw blurRad="63500" sx="102000" sy="102000" algn="ctr" rotWithShape="0">
                    <a:prstClr val="black">
                      <a:alpha val="40000"/>
                    </a:prstClr>
                  </a:outerShdw>
                </a:effectLst>
              </a:rPr>
              <a:t>Scheduler</a:t>
            </a:r>
            <a:endParaRPr lang="en-US" sz="1400" dirty="0">
              <a:solidFill>
                <a:schemeClr val="bg1"/>
              </a:solidFill>
              <a:effectLst>
                <a:outerShdw blurRad="63500" sx="102000" sy="102000" algn="ctr" rotWithShape="0">
                  <a:prstClr val="black">
                    <a:alpha val="40000"/>
                  </a:prstClr>
                </a:outerShdw>
              </a:effectLst>
            </a:endParaRPr>
          </a:p>
        </p:txBody>
      </p:sp>
      <p:sp>
        <p:nvSpPr>
          <p:cNvPr id="166" name="Textfeld 165"/>
          <p:cNvSpPr txBox="1"/>
          <p:nvPr/>
        </p:nvSpPr>
        <p:spPr>
          <a:xfrm>
            <a:off x="219227" y="4315045"/>
            <a:ext cx="1032004" cy="523220"/>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400" b="1" dirty="0" smtClean="0">
                <a:solidFill>
                  <a:schemeClr val="bg1"/>
                </a:solidFill>
                <a:effectLst>
                  <a:outerShdw blurRad="63500" sx="102000" sy="102000" algn="ctr" rotWithShape="0">
                    <a:prstClr val="black">
                      <a:alpha val="40000"/>
                    </a:prstClr>
                  </a:outerShdw>
                </a:effectLst>
              </a:rPr>
              <a:t>Business Manager</a:t>
            </a:r>
            <a:endParaRPr lang="en-US" sz="1400" dirty="0">
              <a:solidFill>
                <a:schemeClr val="bg1"/>
              </a:solidFill>
              <a:effectLst>
                <a:outerShdw blurRad="63500" sx="102000" sy="102000" algn="ctr" rotWithShape="0">
                  <a:prstClr val="black">
                    <a:alpha val="40000"/>
                  </a:prstClr>
                </a:outerShdw>
              </a:effectLst>
            </a:endParaRPr>
          </a:p>
        </p:txBody>
      </p:sp>
    </p:spTree>
    <p:extLst>
      <p:ext uri="{BB962C8B-B14F-4D97-AF65-F5344CB8AC3E}">
        <p14:creationId xmlns:p14="http://schemas.microsoft.com/office/powerpoint/2010/main" val="19111251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wipe(left)">
                                      <p:cBhvr>
                                        <p:cTn id="7" dur="1000"/>
                                        <p:tgtEl>
                                          <p:spTgt spid="16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wipe(left)">
                                      <p:cBhvr>
                                        <p:cTn id="11" dur="1000"/>
                                        <p:tgtEl>
                                          <p:spTgt spid="151"/>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52"/>
                                        </p:tgtEl>
                                        <p:attrNameLst>
                                          <p:attrName>style.visibility</p:attrName>
                                        </p:attrNameLst>
                                      </p:cBhvr>
                                      <p:to>
                                        <p:strVal val="visible"/>
                                      </p:to>
                                    </p:set>
                                    <p:animEffect transition="in" filter="wipe(left)">
                                      <p:cBhvr>
                                        <p:cTn id="15" dur="1000"/>
                                        <p:tgtEl>
                                          <p:spTgt spid="1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par>
                          <p:cTn id="30" fill="hold">
                            <p:stCondLst>
                              <p:cond delay="500"/>
                            </p:stCondLst>
                            <p:childTnLst>
                              <p:par>
                                <p:cTn id="31" presetID="10" presetClass="exit" presetSubtype="0" fill="hold" grpId="1" nodeType="afterEffect">
                                  <p:stCondLst>
                                    <p:cond delay="0"/>
                                  </p:stCondLst>
                                  <p:childTnLst>
                                    <p:animEffect transition="out" filter="fade">
                                      <p:cBhvr>
                                        <p:cTn id="32" dur="500"/>
                                        <p:tgtEl>
                                          <p:spTgt spid="166"/>
                                        </p:tgtEl>
                                      </p:cBhvr>
                                    </p:animEffect>
                                    <p:set>
                                      <p:cBhvr>
                                        <p:cTn id="33" dur="1" fill="hold">
                                          <p:stCondLst>
                                            <p:cond delay="499"/>
                                          </p:stCondLst>
                                        </p:cTn>
                                        <p:tgtEl>
                                          <p:spTgt spid="166"/>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51"/>
                                        </p:tgtEl>
                                      </p:cBhvr>
                                    </p:animEffect>
                                    <p:set>
                                      <p:cBhvr>
                                        <p:cTn id="36" dur="1" fill="hold">
                                          <p:stCondLst>
                                            <p:cond delay="499"/>
                                          </p:stCondLst>
                                        </p:cTn>
                                        <p:tgtEl>
                                          <p:spTgt spid="151"/>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52"/>
                                        </p:tgtEl>
                                      </p:cBhvr>
                                    </p:animEffect>
                                    <p:set>
                                      <p:cBhvr>
                                        <p:cTn id="39" dur="1" fill="hold">
                                          <p:stCondLst>
                                            <p:cond delay="499"/>
                                          </p:stCondLst>
                                        </p:cTn>
                                        <p:tgtEl>
                                          <p:spTgt spid="15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160"/>
                                        </p:tgtEl>
                                      </p:cBhvr>
                                      <p:by x="155000" y="155000"/>
                                    </p:animScale>
                                  </p:childTnLst>
                                </p:cTn>
                              </p:par>
                              <p:par>
                                <p:cTn id="44" presetID="63" presetClass="path" presetSubtype="0" accel="50000" decel="50000" fill="hold" nodeType="withEffect">
                                  <p:stCondLst>
                                    <p:cond delay="500"/>
                                  </p:stCondLst>
                                  <p:childTnLst>
                                    <p:animMotion origin="layout" path="M 3.88889E-6 0.00139 L 0.07812 0.00139 " pathEditMode="relative" rAng="0" ptsTypes="AA">
                                      <p:cBhvr>
                                        <p:cTn id="45" dur="2000" fill="hold"/>
                                        <p:tgtEl>
                                          <p:spTgt spid="160"/>
                                        </p:tgtEl>
                                        <p:attrNameLst>
                                          <p:attrName>ppt_x</p:attrName>
                                          <p:attrName>ppt_y</p:attrName>
                                        </p:attrNameLst>
                                      </p:cBhvr>
                                      <p:rCtr x="390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51" grpId="1" animBg="1"/>
      <p:bldP spid="152" grpId="0" animBg="1"/>
      <p:bldP spid="152" grpId="1" animBg="1"/>
      <p:bldP spid="166" grpId="0" animBg="1"/>
      <p:bldP spid="16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W:\WSP_diagramme_ISO\OUT\200mm_Suprasetter_105.png"/>
          <p:cNvPicPr>
            <a:picLocks noChangeAspect="1" noChangeArrowheads="1"/>
          </p:cNvPicPr>
          <p:nvPr/>
        </p:nvPicPr>
        <p:blipFill>
          <a:blip r:embed="rId3" cstate="print"/>
          <a:srcRect/>
          <a:stretch>
            <a:fillRect/>
          </a:stretch>
        </p:blipFill>
        <p:spPr bwMode="auto">
          <a:xfrm flipH="1">
            <a:off x="5998953" y="2528348"/>
            <a:ext cx="2494216" cy="2125340"/>
          </a:xfrm>
          <a:prstGeom prst="rect">
            <a:avLst/>
          </a:prstGeom>
          <a:ln>
            <a:noFill/>
          </a:ln>
          <a:effectLst>
            <a:outerShdw blurRad="190500" algn="tl" rotWithShape="0">
              <a:srgbClr val="000000">
                <a:alpha val="70000"/>
              </a:srgbClr>
            </a:outerShdw>
          </a:effectLst>
        </p:spPr>
      </p:pic>
      <p:grpSp>
        <p:nvGrpSpPr>
          <p:cNvPr id="34" name="Gruppieren 33"/>
          <p:cNvGrpSpPr/>
          <p:nvPr/>
        </p:nvGrpSpPr>
        <p:grpSpPr>
          <a:xfrm>
            <a:off x="152402" y="2204864"/>
            <a:ext cx="6147790" cy="2402769"/>
            <a:chOff x="152401" y="2063750"/>
            <a:chExt cx="8677274" cy="2208385"/>
          </a:xfrm>
        </p:grpSpPr>
        <p:sp>
          <p:nvSpPr>
            <p:cNvPr id="35" name="Eingekerbter Richtungspfeil 34"/>
            <p:cNvSpPr/>
            <p:nvPr/>
          </p:nvSpPr>
          <p:spPr>
            <a:xfrm>
              <a:off x="152401"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dirty="0">
                <a:solidFill>
                  <a:schemeClr val="tx1"/>
                </a:solidFill>
              </a:endParaRPr>
            </a:p>
          </p:txBody>
        </p:sp>
        <p:sp>
          <p:nvSpPr>
            <p:cNvPr id="36" name="Eingekerbter Richtungspfeil 35"/>
            <p:cNvSpPr/>
            <p:nvPr/>
          </p:nvSpPr>
          <p:spPr>
            <a:xfrm>
              <a:off x="2800543"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dirty="0">
                <a:solidFill>
                  <a:schemeClr val="tx1"/>
                </a:solidFill>
              </a:endParaRPr>
            </a:p>
          </p:txBody>
        </p:sp>
        <p:sp>
          <p:nvSpPr>
            <p:cNvPr id="37" name="Eingekerbter Richtungspfeil 36"/>
            <p:cNvSpPr/>
            <p:nvPr/>
          </p:nvSpPr>
          <p:spPr>
            <a:xfrm>
              <a:off x="5448685"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dirty="0">
                <a:solidFill>
                  <a:schemeClr val="tx1"/>
                </a:solidFill>
              </a:endParaRPr>
            </a:p>
          </p:txBody>
        </p:sp>
        <p:sp>
          <p:nvSpPr>
            <p:cNvPr id="38" name="Eingekerbter Richtungspfeil 37"/>
            <p:cNvSpPr/>
            <p:nvPr/>
          </p:nvSpPr>
          <p:spPr>
            <a:xfrm>
              <a:off x="1476472"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dirty="0">
                <a:solidFill>
                  <a:schemeClr val="tx1"/>
                </a:solidFill>
              </a:endParaRPr>
            </a:p>
          </p:txBody>
        </p:sp>
        <p:sp>
          <p:nvSpPr>
            <p:cNvPr id="39" name="Eingekerbter Richtungspfeil 38"/>
            <p:cNvSpPr/>
            <p:nvPr/>
          </p:nvSpPr>
          <p:spPr>
            <a:xfrm>
              <a:off x="4124614"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dirty="0">
                <a:solidFill>
                  <a:schemeClr val="tx1"/>
                </a:solidFill>
              </a:endParaRPr>
            </a:p>
          </p:txBody>
        </p:sp>
        <p:sp>
          <p:nvSpPr>
            <p:cNvPr id="40" name="Eingekerbter Richtungspfeil 39"/>
            <p:cNvSpPr/>
            <p:nvPr/>
          </p:nvSpPr>
          <p:spPr>
            <a:xfrm>
              <a:off x="6772754"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dirty="0">
                <a:solidFill>
                  <a:schemeClr val="tx1"/>
                </a:solidFill>
              </a:endParaRPr>
            </a:p>
          </p:txBody>
        </p:sp>
        <p:pic>
          <p:nvPicPr>
            <p:cNvPr id="41" name="Grafik 40" descr="Proofer.png"/>
            <p:cNvPicPr>
              <a:picLocks noChangeAspect="1"/>
            </p:cNvPicPr>
            <p:nvPr/>
          </p:nvPicPr>
          <p:blipFill>
            <a:blip r:embed="rId4" cstate="email"/>
            <a:stretch>
              <a:fillRect/>
            </a:stretch>
          </p:blipFill>
          <p:spPr>
            <a:xfrm>
              <a:off x="4963064" y="2771775"/>
              <a:ext cx="757774" cy="695325"/>
            </a:xfrm>
            <a:prstGeom prst="rect">
              <a:avLst/>
            </a:prstGeom>
            <a:ln>
              <a:noFill/>
            </a:ln>
            <a:effectLst>
              <a:outerShdw blurRad="190500" algn="tl" rotWithShape="0">
                <a:srgbClr val="000000">
                  <a:alpha val="70000"/>
                </a:srgbClr>
              </a:outerShdw>
            </a:effectLst>
          </p:spPr>
        </p:pic>
        <p:pic>
          <p:nvPicPr>
            <p:cNvPr id="42" name="Grafik 41" descr="Adobe-PDF-Document-icon.png"/>
            <p:cNvPicPr>
              <a:picLocks noChangeAspect="1"/>
            </p:cNvPicPr>
            <p:nvPr/>
          </p:nvPicPr>
          <p:blipFill>
            <a:blip r:embed="rId5" cstate="email"/>
            <a:stretch>
              <a:fillRect/>
            </a:stretch>
          </p:blipFill>
          <p:spPr>
            <a:xfrm>
              <a:off x="1101600" y="2821509"/>
              <a:ext cx="622425" cy="622425"/>
            </a:xfrm>
            <a:prstGeom prst="rect">
              <a:avLst/>
            </a:prstGeom>
            <a:ln>
              <a:noFill/>
            </a:ln>
            <a:effectLst>
              <a:outerShdw blurRad="190500" algn="tl" rotWithShape="0">
                <a:srgbClr val="000000">
                  <a:alpha val="70000"/>
                </a:srgbClr>
              </a:outerShdw>
            </a:effectLst>
          </p:spPr>
        </p:pic>
        <p:pic>
          <p:nvPicPr>
            <p:cNvPr id="43" name="Grafik 42" descr="Adobe-PDF-Document-icon.png"/>
            <p:cNvPicPr>
              <a:picLocks noChangeAspect="1"/>
            </p:cNvPicPr>
            <p:nvPr/>
          </p:nvPicPr>
          <p:blipFill>
            <a:blip r:embed="rId5" cstate="email"/>
            <a:stretch>
              <a:fillRect/>
            </a:stretch>
          </p:blipFill>
          <p:spPr>
            <a:xfrm>
              <a:off x="2463675" y="2821509"/>
              <a:ext cx="622425" cy="622425"/>
            </a:xfrm>
            <a:prstGeom prst="rect">
              <a:avLst/>
            </a:prstGeom>
            <a:ln>
              <a:noFill/>
            </a:ln>
            <a:effectLst>
              <a:outerShdw blurRad="190500" algn="tl" rotWithShape="0">
                <a:srgbClr val="000000">
                  <a:alpha val="70000"/>
                </a:srgbClr>
              </a:outerShdw>
            </a:effectLst>
          </p:spPr>
        </p:pic>
        <p:pic>
          <p:nvPicPr>
            <p:cNvPr id="44" name="Grafik 43" descr="Bild vom Bogen.jpg"/>
            <p:cNvPicPr>
              <a:picLocks noChangeAspect="1"/>
            </p:cNvPicPr>
            <p:nvPr/>
          </p:nvPicPr>
          <p:blipFill>
            <a:blip r:embed="rId6" cstate="email"/>
            <a:stretch>
              <a:fillRect/>
            </a:stretch>
          </p:blipFill>
          <p:spPr>
            <a:xfrm>
              <a:off x="3605212" y="2761310"/>
              <a:ext cx="1004887" cy="703608"/>
            </a:xfrm>
            <a:prstGeom prst="rect">
              <a:avLst/>
            </a:prstGeom>
            <a:ln>
              <a:noFill/>
            </a:ln>
            <a:effectLst>
              <a:outerShdw blurRad="190500" algn="tl" rotWithShape="0">
                <a:srgbClr val="000000">
                  <a:alpha val="70000"/>
                </a:srgbClr>
              </a:outerShdw>
            </a:effectLst>
          </p:spPr>
        </p:pic>
        <p:pic>
          <p:nvPicPr>
            <p:cNvPr id="45" name="Grafik 44" descr="Bild vom Bogen.jpg"/>
            <p:cNvPicPr>
              <a:picLocks noChangeAspect="1"/>
            </p:cNvPicPr>
            <p:nvPr/>
          </p:nvPicPr>
          <p:blipFill>
            <a:blip r:embed="rId6" cstate="email"/>
            <a:stretch>
              <a:fillRect/>
            </a:stretch>
          </p:blipFill>
          <p:spPr>
            <a:xfrm>
              <a:off x="6186487" y="2761310"/>
              <a:ext cx="1004887" cy="703608"/>
            </a:xfrm>
            <a:prstGeom prst="rect">
              <a:avLst/>
            </a:prstGeom>
            <a:ln>
              <a:noFill/>
            </a:ln>
            <a:effectLst>
              <a:outerShdw blurRad="190500" algn="tl" rotWithShape="0">
                <a:srgbClr val="000000">
                  <a:alpha val="70000"/>
                </a:srgbClr>
              </a:outerShdw>
            </a:effectLst>
          </p:spPr>
        </p:pic>
        <p:pic>
          <p:nvPicPr>
            <p:cNvPr id="46" name="Picture 27" descr="http://s3.amazonaws.com/cmyktastic/assets/90/raster.rosette_clear_centered.png"/>
            <p:cNvPicPr>
              <a:picLocks noChangeAspect="1" noChangeArrowheads="1"/>
            </p:cNvPicPr>
            <p:nvPr/>
          </p:nvPicPr>
          <p:blipFill>
            <a:blip r:embed="rId7" cstate="email"/>
            <a:srcRect/>
            <a:stretch>
              <a:fillRect/>
            </a:stretch>
          </p:blipFill>
          <p:spPr bwMode="auto">
            <a:xfrm>
              <a:off x="6489700" y="3257549"/>
              <a:ext cx="485775" cy="485775"/>
            </a:xfrm>
            <a:prstGeom prst="rect">
              <a:avLst/>
            </a:prstGeom>
            <a:ln>
              <a:noFill/>
            </a:ln>
            <a:effectLst>
              <a:outerShdw blurRad="190500" algn="tl" rotWithShape="0">
                <a:srgbClr val="000000">
                  <a:alpha val="70000"/>
                </a:srgbClr>
              </a:outerShdw>
            </a:effectLst>
          </p:spPr>
        </p:pic>
        <p:grpSp>
          <p:nvGrpSpPr>
            <p:cNvPr id="47" name="Gruppieren 374"/>
            <p:cNvGrpSpPr/>
            <p:nvPr/>
          </p:nvGrpSpPr>
          <p:grpSpPr>
            <a:xfrm>
              <a:off x="7598458" y="2912245"/>
              <a:ext cx="1019175" cy="345281"/>
              <a:chOff x="8005693" y="1983582"/>
              <a:chExt cx="1019175" cy="345281"/>
            </a:xfrm>
            <a:effectLst>
              <a:outerShdw blurRad="63500" sx="102000" sy="102000" algn="ctr" rotWithShape="0">
                <a:prstClr val="black">
                  <a:alpha val="40000"/>
                </a:prstClr>
              </a:outerShdw>
            </a:effectLst>
          </p:grpSpPr>
          <p:sp>
            <p:nvSpPr>
              <p:cNvPr id="55" name="Rechteck 54"/>
              <p:cNvSpPr/>
              <p:nvPr/>
            </p:nvSpPr>
            <p:spPr>
              <a:xfrm>
                <a:off x="8005693" y="1983582"/>
                <a:ext cx="1019175" cy="345281"/>
              </a:xfrm>
              <a:prstGeom prst="rect">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56" name="Gruppieren 363"/>
              <p:cNvGrpSpPr/>
              <p:nvPr/>
            </p:nvGrpSpPr>
            <p:grpSpPr>
              <a:xfrm>
                <a:off x="8027702" y="2234134"/>
                <a:ext cx="977599" cy="30115"/>
                <a:chOff x="2215070" y="1928956"/>
                <a:chExt cx="4143375" cy="82800"/>
              </a:xfrm>
            </p:grpSpPr>
            <p:sp>
              <p:nvSpPr>
                <p:cNvPr id="130" name="Rechteck 129"/>
                <p:cNvSpPr/>
                <p:nvPr/>
              </p:nvSpPr>
              <p:spPr>
                <a:xfrm>
                  <a:off x="22150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1" name="Rechteck 130"/>
                <p:cNvSpPr/>
                <p:nvPr/>
              </p:nvSpPr>
              <p:spPr>
                <a:xfrm>
                  <a:off x="24055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2" name="Rechteck 131"/>
                <p:cNvSpPr/>
                <p:nvPr/>
              </p:nvSpPr>
              <p:spPr>
                <a:xfrm>
                  <a:off x="2586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3" name="Rechteck 132"/>
                <p:cNvSpPr/>
                <p:nvPr/>
              </p:nvSpPr>
              <p:spPr>
                <a:xfrm>
                  <a:off x="2777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4" name="Rechteck 133"/>
                <p:cNvSpPr/>
                <p:nvPr/>
              </p:nvSpPr>
              <p:spPr>
                <a:xfrm>
                  <a:off x="2967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5" name="Rechteck 134"/>
                <p:cNvSpPr/>
                <p:nvPr/>
              </p:nvSpPr>
              <p:spPr>
                <a:xfrm>
                  <a:off x="3158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6" name="Rechteck 135"/>
                <p:cNvSpPr/>
                <p:nvPr/>
              </p:nvSpPr>
              <p:spPr>
                <a:xfrm>
                  <a:off x="333902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7" name="Rechteck 136"/>
                <p:cNvSpPr/>
                <p:nvPr/>
              </p:nvSpPr>
              <p:spPr>
                <a:xfrm>
                  <a:off x="352952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8" name="Rechteck 137"/>
                <p:cNvSpPr/>
                <p:nvPr/>
              </p:nvSpPr>
              <p:spPr>
                <a:xfrm>
                  <a:off x="372002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9" name="Rechteck 138"/>
                <p:cNvSpPr/>
                <p:nvPr/>
              </p:nvSpPr>
              <p:spPr>
                <a:xfrm>
                  <a:off x="3910520" y="1950556"/>
                  <a:ext cx="190500" cy="61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0" name="Rechteck 139"/>
                <p:cNvSpPr/>
                <p:nvPr/>
              </p:nvSpPr>
              <p:spPr>
                <a:xfrm>
                  <a:off x="409149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1" name="Rechteck 140"/>
                <p:cNvSpPr/>
                <p:nvPr/>
              </p:nvSpPr>
              <p:spPr>
                <a:xfrm>
                  <a:off x="4281995" y="1986556"/>
                  <a:ext cx="190500" cy="25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2" name="Rechteck 141"/>
                <p:cNvSpPr/>
                <p:nvPr/>
              </p:nvSpPr>
              <p:spPr>
                <a:xfrm>
                  <a:off x="447249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3" name="Rechteck 142"/>
                <p:cNvSpPr/>
                <p:nvPr/>
              </p:nvSpPr>
              <p:spPr>
                <a:xfrm>
                  <a:off x="4662995"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4" name="Rechteck 143"/>
                <p:cNvSpPr/>
                <p:nvPr/>
              </p:nvSpPr>
              <p:spPr>
                <a:xfrm>
                  <a:off x="4843970"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5" name="Rechteck 144"/>
                <p:cNvSpPr/>
                <p:nvPr/>
              </p:nvSpPr>
              <p:spPr>
                <a:xfrm>
                  <a:off x="503447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6" name="Rechteck 145"/>
                <p:cNvSpPr/>
                <p:nvPr/>
              </p:nvSpPr>
              <p:spPr>
                <a:xfrm>
                  <a:off x="52249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7" name="Rechteck 146"/>
                <p:cNvSpPr/>
                <p:nvPr/>
              </p:nvSpPr>
              <p:spPr>
                <a:xfrm>
                  <a:off x="541547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8" name="Rechteck 147"/>
                <p:cNvSpPr/>
                <p:nvPr/>
              </p:nvSpPr>
              <p:spPr>
                <a:xfrm>
                  <a:off x="55964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9" name="Rechteck 148"/>
                <p:cNvSpPr/>
                <p:nvPr/>
              </p:nvSpPr>
              <p:spPr>
                <a:xfrm>
                  <a:off x="57869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0" name="Rechteck 149"/>
                <p:cNvSpPr/>
                <p:nvPr/>
              </p:nvSpPr>
              <p:spPr>
                <a:xfrm>
                  <a:off x="597744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1" name="Rechteck 150"/>
                <p:cNvSpPr/>
                <p:nvPr/>
              </p:nvSpPr>
              <p:spPr>
                <a:xfrm>
                  <a:off x="6167945" y="2008156"/>
                  <a:ext cx="190500" cy="3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57" name="Gruppieren 364"/>
              <p:cNvGrpSpPr/>
              <p:nvPr/>
            </p:nvGrpSpPr>
            <p:grpSpPr>
              <a:xfrm>
                <a:off x="8027702" y="2177550"/>
                <a:ext cx="977599" cy="30115"/>
                <a:chOff x="2215070" y="1773381"/>
                <a:chExt cx="4143375" cy="82800"/>
              </a:xfrm>
            </p:grpSpPr>
            <p:sp>
              <p:nvSpPr>
                <p:cNvPr id="108" name="Rechteck 107"/>
                <p:cNvSpPr/>
                <p:nvPr/>
              </p:nvSpPr>
              <p:spPr>
                <a:xfrm>
                  <a:off x="22150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9" name="Rechteck 108"/>
                <p:cNvSpPr/>
                <p:nvPr/>
              </p:nvSpPr>
              <p:spPr>
                <a:xfrm>
                  <a:off x="24055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0" name="Rechteck 109"/>
                <p:cNvSpPr/>
                <p:nvPr/>
              </p:nvSpPr>
              <p:spPr>
                <a:xfrm>
                  <a:off x="25865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1" name="Rechteck 110"/>
                <p:cNvSpPr/>
                <p:nvPr/>
              </p:nvSpPr>
              <p:spPr>
                <a:xfrm>
                  <a:off x="2777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2" name="Rechteck 111"/>
                <p:cNvSpPr/>
                <p:nvPr/>
              </p:nvSpPr>
              <p:spPr>
                <a:xfrm>
                  <a:off x="29675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3" name="Rechteck 112"/>
                <p:cNvSpPr/>
                <p:nvPr/>
              </p:nvSpPr>
              <p:spPr>
                <a:xfrm>
                  <a:off x="3158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4" name="Rechteck 113"/>
                <p:cNvSpPr/>
                <p:nvPr/>
              </p:nvSpPr>
              <p:spPr>
                <a:xfrm>
                  <a:off x="333902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5" name="Rechteck 114"/>
                <p:cNvSpPr/>
                <p:nvPr/>
              </p:nvSpPr>
              <p:spPr>
                <a:xfrm>
                  <a:off x="3529520"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6" name="Rechteck 115"/>
                <p:cNvSpPr/>
                <p:nvPr/>
              </p:nvSpPr>
              <p:spPr>
                <a:xfrm>
                  <a:off x="37200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7" name="Rechteck 116"/>
                <p:cNvSpPr/>
                <p:nvPr/>
              </p:nvSpPr>
              <p:spPr>
                <a:xfrm>
                  <a:off x="39105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8" name="Rechteck 117"/>
                <p:cNvSpPr/>
                <p:nvPr/>
              </p:nvSpPr>
              <p:spPr>
                <a:xfrm>
                  <a:off x="4091495"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9" name="Rechteck 118"/>
                <p:cNvSpPr/>
                <p:nvPr/>
              </p:nvSpPr>
              <p:spPr>
                <a:xfrm>
                  <a:off x="4281995" y="1830981"/>
                  <a:ext cx="190500" cy="25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0" name="Rechteck 119"/>
                <p:cNvSpPr/>
                <p:nvPr/>
              </p:nvSpPr>
              <p:spPr>
                <a:xfrm>
                  <a:off x="4472495" y="1784181"/>
                  <a:ext cx="190500" cy="72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1" name="Rechteck 120"/>
                <p:cNvSpPr/>
                <p:nvPr/>
              </p:nvSpPr>
              <p:spPr>
                <a:xfrm>
                  <a:off x="4662995"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2" name="Rechteck 121"/>
                <p:cNvSpPr/>
                <p:nvPr/>
              </p:nvSpPr>
              <p:spPr>
                <a:xfrm>
                  <a:off x="4843970"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3" name="Rechteck 122"/>
                <p:cNvSpPr/>
                <p:nvPr/>
              </p:nvSpPr>
              <p:spPr>
                <a:xfrm>
                  <a:off x="5034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4" name="Rechteck 123"/>
                <p:cNvSpPr/>
                <p:nvPr/>
              </p:nvSpPr>
              <p:spPr>
                <a:xfrm>
                  <a:off x="52249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5" name="Rechteck 124"/>
                <p:cNvSpPr/>
                <p:nvPr/>
              </p:nvSpPr>
              <p:spPr>
                <a:xfrm>
                  <a:off x="5415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6" name="Rechteck 125"/>
                <p:cNvSpPr/>
                <p:nvPr/>
              </p:nvSpPr>
              <p:spPr>
                <a:xfrm>
                  <a:off x="55964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7" name="Rechteck 126"/>
                <p:cNvSpPr/>
                <p:nvPr/>
              </p:nvSpPr>
              <p:spPr>
                <a:xfrm>
                  <a:off x="57869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8" name="Rechteck 127"/>
                <p:cNvSpPr/>
                <p:nvPr/>
              </p:nvSpPr>
              <p:spPr>
                <a:xfrm>
                  <a:off x="5977445" y="1838181"/>
                  <a:ext cx="190500" cy="18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9" name="Rechteck 128"/>
                <p:cNvSpPr/>
                <p:nvPr/>
              </p:nvSpPr>
              <p:spPr>
                <a:xfrm>
                  <a:off x="6167945" y="1852581"/>
                  <a:ext cx="190500" cy="36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58" name="Gruppieren 401"/>
              <p:cNvGrpSpPr/>
              <p:nvPr/>
            </p:nvGrpSpPr>
            <p:grpSpPr>
              <a:xfrm>
                <a:off x="8027702" y="2120966"/>
                <a:ext cx="977599" cy="30115"/>
                <a:chOff x="2215070" y="1617806"/>
                <a:chExt cx="4143375" cy="82800"/>
              </a:xfrm>
            </p:grpSpPr>
            <p:sp>
              <p:nvSpPr>
                <p:cNvPr id="86" name="Rechteck 85"/>
                <p:cNvSpPr/>
                <p:nvPr/>
              </p:nvSpPr>
              <p:spPr>
                <a:xfrm>
                  <a:off x="22150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7" name="Rechteck 86"/>
                <p:cNvSpPr/>
                <p:nvPr/>
              </p:nvSpPr>
              <p:spPr>
                <a:xfrm>
                  <a:off x="24055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8" name="Rechteck 87"/>
                <p:cNvSpPr/>
                <p:nvPr/>
              </p:nvSpPr>
              <p:spPr>
                <a:xfrm>
                  <a:off x="258654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9" name="Rechteck 88"/>
                <p:cNvSpPr/>
                <p:nvPr/>
              </p:nvSpPr>
              <p:spPr>
                <a:xfrm>
                  <a:off x="2777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0" name="Rechteck 89"/>
                <p:cNvSpPr/>
                <p:nvPr/>
              </p:nvSpPr>
              <p:spPr>
                <a:xfrm>
                  <a:off x="29675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1" name="Rechteck 90"/>
                <p:cNvSpPr/>
                <p:nvPr/>
              </p:nvSpPr>
              <p:spPr>
                <a:xfrm>
                  <a:off x="3158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2" name="Rechteck 91"/>
                <p:cNvSpPr/>
                <p:nvPr/>
              </p:nvSpPr>
              <p:spPr>
                <a:xfrm>
                  <a:off x="333902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3" name="Rechteck 92"/>
                <p:cNvSpPr/>
                <p:nvPr/>
              </p:nvSpPr>
              <p:spPr>
                <a:xfrm>
                  <a:off x="3529520" y="1653806"/>
                  <a:ext cx="190500" cy="46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4" name="Rechteck 93"/>
                <p:cNvSpPr/>
                <p:nvPr/>
              </p:nvSpPr>
              <p:spPr>
                <a:xfrm>
                  <a:off x="37200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5" name="Rechteck 94"/>
                <p:cNvSpPr/>
                <p:nvPr/>
              </p:nvSpPr>
              <p:spPr>
                <a:xfrm>
                  <a:off x="39105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6" name="Rechteck 95"/>
                <p:cNvSpPr/>
                <p:nvPr/>
              </p:nvSpPr>
              <p:spPr>
                <a:xfrm>
                  <a:off x="409149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7" name="Rechteck 96"/>
                <p:cNvSpPr/>
                <p:nvPr/>
              </p:nvSpPr>
              <p:spPr>
                <a:xfrm>
                  <a:off x="4281995" y="1675406"/>
                  <a:ext cx="190500" cy="25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8" name="Rechteck 97"/>
                <p:cNvSpPr/>
                <p:nvPr/>
              </p:nvSpPr>
              <p:spPr>
                <a:xfrm>
                  <a:off x="447249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9" name="Rechteck 98"/>
                <p:cNvSpPr/>
                <p:nvPr/>
              </p:nvSpPr>
              <p:spPr>
                <a:xfrm>
                  <a:off x="4662995" y="1639406"/>
                  <a:ext cx="190500" cy="61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0" name="Rechteck 99"/>
                <p:cNvSpPr/>
                <p:nvPr/>
              </p:nvSpPr>
              <p:spPr>
                <a:xfrm>
                  <a:off x="4843970"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1" name="Rechteck 100"/>
                <p:cNvSpPr/>
                <p:nvPr/>
              </p:nvSpPr>
              <p:spPr>
                <a:xfrm>
                  <a:off x="5034470" y="1679006"/>
                  <a:ext cx="190500" cy="216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 name="Rechteck 101"/>
                <p:cNvSpPr/>
                <p:nvPr/>
              </p:nvSpPr>
              <p:spPr>
                <a:xfrm>
                  <a:off x="52249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3" name="Rechteck 102"/>
                <p:cNvSpPr/>
                <p:nvPr/>
              </p:nvSpPr>
              <p:spPr>
                <a:xfrm>
                  <a:off x="541547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4" name="Rechteck 103"/>
                <p:cNvSpPr/>
                <p:nvPr/>
              </p:nvSpPr>
              <p:spPr>
                <a:xfrm>
                  <a:off x="5596445" y="1617806"/>
                  <a:ext cx="190500" cy="82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5" name="Rechteck 104"/>
                <p:cNvSpPr/>
                <p:nvPr/>
              </p:nvSpPr>
              <p:spPr>
                <a:xfrm>
                  <a:off x="5786945" y="1621406"/>
                  <a:ext cx="190500" cy="79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6" name="Rechteck 105"/>
                <p:cNvSpPr/>
                <p:nvPr/>
              </p:nvSpPr>
              <p:spPr>
                <a:xfrm>
                  <a:off x="5977445" y="1686206"/>
                  <a:ext cx="190500" cy="144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7" name="Rechteck 106"/>
                <p:cNvSpPr/>
                <p:nvPr/>
              </p:nvSpPr>
              <p:spPr>
                <a:xfrm>
                  <a:off x="616794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59" name="Gruppieren 365"/>
              <p:cNvGrpSpPr/>
              <p:nvPr/>
            </p:nvGrpSpPr>
            <p:grpSpPr>
              <a:xfrm>
                <a:off x="8027702" y="2064382"/>
                <a:ext cx="977599" cy="19640"/>
                <a:chOff x="2215070" y="1462231"/>
                <a:chExt cx="4143375" cy="54000"/>
              </a:xfrm>
            </p:grpSpPr>
            <p:sp>
              <p:nvSpPr>
                <p:cNvPr id="64" name="Rechteck 63"/>
                <p:cNvSpPr/>
                <p:nvPr/>
              </p:nvSpPr>
              <p:spPr>
                <a:xfrm>
                  <a:off x="22150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5" name="Rechteck 64"/>
                <p:cNvSpPr/>
                <p:nvPr/>
              </p:nvSpPr>
              <p:spPr>
                <a:xfrm>
                  <a:off x="24055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6" name="Rechteck 65"/>
                <p:cNvSpPr/>
                <p:nvPr/>
              </p:nvSpPr>
              <p:spPr>
                <a:xfrm>
                  <a:off x="2586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7" name="Rechteck 66"/>
                <p:cNvSpPr/>
                <p:nvPr/>
              </p:nvSpPr>
              <p:spPr>
                <a:xfrm>
                  <a:off x="2777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8" name="Rechteck 67"/>
                <p:cNvSpPr/>
                <p:nvPr/>
              </p:nvSpPr>
              <p:spPr>
                <a:xfrm>
                  <a:off x="2967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9" name="Rechteck 68"/>
                <p:cNvSpPr/>
                <p:nvPr/>
              </p:nvSpPr>
              <p:spPr>
                <a:xfrm>
                  <a:off x="3158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0" name="Rechteck 69"/>
                <p:cNvSpPr/>
                <p:nvPr/>
              </p:nvSpPr>
              <p:spPr>
                <a:xfrm>
                  <a:off x="333902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1" name="Rechteck 70"/>
                <p:cNvSpPr/>
                <p:nvPr/>
              </p:nvSpPr>
              <p:spPr>
                <a:xfrm>
                  <a:off x="35295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2" name="Rechteck 71"/>
                <p:cNvSpPr/>
                <p:nvPr/>
              </p:nvSpPr>
              <p:spPr>
                <a:xfrm>
                  <a:off x="37200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3" name="Rechteck 72"/>
                <p:cNvSpPr/>
                <p:nvPr/>
              </p:nvSpPr>
              <p:spPr>
                <a:xfrm>
                  <a:off x="391052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4" name="Rechteck 73"/>
                <p:cNvSpPr/>
                <p:nvPr/>
              </p:nvSpPr>
              <p:spPr>
                <a:xfrm>
                  <a:off x="409149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5" name="Rechteck 74"/>
                <p:cNvSpPr/>
                <p:nvPr/>
              </p:nvSpPr>
              <p:spPr>
                <a:xfrm>
                  <a:off x="4281995" y="1505431"/>
                  <a:ext cx="190500" cy="1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6" name="Rechteck 75"/>
                <p:cNvSpPr/>
                <p:nvPr/>
              </p:nvSpPr>
              <p:spPr>
                <a:xfrm>
                  <a:off x="447249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7" name="Rechteck 76"/>
                <p:cNvSpPr/>
                <p:nvPr/>
              </p:nvSpPr>
              <p:spPr>
                <a:xfrm>
                  <a:off x="4662995" y="1462231"/>
                  <a:ext cx="1905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8" name="Rechteck 77"/>
                <p:cNvSpPr/>
                <p:nvPr/>
              </p:nvSpPr>
              <p:spPr>
                <a:xfrm>
                  <a:off x="484397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9" name="Rechteck 78"/>
                <p:cNvSpPr/>
                <p:nvPr/>
              </p:nvSpPr>
              <p:spPr>
                <a:xfrm>
                  <a:off x="50344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0" name="Rechteck 79"/>
                <p:cNvSpPr/>
                <p:nvPr/>
              </p:nvSpPr>
              <p:spPr>
                <a:xfrm>
                  <a:off x="52249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1" name="Rechteck 80"/>
                <p:cNvSpPr/>
                <p:nvPr/>
              </p:nvSpPr>
              <p:spPr>
                <a:xfrm>
                  <a:off x="541547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2" name="Rechteck 81"/>
                <p:cNvSpPr/>
                <p:nvPr/>
              </p:nvSpPr>
              <p:spPr>
                <a:xfrm>
                  <a:off x="559644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3" name="Rechteck 82"/>
                <p:cNvSpPr/>
                <p:nvPr/>
              </p:nvSpPr>
              <p:spPr>
                <a:xfrm>
                  <a:off x="57869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4" name="Rechteck 83"/>
                <p:cNvSpPr/>
                <p:nvPr/>
              </p:nvSpPr>
              <p:spPr>
                <a:xfrm>
                  <a:off x="597744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5" name="Rechteck 84"/>
                <p:cNvSpPr/>
                <p:nvPr/>
              </p:nvSpPr>
              <p:spPr>
                <a:xfrm>
                  <a:off x="6167945" y="1512631"/>
                  <a:ext cx="190500" cy="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cxnSp>
            <p:nvCxnSpPr>
              <p:cNvPr id="60" name="Gerade Verbindung 59"/>
              <p:cNvCxnSpPr/>
              <p:nvPr/>
            </p:nvCxnSpPr>
            <p:spPr>
              <a:xfrm>
                <a:off x="8027698" y="2266404"/>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a:off x="8027698" y="2207499"/>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p:nvCxnSpPr>
            <p:spPr>
              <a:xfrm>
                <a:off x="8027698" y="2150331"/>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p:nvCxnSpPr>
            <p:spPr>
              <a:xfrm>
                <a:off x="8027698" y="2082770"/>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48" name="Grafik 47" descr="Speedmaster XL 75-6-LX.png"/>
            <p:cNvPicPr>
              <a:picLocks noChangeAspect="1"/>
            </p:cNvPicPr>
            <p:nvPr/>
          </p:nvPicPr>
          <p:blipFill>
            <a:blip r:embed="rId8" cstate="email"/>
            <a:stretch>
              <a:fillRect/>
            </a:stretch>
          </p:blipFill>
          <p:spPr>
            <a:xfrm>
              <a:off x="7334250" y="3233971"/>
              <a:ext cx="1371600" cy="497094"/>
            </a:xfrm>
            <a:prstGeom prst="rect">
              <a:avLst/>
            </a:prstGeom>
            <a:ln>
              <a:noFill/>
            </a:ln>
            <a:effectLst>
              <a:outerShdw blurRad="190500" algn="tl" rotWithShape="0">
                <a:srgbClr val="000000">
                  <a:alpha val="70000"/>
                </a:srgbClr>
              </a:outerShdw>
            </a:effectLst>
          </p:spPr>
        </p:pic>
        <p:sp>
          <p:nvSpPr>
            <p:cNvPr id="49" name="Textfeld 48"/>
            <p:cNvSpPr txBox="1"/>
            <p:nvPr/>
          </p:nvSpPr>
          <p:spPr>
            <a:xfrm>
              <a:off x="475518" y="3791244"/>
              <a:ext cx="1115891" cy="282878"/>
            </a:xfrm>
            <a:prstGeom prst="rect">
              <a:avLst/>
            </a:prstGeom>
            <a:noFill/>
          </p:spPr>
          <p:txBody>
            <a:bodyPr wrap="none" rtlCol="0">
              <a:spAutoFit/>
            </a:bodyPr>
            <a:lstStyle/>
            <a:p>
              <a:pPr algn="ctr"/>
              <a:r>
                <a:rPr lang="en-US" sz="1400" b="1" dirty="0" smtClean="0">
                  <a:solidFill>
                    <a:schemeClr val="accent1"/>
                  </a:solidFill>
                  <a:effectLst>
                    <a:outerShdw blurRad="50800" dist="38100" dir="5400000" algn="t" rotWithShape="0">
                      <a:schemeClr val="bg1">
                        <a:alpha val="40000"/>
                      </a:schemeClr>
                    </a:outerShdw>
                  </a:effectLst>
                </a:rPr>
                <a:t>Qualify</a:t>
              </a:r>
              <a:endParaRPr lang="en-US" sz="1400" dirty="0">
                <a:solidFill>
                  <a:schemeClr val="accent1"/>
                </a:solidFill>
                <a:effectLst>
                  <a:outerShdw blurRad="50800" dist="38100" dir="5400000" algn="t" rotWithShape="0">
                    <a:schemeClr val="bg1">
                      <a:alpha val="40000"/>
                    </a:schemeClr>
                  </a:outerShdw>
                </a:effectLst>
              </a:endParaRPr>
            </a:p>
          </p:txBody>
        </p:sp>
        <p:sp>
          <p:nvSpPr>
            <p:cNvPr id="50" name="Textfeld 49"/>
            <p:cNvSpPr txBox="1"/>
            <p:nvPr/>
          </p:nvSpPr>
          <p:spPr>
            <a:xfrm>
              <a:off x="1793472" y="3791244"/>
              <a:ext cx="1204131" cy="282878"/>
            </a:xfrm>
            <a:prstGeom prst="rect">
              <a:avLst/>
            </a:prstGeom>
            <a:noFill/>
            <a:ln>
              <a:noFill/>
            </a:ln>
          </p:spPr>
          <p:txBody>
            <a:bodyPr wrap="none" rtlCol="0">
              <a:spAutoFit/>
            </a:bodyPr>
            <a:lstStyle/>
            <a:p>
              <a:pPr algn="ctr"/>
              <a:r>
                <a:rPr lang="en-US" sz="1400" b="1" dirty="0" smtClean="0">
                  <a:solidFill>
                    <a:schemeClr val="accent1"/>
                  </a:solidFill>
                  <a:effectLst>
                    <a:outerShdw blurRad="50800" dist="38100" dir="5400000" algn="t" rotWithShape="0">
                      <a:schemeClr val="bg1">
                        <a:alpha val="40000"/>
                      </a:schemeClr>
                    </a:outerShdw>
                  </a:effectLst>
                </a:rPr>
                <a:t>Prepare</a:t>
              </a:r>
              <a:endParaRPr lang="en-US" sz="1400" dirty="0">
                <a:solidFill>
                  <a:schemeClr val="accent1"/>
                </a:solidFill>
                <a:effectLst>
                  <a:outerShdw blurRad="50800" dist="38100" dir="5400000" algn="t" rotWithShape="0">
                    <a:schemeClr val="bg1">
                      <a:alpha val="40000"/>
                    </a:schemeClr>
                  </a:outerShdw>
                </a:effectLst>
              </a:endParaRPr>
            </a:p>
          </p:txBody>
        </p:sp>
        <p:sp>
          <p:nvSpPr>
            <p:cNvPr id="51" name="Textfeld 50"/>
            <p:cNvSpPr txBox="1"/>
            <p:nvPr/>
          </p:nvSpPr>
          <p:spPr>
            <a:xfrm>
              <a:off x="2960673" y="3791244"/>
              <a:ext cx="1536727" cy="282878"/>
            </a:xfrm>
            <a:prstGeom prst="rect">
              <a:avLst/>
            </a:prstGeom>
            <a:noFill/>
          </p:spPr>
          <p:txBody>
            <a:bodyPr wrap="none" rtlCol="0">
              <a:spAutoFit/>
            </a:bodyPr>
            <a:lstStyle/>
            <a:p>
              <a:pPr algn="ctr"/>
              <a:r>
                <a:rPr lang="en-US" sz="1400" b="1" dirty="0" smtClean="0">
                  <a:solidFill>
                    <a:schemeClr val="accent1"/>
                  </a:solidFill>
                  <a:effectLst>
                    <a:outerShdw blurRad="50800" dist="38100" dir="5400000" algn="t" rotWithShape="0">
                      <a:schemeClr val="bg1">
                        <a:alpha val="40000"/>
                      </a:schemeClr>
                    </a:outerShdw>
                  </a:effectLst>
                </a:rPr>
                <a:t>Imposition</a:t>
              </a:r>
              <a:endParaRPr lang="en-US" sz="1400" dirty="0">
                <a:solidFill>
                  <a:schemeClr val="accent1"/>
                </a:solidFill>
                <a:effectLst>
                  <a:outerShdw blurRad="50800" dist="38100" dir="5400000" algn="t" rotWithShape="0">
                    <a:schemeClr val="bg1">
                      <a:alpha val="40000"/>
                    </a:schemeClr>
                  </a:outerShdw>
                </a:effectLst>
              </a:endParaRPr>
            </a:p>
          </p:txBody>
        </p:sp>
        <p:sp>
          <p:nvSpPr>
            <p:cNvPr id="52" name="Textfeld 51"/>
            <p:cNvSpPr txBox="1"/>
            <p:nvPr/>
          </p:nvSpPr>
          <p:spPr>
            <a:xfrm>
              <a:off x="4403434" y="3791244"/>
              <a:ext cx="1299158" cy="282878"/>
            </a:xfrm>
            <a:prstGeom prst="rect">
              <a:avLst/>
            </a:prstGeom>
            <a:noFill/>
          </p:spPr>
          <p:txBody>
            <a:bodyPr wrap="none" rtlCol="0">
              <a:spAutoFit/>
            </a:bodyPr>
            <a:lstStyle/>
            <a:p>
              <a:pPr algn="ctr"/>
              <a:r>
                <a:rPr lang="en-US" sz="1400" b="1" dirty="0" smtClean="0">
                  <a:solidFill>
                    <a:schemeClr val="accent1"/>
                  </a:solidFill>
                  <a:effectLst>
                    <a:outerShdw blurRad="50800" dist="38100" dir="5400000" algn="t" rotWithShape="0">
                      <a:schemeClr val="bg1">
                        <a:alpha val="40000"/>
                      </a:schemeClr>
                    </a:outerShdw>
                  </a:effectLst>
                </a:rPr>
                <a:t>Proofing</a:t>
              </a:r>
              <a:endParaRPr lang="en-US" sz="1400" dirty="0">
                <a:solidFill>
                  <a:schemeClr val="accent1"/>
                </a:solidFill>
                <a:effectLst>
                  <a:outerShdw blurRad="50800" dist="38100" dir="5400000" algn="t" rotWithShape="0">
                    <a:schemeClr val="bg1">
                      <a:alpha val="40000"/>
                    </a:schemeClr>
                  </a:outerShdw>
                </a:effectLst>
              </a:endParaRPr>
            </a:p>
          </p:txBody>
        </p:sp>
        <p:sp>
          <p:nvSpPr>
            <p:cNvPr id="53" name="Textfeld 52"/>
            <p:cNvSpPr txBox="1"/>
            <p:nvPr/>
          </p:nvSpPr>
          <p:spPr>
            <a:xfrm>
              <a:off x="6746149" y="3791244"/>
              <a:ext cx="1480162" cy="480891"/>
            </a:xfrm>
            <a:prstGeom prst="rect">
              <a:avLst/>
            </a:prstGeom>
            <a:noFill/>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Ink </a:t>
              </a:r>
            </a:p>
            <a:p>
              <a:pPr algn="ctr"/>
              <a:r>
                <a:rPr lang="en-US" sz="1400" b="1" smtClean="0">
                  <a:solidFill>
                    <a:schemeClr val="accent1"/>
                  </a:solidFill>
                  <a:effectLst>
                    <a:outerShdw blurRad="50800" dist="38100" dir="5400000" algn="t" rotWithShape="0">
                      <a:schemeClr val="bg1">
                        <a:alpha val="40000"/>
                      </a:schemeClr>
                    </a:outerShdw>
                  </a:effectLst>
                </a:rPr>
                <a:t>presetting</a:t>
              </a:r>
              <a:endParaRPr lang="en-US" sz="1400" b="1" dirty="0" smtClean="0">
                <a:solidFill>
                  <a:schemeClr val="accent1"/>
                </a:solidFill>
                <a:effectLst>
                  <a:outerShdw blurRad="50800" dist="38100" dir="5400000" algn="t" rotWithShape="0">
                    <a:schemeClr val="bg1">
                      <a:alpha val="40000"/>
                    </a:schemeClr>
                  </a:outerShdw>
                </a:effectLst>
              </a:endParaRPr>
            </a:p>
          </p:txBody>
        </p:sp>
        <p:sp>
          <p:nvSpPr>
            <p:cNvPr id="54" name="Textfeld 53"/>
            <p:cNvSpPr txBox="1"/>
            <p:nvPr/>
          </p:nvSpPr>
          <p:spPr>
            <a:xfrm>
              <a:off x="5593624" y="3800769"/>
              <a:ext cx="1509577" cy="282878"/>
            </a:xfrm>
            <a:prstGeom prst="rect">
              <a:avLst/>
            </a:prstGeom>
            <a:noFill/>
          </p:spPr>
          <p:txBody>
            <a:bodyPr wrap="none" rtlCol="0">
              <a:spAutoFit/>
            </a:bodyPr>
            <a:lstStyle/>
            <a:p>
              <a:pPr algn="ctr"/>
              <a:r>
                <a:rPr lang="en-US" sz="1400" b="1" dirty="0" smtClean="0">
                  <a:solidFill>
                    <a:schemeClr val="accent1"/>
                  </a:solidFill>
                  <a:effectLst>
                    <a:outerShdw blurRad="50800" dist="38100" dir="5400000" algn="t" rotWithShape="0">
                      <a:schemeClr val="bg1">
                        <a:alpha val="40000"/>
                      </a:schemeClr>
                    </a:outerShdw>
                  </a:effectLst>
                </a:rPr>
                <a:t>Rendering</a:t>
              </a:r>
              <a:endParaRPr lang="en-US" sz="1400" dirty="0">
                <a:solidFill>
                  <a:schemeClr val="accent1"/>
                </a:solidFill>
                <a:effectLst>
                  <a:outerShdw blurRad="50800" dist="38100" dir="5400000" algn="t" rotWithShape="0">
                    <a:schemeClr val="bg1">
                      <a:alpha val="40000"/>
                    </a:schemeClr>
                  </a:outerShdw>
                </a:effectLst>
              </a:endParaRPr>
            </a:p>
          </p:txBody>
        </p:sp>
      </p:grpSp>
      <p:sp>
        <p:nvSpPr>
          <p:cNvPr id="3" name="Foliennummernplatzhalter 2"/>
          <p:cNvSpPr>
            <a:spLocks noGrp="1"/>
          </p:cNvSpPr>
          <p:nvPr>
            <p:ph type="sldNum" sz="quarter" idx="11"/>
          </p:nvPr>
        </p:nvSpPr>
        <p:spPr/>
        <p:txBody>
          <a:bodyPr/>
          <a:lstStyle/>
          <a:p>
            <a:pPr>
              <a:defRPr/>
            </a:pPr>
            <a:fld id="{880CD210-49C0-4B67-B222-C402F23EA598}" type="slidenum">
              <a:rPr lang="de-DE" smtClean="0"/>
              <a:pPr>
                <a:defRPr/>
              </a:pPr>
              <a:t>3</a:t>
            </a:fld>
            <a:endParaRPr lang="de-DE" dirty="0"/>
          </a:p>
        </p:txBody>
      </p:sp>
      <p:sp>
        <p:nvSpPr>
          <p:cNvPr id="153" name="Fußzeilenplatzhalter 9"/>
          <p:cNvSpPr>
            <a:spLocks noGrp="1"/>
          </p:cNvSpPr>
          <p:nvPr>
            <p:ph type="ftr" sz="quarter" idx="4294967295"/>
          </p:nvPr>
        </p:nvSpPr>
        <p:spPr>
          <a:xfrm rot="16200000">
            <a:off x="6958031" y="2656539"/>
            <a:ext cx="3856956" cy="227966"/>
          </a:xfrm>
          <a:prstGeom prst="rect">
            <a:avLst/>
          </a:prstGeom>
        </p:spPr>
        <p:txBody>
          <a:bodyPr vert="horz" lIns="72000" tIns="36000" rIns="72000" bIns="36000" rtlCol="0" anchor="ctr"/>
          <a:lstStyle>
            <a:lvl1pPr algn="l" fontAlgn="auto">
              <a:spcBef>
                <a:spcPts val="0"/>
              </a:spcBef>
              <a:spcAft>
                <a:spcPts val="0"/>
              </a:spcAft>
              <a:defRPr sz="800" dirty="0" smtClean="0">
                <a:solidFill>
                  <a:srgbClr val="A8B1B6"/>
                </a:solidFill>
                <a:latin typeface="Arial" pitchFamily="34" charset="0"/>
                <a:cs typeface="Arial" pitchFamily="34" charset="0"/>
              </a:defRPr>
            </a:lvl1pPr>
          </a:lstStyle>
          <a:p>
            <a:pPr>
              <a:defRPr/>
            </a:pPr>
            <a:r>
              <a:rPr lang="de-DE" dirty="0" smtClean="0"/>
              <a:t>● PAT Prinect  ● D. Freyer, C. Völker ● November 2013</a:t>
            </a:r>
            <a:endParaRPr lang="de-DE" dirty="0"/>
          </a:p>
        </p:txBody>
      </p:sp>
    </p:spTree>
    <p:extLst>
      <p:ext uri="{BB962C8B-B14F-4D97-AF65-F5344CB8AC3E}">
        <p14:creationId xmlns:p14="http://schemas.microsoft.com/office/powerpoint/2010/main" val="4133643197"/>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DE" smtClean="0"/>
              <a:t>● PAT Prinect  ● D. Freyer, C. Völker ● November 2013</a:t>
            </a:r>
            <a:endParaRPr lang="de-DE"/>
          </a:p>
        </p:txBody>
      </p:sp>
      <p:sp>
        <p:nvSpPr>
          <p:cNvPr id="5" name="Foliennummernplatzhalter 4"/>
          <p:cNvSpPr>
            <a:spLocks noGrp="1"/>
          </p:cNvSpPr>
          <p:nvPr>
            <p:ph type="sldNum" sz="quarter" idx="11"/>
          </p:nvPr>
        </p:nvSpPr>
        <p:spPr/>
        <p:txBody>
          <a:bodyPr/>
          <a:lstStyle/>
          <a:p>
            <a:pPr>
              <a:defRPr/>
            </a:pPr>
            <a:fld id="{B035FD14-5EDB-4F2F-AE9E-2CB0E24AE5B8}" type="slidenum">
              <a:rPr lang="de-DE" smtClean="0"/>
              <a:pPr>
                <a:defRPr/>
              </a:pPr>
              <a:t>30</a:t>
            </a:fld>
            <a:endParaRPr lang="de-DE" dirty="0"/>
          </a:p>
        </p:txBody>
      </p:sp>
      <p:sp>
        <p:nvSpPr>
          <p:cNvPr id="145" name="Rechteck 144"/>
          <p:cNvSpPr/>
          <p:nvPr/>
        </p:nvSpPr>
        <p:spPr>
          <a:xfrm>
            <a:off x="0" y="438549"/>
            <a:ext cx="152401" cy="1872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6" name="Rechteck 145"/>
          <p:cNvSpPr/>
          <p:nvPr/>
        </p:nvSpPr>
        <p:spPr>
          <a:xfrm>
            <a:off x="0" y="362524"/>
            <a:ext cx="287524"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Rechteck 147"/>
          <p:cNvSpPr/>
          <p:nvPr/>
        </p:nvSpPr>
        <p:spPr>
          <a:xfrm>
            <a:off x="2068" y="-3568"/>
            <a:ext cx="287524" cy="3599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5" name="Textfeld 174"/>
          <p:cNvSpPr txBox="1"/>
          <p:nvPr/>
        </p:nvSpPr>
        <p:spPr>
          <a:xfrm>
            <a:off x="205200" y="2501453"/>
            <a:ext cx="8438346" cy="1692771"/>
          </a:xfrm>
          <a:prstGeom prst="rect">
            <a:avLst/>
          </a:prstGeom>
        </p:spPr>
        <p:style>
          <a:lnRef idx="0">
            <a:schemeClr val="accent3"/>
          </a:lnRef>
          <a:fillRef idx="3">
            <a:schemeClr val="accent3"/>
          </a:fillRef>
          <a:effectRef idx="3">
            <a:schemeClr val="accent3"/>
          </a:effectRef>
          <a:fontRef idx="minor">
            <a:schemeClr val="lt1"/>
          </a:fontRef>
        </p:style>
        <p:txBody>
          <a:bodyPr wrap="square" numCol="2" rtlCol="0">
            <a:spAutoFit/>
          </a:bodyPr>
          <a:lstStyle/>
          <a:p>
            <a:pPr marL="180975">
              <a:spcBef>
                <a:spcPts val="1200"/>
              </a:spcBef>
            </a:pPr>
            <a:endParaRPr lang="de-DE" sz="2000" dirty="0" smtClean="0">
              <a:solidFill>
                <a:srgbClr val="004B8D"/>
              </a:solidFill>
              <a:effectLst>
                <a:outerShdw blurRad="38100" dist="38100" dir="2700000" algn="tl" rotWithShape="0">
                  <a:schemeClr val="bg1">
                    <a:alpha val="40000"/>
                  </a:schemeClr>
                </a:outerShdw>
              </a:effectLst>
            </a:endParaRPr>
          </a:p>
          <a:p>
            <a:pPr marL="180975">
              <a:spcBef>
                <a:spcPts val="0"/>
              </a:spcBef>
            </a:pPr>
            <a:r>
              <a:rPr lang="de-DE" sz="2000" dirty="0" smtClean="0">
                <a:solidFill>
                  <a:srgbClr val="004B8D"/>
                </a:solidFill>
                <a:effectLst>
                  <a:outerShdw blurRad="38100" dist="38100" dir="2700000" algn="tl" rotWithShape="0">
                    <a:schemeClr val="bg1">
                      <a:alpha val="40000"/>
                    </a:schemeClr>
                  </a:outerShdw>
                </a:effectLst>
              </a:rPr>
              <a:t>Prinect Prepress Manager</a:t>
            </a:r>
          </a:p>
          <a:p>
            <a:pPr marL="352425" indent="-171450">
              <a:buFont typeface="Symbol" panose="05050102010706020507" pitchFamily="18" charset="2"/>
              <a:buChar char="-"/>
            </a:pPr>
            <a:r>
              <a:rPr lang="de-DE" sz="1600" dirty="0" smtClean="0">
                <a:solidFill>
                  <a:srgbClr val="004B8D"/>
                </a:solidFill>
                <a:effectLst>
                  <a:outerShdw blurRad="38100" dist="38100" dir="2700000" algn="tl" rotWithShape="0">
                    <a:schemeClr val="bg1">
                      <a:alpha val="40000"/>
                    </a:schemeClr>
                  </a:outerShdw>
                </a:effectLst>
              </a:rPr>
              <a:t>PDF Automation Pack</a:t>
            </a:r>
          </a:p>
          <a:p>
            <a:pPr marL="352425" indent="-171450">
              <a:buFont typeface="Symbol" panose="05050102010706020507" pitchFamily="18" charset="2"/>
              <a:buChar char="-"/>
            </a:pPr>
            <a:r>
              <a:rPr lang="de-DE" sz="1600" dirty="0" smtClean="0">
                <a:solidFill>
                  <a:srgbClr val="004B8D"/>
                </a:solidFill>
                <a:effectLst>
                  <a:outerShdw blurRad="38100" dist="38100" dir="2700000" algn="tl" rotWithShape="0">
                    <a:schemeClr val="bg1">
                      <a:alpha val="40000"/>
                    </a:schemeClr>
                  </a:outerShdw>
                </a:effectLst>
              </a:rPr>
              <a:t>Prinect Renderer</a:t>
            </a:r>
          </a:p>
          <a:p>
            <a:pPr marL="352425" indent="-171450">
              <a:buFont typeface="Symbol" panose="05050102010706020507" pitchFamily="18" charset="2"/>
              <a:buChar char="-"/>
            </a:pPr>
            <a:r>
              <a:rPr lang="de-DE" sz="1600" dirty="0" smtClean="0">
                <a:solidFill>
                  <a:srgbClr val="004B8D"/>
                </a:solidFill>
                <a:effectLst>
                  <a:outerShdw blurRad="38100" dist="38100" dir="2700000" algn="tl" rotWithShape="0">
                    <a:schemeClr val="bg1">
                      <a:alpha val="40000"/>
                    </a:schemeClr>
                  </a:outerShdw>
                </a:effectLst>
              </a:rPr>
              <a:t>ColorProof Pro</a:t>
            </a:r>
          </a:p>
          <a:p>
            <a:pPr marL="352425" indent="-171450">
              <a:buFont typeface="Symbol" panose="05050102010706020507" pitchFamily="18" charset="2"/>
              <a:buChar char="-"/>
            </a:pPr>
            <a:r>
              <a:rPr lang="de-DE" sz="1600" dirty="0" smtClean="0">
                <a:solidFill>
                  <a:srgbClr val="004B8D"/>
                </a:solidFill>
                <a:effectLst>
                  <a:outerShdw blurRad="38100" dist="38100" dir="2700000" algn="tl" rotWithShape="0">
                    <a:schemeClr val="bg1">
                      <a:alpha val="40000"/>
                    </a:schemeClr>
                  </a:outerShdw>
                </a:effectLst>
              </a:rPr>
              <a:t>CIP4 Plate Remake</a:t>
            </a:r>
          </a:p>
          <a:p>
            <a:pPr marL="352425" indent="-171450">
              <a:buFont typeface="Symbol" panose="05050102010706020507" pitchFamily="18" charset="2"/>
              <a:buChar char="-"/>
            </a:pPr>
            <a:endParaRPr lang="de-DE" sz="1600" dirty="0">
              <a:solidFill>
                <a:srgbClr val="004B8D"/>
              </a:solidFill>
              <a:effectLst>
                <a:outerShdw blurRad="38100" dist="38100" dir="2700000" algn="tl" rotWithShape="0">
                  <a:schemeClr val="bg1">
                    <a:alpha val="40000"/>
                  </a:schemeClr>
                </a:outerShdw>
              </a:effectLst>
            </a:endParaRPr>
          </a:p>
          <a:p>
            <a:pPr marL="180975"/>
            <a:r>
              <a:rPr lang="de-DE" sz="2000" dirty="0">
                <a:solidFill>
                  <a:srgbClr val="004B8D"/>
                </a:solidFill>
                <a:effectLst>
                  <a:outerShdw blurRad="38100" dist="38100" dir="2700000" algn="tl" rotWithShape="0">
                    <a:schemeClr val="bg1">
                      <a:alpha val="40000"/>
                    </a:schemeClr>
                  </a:outerShdw>
                </a:effectLst>
              </a:rPr>
              <a:t>Prinect Signa Station</a:t>
            </a:r>
          </a:p>
          <a:p>
            <a:pPr marL="180975"/>
            <a:r>
              <a:rPr lang="de-DE" sz="2000" dirty="0">
                <a:solidFill>
                  <a:srgbClr val="004B8D"/>
                </a:solidFill>
                <a:effectLst>
                  <a:outerShdw blurRad="38100" dist="38100" dir="2700000" algn="tl" rotWithShape="0">
                    <a:schemeClr val="bg1">
                      <a:alpha val="40000"/>
                    </a:schemeClr>
                  </a:outerShdw>
                </a:effectLst>
              </a:rPr>
              <a:t>Prinect PDF </a:t>
            </a:r>
            <a:r>
              <a:rPr lang="de-DE" sz="2000" dirty="0" smtClean="0">
                <a:solidFill>
                  <a:srgbClr val="004B8D"/>
                </a:solidFill>
                <a:effectLst>
                  <a:outerShdw blurRad="38100" dist="38100" dir="2700000" algn="tl" rotWithShape="0">
                    <a:schemeClr val="bg1">
                      <a:alpha val="40000"/>
                    </a:schemeClr>
                  </a:outerShdw>
                </a:effectLst>
              </a:rPr>
              <a:t>Toolbox</a:t>
            </a:r>
          </a:p>
          <a:p>
            <a:pPr marL="180975"/>
            <a:r>
              <a:rPr lang="de-DE" sz="2000" dirty="0">
                <a:solidFill>
                  <a:srgbClr val="004B8D"/>
                </a:solidFill>
                <a:effectLst>
                  <a:outerShdw blurRad="38100" dist="38100" dir="2700000" algn="tl" rotWithShape="0">
                    <a:schemeClr val="bg1">
                      <a:alpha val="40000"/>
                    </a:schemeClr>
                  </a:outerShdw>
                </a:effectLst>
              </a:rPr>
              <a:t>Prinect Shooter</a:t>
            </a:r>
          </a:p>
          <a:p>
            <a:pPr marL="180975"/>
            <a:r>
              <a:rPr lang="de-DE" sz="2000" dirty="0">
                <a:solidFill>
                  <a:srgbClr val="004B8D"/>
                </a:solidFill>
                <a:effectLst>
                  <a:outerShdw blurRad="38100" dist="38100" dir="2700000" algn="tl" rotWithShape="0">
                    <a:schemeClr val="bg1">
                      <a:alpha val="40000"/>
                    </a:schemeClr>
                  </a:outerShdw>
                </a:effectLst>
              </a:rPr>
              <a:t>Prinect Pressroom </a:t>
            </a:r>
            <a:r>
              <a:rPr lang="de-DE" sz="2000" dirty="0" smtClean="0">
                <a:solidFill>
                  <a:srgbClr val="004B8D"/>
                </a:solidFill>
                <a:effectLst>
                  <a:outerShdw blurRad="38100" dist="38100" dir="2700000" algn="tl" rotWithShape="0">
                    <a:schemeClr val="bg1">
                      <a:alpha val="40000"/>
                    </a:schemeClr>
                  </a:outerShdw>
                </a:effectLst>
              </a:rPr>
              <a:t>Manager</a:t>
            </a:r>
            <a:endParaRPr lang="de-DE" sz="2000" dirty="0">
              <a:solidFill>
                <a:srgbClr val="004B8D"/>
              </a:solidFill>
              <a:effectLst>
                <a:outerShdw blurRad="38100" dist="38100" dir="2700000" algn="tl" rotWithShape="0">
                  <a:schemeClr val="bg1">
                    <a:alpha val="40000"/>
                  </a:schemeClr>
                </a:outerShdw>
              </a:effectLst>
            </a:endParaRPr>
          </a:p>
        </p:txBody>
      </p:sp>
      <p:sp>
        <p:nvSpPr>
          <p:cNvPr id="150" name="Textfeld 149"/>
          <p:cNvSpPr txBox="1"/>
          <p:nvPr/>
        </p:nvSpPr>
        <p:spPr>
          <a:xfrm>
            <a:off x="205200" y="2510268"/>
            <a:ext cx="8438346" cy="1738938"/>
          </a:xfrm>
          <a:prstGeom prst="rect">
            <a:avLst/>
          </a:prstGeom>
        </p:spPr>
        <p:style>
          <a:lnRef idx="0">
            <a:schemeClr val="accent3"/>
          </a:lnRef>
          <a:fillRef idx="3">
            <a:schemeClr val="accent3"/>
          </a:fillRef>
          <a:effectRef idx="3">
            <a:schemeClr val="accent3"/>
          </a:effectRef>
          <a:fontRef idx="minor">
            <a:schemeClr val="lt1"/>
          </a:fontRef>
        </p:style>
        <p:txBody>
          <a:bodyPr wrap="square" numCol="2" rtlCol="0">
            <a:spAutoFit/>
          </a:bodyPr>
          <a:lstStyle/>
          <a:p>
            <a:pPr marL="180975">
              <a:spcBef>
                <a:spcPts val="1200"/>
              </a:spcBef>
            </a:pPr>
            <a:endParaRPr lang="de-DE" sz="2000" dirty="0" smtClean="0">
              <a:solidFill>
                <a:srgbClr val="004B8D"/>
              </a:solidFill>
              <a:effectLst>
                <a:outerShdw blurRad="38100" dist="38100" dir="2700000" algn="tl" rotWithShape="0">
                  <a:schemeClr val="bg1">
                    <a:alpha val="40000"/>
                  </a:schemeClr>
                </a:outerShdw>
              </a:effectLst>
            </a:endParaRPr>
          </a:p>
          <a:p>
            <a:pPr marL="180975">
              <a:spcBef>
                <a:spcPts val="0"/>
              </a:spcBef>
            </a:pPr>
            <a:r>
              <a:rPr lang="de-DE" sz="2000" dirty="0" smtClean="0">
                <a:solidFill>
                  <a:srgbClr val="004B8D"/>
                </a:solidFill>
                <a:effectLst>
                  <a:outerShdw blurRad="38100" dist="38100" dir="2700000" algn="tl" rotWithShape="0">
                    <a:schemeClr val="bg1">
                      <a:alpha val="40000"/>
                    </a:schemeClr>
                  </a:outerShdw>
                </a:effectLst>
              </a:rPr>
              <a:t>Prinect MetaDimension</a:t>
            </a:r>
          </a:p>
          <a:p>
            <a:pPr marL="352425" indent="-171450">
              <a:buFont typeface="Symbol" panose="05050102010706020507" pitchFamily="18" charset="2"/>
              <a:buChar char="-"/>
            </a:pPr>
            <a:r>
              <a:rPr lang="de-DE" sz="1600" dirty="0" smtClean="0">
                <a:solidFill>
                  <a:srgbClr val="004B8D"/>
                </a:solidFill>
                <a:effectLst>
                  <a:outerShdw blurRad="38100" dist="38100" dir="2700000" algn="tl" rotWithShape="0">
                    <a:schemeClr val="bg1">
                      <a:alpha val="40000"/>
                    </a:schemeClr>
                  </a:outerShdw>
                </a:effectLst>
              </a:rPr>
              <a:t>ColorProof Pro</a:t>
            </a:r>
          </a:p>
          <a:p>
            <a:pPr marL="352425" indent="-171450">
              <a:buFont typeface="Symbol" panose="05050102010706020507" pitchFamily="18" charset="2"/>
              <a:buChar char="-"/>
            </a:pPr>
            <a:r>
              <a:rPr lang="de-DE" sz="1600" dirty="0" smtClean="0">
                <a:solidFill>
                  <a:srgbClr val="004B8D"/>
                </a:solidFill>
                <a:effectLst>
                  <a:outerShdw blurRad="38100" dist="38100" dir="2700000" algn="tl" rotWithShape="0">
                    <a:schemeClr val="bg1">
                      <a:alpha val="40000"/>
                    </a:schemeClr>
                  </a:outerShdw>
                </a:effectLst>
              </a:rPr>
              <a:t>CIP4 Plate Remake</a:t>
            </a:r>
          </a:p>
          <a:p>
            <a:pPr marL="352425" indent="-171450">
              <a:buFont typeface="Symbol" panose="05050102010706020507" pitchFamily="18" charset="2"/>
              <a:buChar char="-"/>
            </a:pPr>
            <a:endParaRPr lang="de-DE" sz="1100" dirty="0">
              <a:solidFill>
                <a:srgbClr val="004B8D"/>
              </a:solidFill>
              <a:effectLst>
                <a:outerShdw blurRad="38100" dist="38100" dir="2700000" algn="tl" rotWithShape="0">
                  <a:schemeClr val="bg1">
                    <a:alpha val="40000"/>
                  </a:schemeClr>
                </a:outerShdw>
              </a:effectLst>
            </a:endParaRPr>
          </a:p>
          <a:p>
            <a:pPr marL="180975"/>
            <a:endParaRPr lang="de-DE" sz="2000" dirty="0" smtClean="0">
              <a:solidFill>
                <a:srgbClr val="004B8D"/>
              </a:solidFill>
              <a:effectLst>
                <a:outerShdw blurRad="38100" dist="38100" dir="2700000" algn="tl" rotWithShape="0">
                  <a:schemeClr val="bg1">
                    <a:alpha val="40000"/>
                  </a:schemeClr>
                </a:outerShdw>
              </a:effectLst>
            </a:endParaRPr>
          </a:p>
          <a:p>
            <a:pPr marL="180975"/>
            <a:endParaRPr lang="de-DE" sz="1600" dirty="0" smtClean="0">
              <a:solidFill>
                <a:srgbClr val="004B8D"/>
              </a:solidFill>
              <a:effectLst>
                <a:outerShdw blurRad="38100" dist="38100" dir="2700000" algn="tl" rotWithShape="0">
                  <a:schemeClr val="bg1">
                    <a:alpha val="40000"/>
                  </a:schemeClr>
                </a:outerShdw>
              </a:effectLst>
            </a:endParaRPr>
          </a:p>
          <a:p>
            <a:pPr marL="180975"/>
            <a:r>
              <a:rPr lang="de-DE" sz="2000" dirty="0" smtClean="0">
                <a:solidFill>
                  <a:srgbClr val="004B8D"/>
                </a:solidFill>
                <a:effectLst>
                  <a:outerShdw blurRad="38100" dist="38100" dir="2700000" algn="tl" rotWithShape="0">
                    <a:schemeClr val="bg1">
                      <a:alpha val="40000"/>
                    </a:schemeClr>
                  </a:outerShdw>
                </a:effectLst>
              </a:rPr>
              <a:t>Prinect </a:t>
            </a:r>
            <a:r>
              <a:rPr lang="de-DE" sz="2000" dirty="0">
                <a:solidFill>
                  <a:srgbClr val="004B8D"/>
                </a:solidFill>
                <a:effectLst>
                  <a:outerShdw blurRad="38100" dist="38100" dir="2700000" algn="tl" rotWithShape="0">
                    <a:schemeClr val="bg1">
                      <a:alpha val="40000"/>
                    </a:schemeClr>
                  </a:outerShdw>
                </a:effectLst>
              </a:rPr>
              <a:t>Signa Station</a:t>
            </a:r>
          </a:p>
          <a:p>
            <a:pPr marL="180975"/>
            <a:r>
              <a:rPr lang="de-DE" sz="2000" dirty="0">
                <a:solidFill>
                  <a:srgbClr val="004B8D"/>
                </a:solidFill>
                <a:effectLst>
                  <a:outerShdw blurRad="38100" dist="38100" dir="2700000" algn="tl" rotWithShape="0">
                    <a:schemeClr val="bg1">
                      <a:alpha val="40000"/>
                    </a:schemeClr>
                  </a:outerShdw>
                </a:effectLst>
              </a:rPr>
              <a:t>Prinect PDF </a:t>
            </a:r>
            <a:r>
              <a:rPr lang="de-DE" sz="2000" dirty="0" smtClean="0">
                <a:solidFill>
                  <a:srgbClr val="004B8D"/>
                </a:solidFill>
                <a:effectLst>
                  <a:outerShdw blurRad="38100" dist="38100" dir="2700000" algn="tl" rotWithShape="0">
                    <a:schemeClr val="bg1">
                      <a:alpha val="40000"/>
                    </a:schemeClr>
                  </a:outerShdw>
                </a:effectLst>
              </a:rPr>
              <a:t>Toolbox</a:t>
            </a:r>
          </a:p>
          <a:p>
            <a:pPr marL="180975"/>
            <a:r>
              <a:rPr lang="de-DE" sz="2000" dirty="0">
                <a:solidFill>
                  <a:srgbClr val="004B8D"/>
                </a:solidFill>
                <a:effectLst>
                  <a:outerShdw blurRad="38100" dist="38100" dir="2700000" algn="tl" rotWithShape="0">
                    <a:schemeClr val="bg1">
                      <a:alpha val="40000"/>
                    </a:schemeClr>
                  </a:outerShdw>
                </a:effectLst>
              </a:rPr>
              <a:t>Prinect Shooter</a:t>
            </a:r>
          </a:p>
          <a:p>
            <a:pPr marL="180975"/>
            <a:r>
              <a:rPr lang="de-DE" sz="2000" dirty="0">
                <a:solidFill>
                  <a:srgbClr val="004B8D"/>
                </a:solidFill>
                <a:effectLst>
                  <a:outerShdw blurRad="38100" dist="38100" dir="2700000" algn="tl" rotWithShape="0">
                    <a:schemeClr val="bg1">
                      <a:alpha val="40000"/>
                    </a:schemeClr>
                  </a:outerShdw>
                </a:effectLst>
              </a:rPr>
              <a:t>Prinect </a:t>
            </a:r>
            <a:r>
              <a:rPr lang="de-DE" sz="2000" dirty="0" smtClean="0">
                <a:solidFill>
                  <a:srgbClr val="004B8D"/>
                </a:solidFill>
                <a:effectLst>
                  <a:outerShdw blurRad="38100" dist="38100" dir="2700000" algn="tl" rotWithShape="0">
                    <a:schemeClr val="bg1">
                      <a:alpha val="40000"/>
                    </a:schemeClr>
                  </a:outerShdw>
                </a:effectLst>
              </a:rPr>
              <a:t>Prepress Interface</a:t>
            </a:r>
          </a:p>
          <a:p>
            <a:pPr marL="180975"/>
            <a:endParaRPr lang="de-DE" sz="1100" dirty="0">
              <a:solidFill>
                <a:srgbClr val="004B8D"/>
              </a:solidFill>
              <a:effectLst>
                <a:outerShdw blurRad="38100" dist="38100" dir="2700000" algn="tl" rotWithShape="0">
                  <a:schemeClr val="bg1">
                    <a:alpha val="40000"/>
                  </a:schemeClr>
                </a:outerShdw>
              </a:effectLst>
            </a:endParaRPr>
          </a:p>
        </p:txBody>
      </p:sp>
    </p:spTree>
    <p:extLst>
      <p:ext uri="{BB962C8B-B14F-4D97-AF65-F5344CB8AC3E}">
        <p14:creationId xmlns:p14="http://schemas.microsoft.com/office/powerpoint/2010/main" val="31532270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iterate type="wd">
                                    <p:tmPct val="2000"/>
                                  </p:iterate>
                                  <p:childTnLst>
                                    <p:animEffect transition="out" filter="fade">
                                      <p:cBhvr>
                                        <p:cTn id="6" dur="2000"/>
                                        <p:tgtEl>
                                          <p:spTgt spid="150"/>
                                        </p:tgtEl>
                                      </p:cBhvr>
                                    </p:animEffect>
                                    <p:set>
                                      <p:cBhvr>
                                        <p:cTn id="7" dur="1" fill="hold">
                                          <p:stCondLst>
                                            <p:cond delay="1999"/>
                                          </p:stCondLst>
                                        </p:cTn>
                                        <p:tgtEl>
                                          <p:spTgt spid="1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platzhalter 1"/>
          <p:cNvSpPr>
            <a:spLocks noGrp="1"/>
          </p:cNvSpPr>
          <p:nvPr>
            <p:ph type="body" sz="quarter" idx="10"/>
          </p:nvPr>
        </p:nvSpPr>
        <p:spPr>
          <a:xfrm>
            <a:off x="428625" y="4143375"/>
            <a:ext cx="5143500" cy="277813"/>
          </a:xfrm>
        </p:spPr>
        <p:txBody>
          <a:bodyPr/>
          <a:lstStyle/>
          <a:p>
            <a:r>
              <a:rPr lang="de-DE" noProof="0" dirty="0" smtClean="0">
                <a:latin typeface="Arial" charset="0"/>
                <a:cs typeface="Arial" charset="0"/>
              </a:rPr>
              <a:t>Prinect Anwendertage, 8. und 9. November 2013</a:t>
            </a:r>
          </a:p>
        </p:txBody>
      </p:sp>
      <p:sp>
        <p:nvSpPr>
          <p:cNvPr id="8195" name="Textplatzhalter 2"/>
          <p:cNvSpPr>
            <a:spLocks noGrp="1"/>
          </p:cNvSpPr>
          <p:nvPr>
            <p:ph type="body" sz="quarter" idx="11"/>
          </p:nvPr>
        </p:nvSpPr>
        <p:spPr>
          <a:xfrm>
            <a:off x="428625" y="4543527"/>
            <a:ext cx="5143500" cy="361637"/>
          </a:xfrm>
        </p:spPr>
        <p:txBody>
          <a:bodyPr/>
          <a:lstStyle/>
          <a:p>
            <a:pPr>
              <a:spcBef>
                <a:spcPct val="0"/>
              </a:spcBef>
              <a:spcAft>
                <a:spcPct val="0"/>
              </a:spcAft>
            </a:pPr>
            <a:r>
              <a:rPr lang="de-DE" noProof="0" dirty="0" smtClean="0">
                <a:latin typeface="Arial" charset="0"/>
                <a:cs typeface="Arial" charset="0"/>
              </a:rPr>
              <a:t>Vielen Dank für Ihre Aufmerksamkeit!</a:t>
            </a:r>
          </a:p>
        </p:txBody>
      </p:sp>
      <p:sp>
        <p:nvSpPr>
          <p:cNvPr id="8196" name="Textplatzhalter 3"/>
          <p:cNvSpPr>
            <a:spLocks noGrp="1"/>
          </p:cNvSpPr>
          <p:nvPr>
            <p:ph type="body" sz="quarter" idx="12"/>
          </p:nvPr>
        </p:nvSpPr>
        <p:spPr>
          <a:xfrm>
            <a:off x="428625" y="4953000"/>
            <a:ext cx="5143500" cy="551433"/>
          </a:xfrm>
        </p:spPr>
        <p:txBody>
          <a:bodyPr/>
          <a:lstStyle/>
          <a:p>
            <a:r>
              <a:rPr lang="de-DE" dirty="0" smtClean="0">
                <a:latin typeface="Arial" charset="0"/>
                <a:cs typeface="Arial" charset="0"/>
              </a:rPr>
              <a:t>Stefan Balmer, Detlef Freyer, Yvonne Müller, Cordula Völker</a:t>
            </a:r>
          </a:p>
          <a:p>
            <a:endParaRPr dirty="0" smtClean="0">
              <a:latin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1" name="Gruppieren 4100"/>
          <p:cNvGrpSpPr/>
          <p:nvPr/>
        </p:nvGrpSpPr>
        <p:grpSpPr>
          <a:xfrm>
            <a:off x="352425" y="973138"/>
            <a:ext cx="8255165" cy="4989600"/>
            <a:chOff x="352425" y="973138"/>
            <a:chExt cx="8255165" cy="4989600"/>
          </a:xfrm>
        </p:grpSpPr>
        <p:sp>
          <p:nvSpPr>
            <p:cNvPr id="4100" name="Rechteck 4099"/>
            <p:cNvSpPr/>
            <p:nvPr/>
          </p:nvSpPr>
          <p:spPr>
            <a:xfrm>
              <a:off x="352425" y="973138"/>
              <a:ext cx="2448000" cy="4989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hteck 156"/>
            <p:cNvSpPr/>
            <p:nvPr/>
          </p:nvSpPr>
          <p:spPr>
            <a:xfrm>
              <a:off x="2828926" y="973138"/>
              <a:ext cx="1332000" cy="49896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hteck 157"/>
            <p:cNvSpPr/>
            <p:nvPr/>
          </p:nvSpPr>
          <p:spPr>
            <a:xfrm>
              <a:off x="4190999" y="973138"/>
              <a:ext cx="4416591" cy="4989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ußzeilenplatzhalter 3"/>
          <p:cNvSpPr>
            <a:spLocks noGrp="1"/>
          </p:cNvSpPr>
          <p:nvPr>
            <p:ph type="ftr" sz="quarter" idx="10"/>
          </p:nvPr>
        </p:nvSpPr>
        <p:spPr>
          <a:prstGeom prst="rect">
            <a:avLst/>
          </a:prstGeom>
        </p:spPr>
        <p:txBody>
          <a:bodyPr/>
          <a:lstStyle/>
          <a:p>
            <a:pPr>
              <a:defRPr/>
            </a:pPr>
            <a:r>
              <a:rPr lang="de-DE" dirty="0" smtClean="0"/>
              <a:t>● PAT Prinect  ● D. Freyer, C. Völker ● November 2013</a:t>
            </a:r>
            <a:endParaRPr lang="de-DE" dirty="0"/>
          </a:p>
        </p:txBody>
      </p:sp>
      <p:sp>
        <p:nvSpPr>
          <p:cNvPr id="5" name="Foliennummernplatzhalter 4"/>
          <p:cNvSpPr>
            <a:spLocks noGrp="1"/>
          </p:cNvSpPr>
          <p:nvPr>
            <p:ph type="sldNum" sz="quarter" idx="11"/>
          </p:nvPr>
        </p:nvSpPr>
        <p:spPr/>
        <p:txBody>
          <a:bodyPr/>
          <a:lstStyle/>
          <a:p>
            <a:pPr>
              <a:defRPr/>
            </a:pPr>
            <a:fld id="{B035FD14-5EDB-4F2F-AE9E-2CB0E24AE5B8}" type="slidenum">
              <a:rPr lang="de-DE" smtClean="0"/>
              <a:pPr>
                <a:defRPr/>
              </a:pPr>
              <a:t>4</a:t>
            </a:fld>
            <a:endParaRPr lang="de-DE" dirty="0"/>
          </a:p>
        </p:txBody>
      </p:sp>
      <p:grpSp>
        <p:nvGrpSpPr>
          <p:cNvPr id="6" name="Gruppieren 5"/>
          <p:cNvGrpSpPr/>
          <p:nvPr/>
        </p:nvGrpSpPr>
        <p:grpSpPr>
          <a:xfrm>
            <a:off x="152401" y="2384884"/>
            <a:ext cx="8677274" cy="2190750"/>
            <a:chOff x="152401" y="2063750"/>
            <a:chExt cx="8677274" cy="2190750"/>
          </a:xfrm>
        </p:grpSpPr>
        <p:sp>
          <p:nvSpPr>
            <p:cNvPr id="7" name="Eingekerbter Richtungspfeil 6"/>
            <p:cNvSpPr/>
            <p:nvPr/>
          </p:nvSpPr>
          <p:spPr>
            <a:xfrm>
              <a:off x="152401"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8" name="Eingekerbter Richtungspfeil 7"/>
            <p:cNvSpPr/>
            <p:nvPr/>
          </p:nvSpPr>
          <p:spPr>
            <a:xfrm>
              <a:off x="2800543"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9" name="Eingekerbter Richtungspfeil 8"/>
            <p:cNvSpPr/>
            <p:nvPr/>
          </p:nvSpPr>
          <p:spPr>
            <a:xfrm>
              <a:off x="5448685"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0" name="Eingekerbter Richtungspfeil 9"/>
            <p:cNvSpPr/>
            <p:nvPr/>
          </p:nvSpPr>
          <p:spPr>
            <a:xfrm>
              <a:off x="1476472"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1" name="Eingekerbter Richtungspfeil 10"/>
            <p:cNvSpPr/>
            <p:nvPr/>
          </p:nvSpPr>
          <p:spPr>
            <a:xfrm>
              <a:off x="4124614"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2" name="Eingekerbter Richtungspfeil 11"/>
            <p:cNvSpPr/>
            <p:nvPr/>
          </p:nvSpPr>
          <p:spPr>
            <a:xfrm>
              <a:off x="6772754"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13" name="Grafik 12" descr="Proofer.png"/>
            <p:cNvPicPr>
              <a:picLocks noChangeAspect="1"/>
            </p:cNvPicPr>
            <p:nvPr/>
          </p:nvPicPr>
          <p:blipFill>
            <a:blip r:embed="rId3" cstate="email"/>
            <a:stretch>
              <a:fillRect/>
            </a:stretch>
          </p:blipFill>
          <p:spPr>
            <a:xfrm>
              <a:off x="4963064" y="2771775"/>
              <a:ext cx="757774" cy="695325"/>
            </a:xfrm>
            <a:prstGeom prst="rect">
              <a:avLst/>
            </a:prstGeom>
            <a:ln>
              <a:noFill/>
            </a:ln>
            <a:effectLst>
              <a:outerShdw blurRad="190500" algn="tl" rotWithShape="0">
                <a:srgbClr val="000000">
                  <a:alpha val="70000"/>
                </a:srgbClr>
              </a:outerShdw>
            </a:effectLst>
          </p:spPr>
        </p:pic>
        <p:pic>
          <p:nvPicPr>
            <p:cNvPr id="14" name="Grafik 13" descr="Adobe-PDF-Document-icon.png"/>
            <p:cNvPicPr>
              <a:picLocks noChangeAspect="1"/>
            </p:cNvPicPr>
            <p:nvPr/>
          </p:nvPicPr>
          <p:blipFill>
            <a:blip r:embed="rId4" cstate="email"/>
            <a:stretch>
              <a:fillRect/>
            </a:stretch>
          </p:blipFill>
          <p:spPr>
            <a:xfrm>
              <a:off x="1101600" y="2821509"/>
              <a:ext cx="622425" cy="622425"/>
            </a:xfrm>
            <a:prstGeom prst="rect">
              <a:avLst/>
            </a:prstGeom>
            <a:ln>
              <a:noFill/>
            </a:ln>
            <a:effectLst>
              <a:outerShdw blurRad="190500" algn="tl" rotWithShape="0">
                <a:srgbClr val="000000">
                  <a:alpha val="70000"/>
                </a:srgbClr>
              </a:outerShdw>
            </a:effectLst>
          </p:spPr>
        </p:pic>
        <p:pic>
          <p:nvPicPr>
            <p:cNvPr id="15" name="Grafik 14" descr="Adobe-PDF-Document-icon.png"/>
            <p:cNvPicPr>
              <a:picLocks noChangeAspect="1"/>
            </p:cNvPicPr>
            <p:nvPr/>
          </p:nvPicPr>
          <p:blipFill>
            <a:blip r:embed="rId4" cstate="email"/>
            <a:stretch>
              <a:fillRect/>
            </a:stretch>
          </p:blipFill>
          <p:spPr>
            <a:xfrm>
              <a:off x="2463675" y="2821509"/>
              <a:ext cx="622425" cy="622425"/>
            </a:xfrm>
            <a:prstGeom prst="rect">
              <a:avLst/>
            </a:prstGeom>
            <a:ln>
              <a:noFill/>
            </a:ln>
            <a:effectLst>
              <a:outerShdw blurRad="190500" algn="tl" rotWithShape="0">
                <a:srgbClr val="000000">
                  <a:alpha val="70000"/>
                </a:srgbClr>
              </a:outerShdw>
            </a:effectLst>
          </p:spPr>
        </p:pic>
        <p:pic>
          <p:nvPicPr>
            <p:cNvPr id="16" name="Grafik 15" descr="Bild vom Bogen.jpg"/>
            <p:cNvPicPr>
              <a:picLocks noChangeAspect="1"/>
            </p:cNvPicPr>
            <p:nvPr/>
          </p:nvPicPr>
          <p:blipFill>
            <a:blip r:embed="rId5" cstate="email"/>
            <a:stretch>
              <a:fillRect/>
            </a:stretch>
          </p:blipFill>
          <p:spPr>
            <a:xfrm>
              <a:off x="3605212" y="2761310"/>
              <a:ext cx="1004887" cy="703608"/>
            </a:xfrm>
            <a:prstGeom prst="rect">
              <a:avLst/>
            </a:prstGeom>
            <a:ln>
              <a:noFill/>
            </a:ln>
            <a:effectLst>
              <a:outerShdw blurRad="190500" algn="tl" rotWithShape="0">
                <a:srgbClr val="000000">
                  <a:alpha val="70000"/>
                </a:srgbClr>
              </a:outerShdw>
            </a:effectLst>
          </p:spPr>
        </p:pic>
        <p:pic>
          <p:nvPicPr>
            <p:cNvPr id="17" name="Grafik 16" descr="Bild vom Bogen.jpg"/>
            <p:cNvPicPr>
              <a:picLocks noChangeAspect="1"/>
            </p:cNvPicPr>
            <p:nvPr/>
          </p:nvPicPr>
          <p:blipFill>
            <a:blip r:embed="rId5" cstate="email"/>
            <a:stretch>
              <a:fillRect/>
            </a:stretch>
          </p:blipFill>
          <p:spPr>
            <a:xfrm>
              <a:off x="6186487" y="2761310"/>
              <a:ext cx="1004887" cy="703608"/>
            </a:xfrm>
            <a:prstGeom prst="rect">
              <a:avLst/>
            </a:prstGeom>
            <a:ln>
              <a:noFill/>
            </a:ln>
            <a:effectLst>
              <a:outerShdw blurRad="190500" algn="tl" rotWithShape="0">
                <a:srgbClr val="000000">
                  <a:alpha val="70000"/>
                </a:srgbClr>
              </a:outerShdw>
            </a:effectLst>
          </p:spPr>
        </p:pic>
        <p:pic>
          <p:nvPicPr>
            <p:cNvPr id="18" name="Picture 27" descr="http://s3.amazonaws.com/cmyktastic/assets/90/raster.rosette_clear_centered.png"/>
            <p:cNvPicPr>
              <a:picLocks noChangeAspect="1" noChangeArrowheads="1"/>
            </p:cNvPicPr>
            <p:nvPr/>
          </p:nvPicPr>
          <p:blipFill>
            <a:blip r:embed="rId6" cstate="email"/>
            <a:srcRect/>
            <a:stretch>
              <a:fillRect/>
            </a:stretch>
          </p:blipFill>
          <p:spPr bwMode="auto">
            <a:xfrm>
              <a:off x="6489700" y="3257549"/>
              <a:ext cx="485775" cy="485775"/>
            </a:xfrm>
            <a:prstGeom prst="rect">
              <a:avLst/>
            </a:prstGeom>
            <a:ln>
              <a:noFill/>
            </a:ln>
            <a:effectLst>
              <a:outerShdw blurRad="190500" algn="tl" rotWithShape="0">
                <a:srgbClr val="000000">
                  <a:alpha val="70000"/>
                </a:srgbClr>
              </a:outerShdw>
            </a:effectLst>
          </p:spPr>
        </p:pic>
        <p:grpSp>
          <p:nvGrpSpPr>
            <p:cNvPr id="19" name="Gruppieren 374"/>
            <p:cNvGrpSpPr/>
            <p:nvPr/>
          </p:nvGrpSpPr>
          <p:grpSpPr>
            <a:xfrm>
              <a:off x="7598458" y="2912245"/>
              <a:ext cx="1019175" cy="345281"/>
              <a:chOff x="8005693" y="1983582"/>
              <a:chExt cx="1019175" cy="345281"/>
            </a:xfrm>
            <a:effectLst>
              <a:outerShdw blurRad="63500" sx="102000" sy="102000" algn="ctr" rotWithShape="0">
                <a:prstClr val="black">
                  <a:alpha val="40000"/>
                </a:prstClr>
              </a:outerShdw>
            </a:effectLst>
          </p:grpSpPr>
          <p:sp>
            <p:nvSpPr>
              <p:cNvPr id="27" name="Rechteck 26"/>
              <p:cNvSpPr/>
              <p:nvPr/>
            </p:nvSpPr>
            <p:spPr>
              <a:xfrm>
                <a:off x="8005693" y="1983582"/>
                <a:ext cx="1019175" cy="345281"/>
              </a:xfrm>
              <a:prstGeom prst="rect">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8" name="Gruppieren 363"/>
              <p:cNvGrpSpPr/>
              <p:nvPr/>
            </p:nvGrpSpPr>
            <p:grpSpPr>
              <a:xfrm>
                <a:off x="8027702" y="2234134"/>
                <a:ext cx="977599" cy="30115"/>
                <a:chOff x="2215070" y="1928956"/>
                <a:chExt cx="4143375" cy="82800"/>
              </a:xfrm>
            </p:grpSpPr>
            <p:sp>
              <p:nvSpPr>
                <p:cNvPr id="102" name="Rechteck 101"/>
                <p:cNvSpPr/>
                <p:nvPr/>
              </p:nvSpPr>
              <p:spPr>
                <a:xfrm>
                  <a:off x="22150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Rechteck 102"/>
                <p:cNvSpPr/>
                <p:nvPr/>
              </p:nvSpPr>
              <p:spPr>
                <a:xfrm>
                  <a:off x="24055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Rechteck 103"/>
                <p:cNvSpPr/>
                <p:nvPr/>
              </p:nvSpPr>
              <p:spPr>
                <a:xfrm>
                  <a:off x="2586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Rechteck 104"/>
                <p:cNvSpPr/>
                <p:nvPr/>
              </p:nvSpPr>
              <p:spPr>
                <a:xfrm>
                  <a:off x="2777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Rechteck 105"/>
                <p:cNvSpPr/>
                <p:nvPr/>
              </p:nvSpPr>
              <p:spPr>
                <a:xfrm>
                  <a:off x="2967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Rechteck 106"/>
                <p:cNvSpPr/>
                <p:nvPr/>
              </p:nvSpPr>
              <p:spPr>
                <a:xfrm>
                  <a:off x="3158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Rechteck 107"/>
                <p:cNvSpPr/>
                <p:nvPr/>
              </p:nvSpPr>
              <p:spPr>
                <a:xfrm>
                  <a:off x="333902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Rechteck 108"/>
                <p:cNvSpPr/>
                <p:nvPr/>
              </p:nvSpPr>
              <p:spPr>
                <a:xfrm>
                  <a:off x="352952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Rechteck 109"/>
                <p:cNvSpPr/>
                <p:nvPr/>
              </p:nvSpPr>
              <p:spPr>
                <a:xfrm>
                  <a:off x="372002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Rechteck 110"/>
                <p:cNvSpPr/>
                <p:nvPr/>
              </p:nvSpPr>
              <p:spPr>
                <a:xfrm>
                  <a:off x="3910520" y="1950556"/>
                  <a:ext cx="190500" cy="61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Rechteck 111"/>
                <p:cNvSpPr/>
                <p:nvPr/>
              </p:nvSpPr>
              <p:spPr>
                <a:xfrm>
                  <a:off x="409149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Rechteck 112"/>
                <p:cNvSpPr/>
                <p:nvPr/>
              </p:nvSpPr>
              <p:spPr>
                <a:xfrm>
                  <a:off x="4281995" y="1986556"/>
                  <a:ext cx="190500" cy="25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Rechteck 113"/>
                <p:cNvSpPr/>
                <p:nvPr/>
              </p:nvSpPr>
              <p:spPr>
                <a:xfrm>
                  <a:off x="447249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Rechteck 114"/>
                <p:cNvSpPr/>
                <p:nvPr/>
              </p:nvSpPr>
              <p:spPr>
                <a:xfrm>
                  <a:off x="4662995"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Rechteck 115"/>
                <p:cNvSpPr/>
                <p:nvPr/>
              </p:nvSpPr>
              <p:spPr>
                <a:xfrm>
                  <a:off x="4843970"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Rechteck 116"/>
                <p:cNvSpPr/>
                <p:nvPr/>
              </p:nvSpPr>
              <p:spPr>
                <a:xfrm>
                  <a:off x="503447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Rechteck 117"/>
                <p:cNvSpPr/>
                <p:nvPr/>
              </p:nvSpPr>
              <p:spPr>
                <a:xfrm>
                  <a:off x="52249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Rechteck 118"/>
                <p:cNvSpPr/>
                <p:nvPr/>
              </p:nvSpPr>
              <p:spPr>
                <a:xfrm>
                  <a:off x="541547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Rechteck 119"/>
                <p:cNvSpPr/>
                <p:nvPr/>
              </p:nvSpPr>
              <p:spPr>
                <a:xfrm>
                  <a:off x="55964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Rechteck 120"/>
                <p:cNvSpPr/>
                <p:nvPr/>
              </p:nvSpPr>
              <p:spPr>
                <a:xfrm>
                  <a:off x="57869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2" name="Rechteck 121"/>
                <p:cNvSpPr/>
                <p:nvPr/>
              </p:nvSpPr>
              <p:spPr>
                <a:xfrm>
                  <a:off x="597744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3" name="Rechteck 122"/>
                <p:cNvSpPr/>
                <p:nvPr/>
              </p:nvSpPr>
              <p:spPr>
                <a:xfrm>
                  <a:off x="6167945" y="2008156"/>
                  <a:ext cx="190500" cy="3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9" name="Gruppieren 364"/>
              <p:cNvGrpSpPr/>
              <p:nvPr/>
            </p:nvGrpSpPr>
            <p:grpSpPr>
              <a:xfrm>
                <a:off x="8027702" y="2177550"/>
                <a:ext cx="977599" cy="30115"/>
                <a:chOff x="2215070" y="1773381"/>
                <a:chExt cx="4143375" cy="82800"/>
              </a:xfrm>
            </p:grpSpPr>
            <p:sp>
              <p:nvSpPr>
                <p:cNvPr id="80" name="Rechteck 79"/>
                <p:cNvSpPr/>
                <p:nvPr/>
              </p:nvSpPr>
              <p:spPr>
                <a:xfrm>
                  <a:off x="22150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Rechteck 80"/>
                <p:cNvSpPr/>
                <p:nvPr/>
              </p:nvSpPr>
              <p:spPr>
                <a:xfrm>
                  <a:off x="24055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Rechteck 81"/>
                <p:cNvSpPr/>
                <p:nvPr/>
              </p:nvSpPr>
              <p:spPr>
                <a:xfrm>
                  <a:off x="25865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p:cNvSpPr/>
                <p:nvPr/>
              </p:nvSpPr>
              <p:spPr>
                <a:xfrm>
                  <a:off x="2777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hteck 83"/>
                <p:cNvSpPr/>
                <p:nvPr/>
              </p:nvSpPr>
              <p:spPr>
                <a:xfrm>
                  <a:off x="29675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p:cNvSpPr/>
                <p:nvPr/>
              </p:nvSpPr>
              <p:spPr>
                <a:xfrm>
                  <a:off x="3158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Rechteck 85"/>
                <p:cNvSpPr/>
                <p:nvPr/>
              </p:nvSpPr>
              <p:spPr>
                <a:xfrm>
                  <a:off x="333902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Rechteck 86"/>
                <p:cNvSpPr/>
                <p:nvPr/>
              </p:nvSpPr>
              <p:spPr>
                <a:xfrm>
                  <a:off x="3529520"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Rechteck 87"/>
                <p:cNvSpPr/>
                <p:nvPr/>
              </p:nvSpPr>
              <p:spPr>
                <a:xfrm>
                  <a:off x="37200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Rechteck 88"/>
                <p:cNvSpPr/>
                <p:nvPr/>
              </p:nvSpPr>
              <p:spPr>
                <a:xfrm>
                  <a:off x="39105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Rechteck 89"/>
                <p:cNvSpPr/>
                <p:nvPr/>
              </p:nvSpPr>
              <p:spPr>
                <a:xfrm>
                  <a:off x="4091495"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Rechteck 90"/>
                <p:cNvSpPr/>
                <p:nvPr/>
              </p:nvSpPr>
              <p:spPr>
                <a:xfrm>
                  <a:off x="4281995" y="1830981"/>
                  <a:ext cx="190500" cy="25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Rechteck 91"/>
                <p:cNvSpPr/>
                <p:nvPr/>
              </p:nvSpPr>
              <p:spPr>
                <a:xfrm>
                  <a:off x="4472495" y="1784181"/>
                  <a:ext cx="190500" cy="72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Rechteck 92"/>
                <p:cNvSpPr/>
                <p:nvPr/>
              </p:nvSpPr>
              <p:spPr>
                <a:xfrm>
                  <a:off x="4662995"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Rechteck 93"/>
                <p:cNvSpPr/>
                <p:nvPr/>
              </p:nvSpPr>
              <p:spPr>
                <a:xfrm>
                  <a:off x="4843970"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Rechteck 94"/>
                <p:cNvSpPr/>
                <p:nvPr/>
              </p:nvSpPr>
              <p:spPr>
                <a:xfrm>
                  <a:off x="5034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Rechteck 95"/>
                <p:cNvSpPr/>
                <p:nvPr/>
              </p:nvSpPr>
              <p:spPr>
                <a:xfrm>
                  <a:off x="52249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Rechteck 96"/>
                <p:cNvSpPr/>
                <p:nvPr/>
              </p:nvSpPr>
              <p:spPr>
                <a:xfrm>
                  <a:off x="5415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Rechteck 97"/>
                <p:cNvSpPr/>
                <p:nvPr/>
              </p:nvSpPr>
              <p:spPr>
                <a:xfrm>
                  <a:off x="55964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Rechteck 98"/>
                <p:cNvSpPr/>
                <p:nvPr/>
              </p:nvSpPr>
              <p:spPr>
                <a:xfrm>
                  <a:off x="57869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Rechteck 99"/>
                <p:cNvSpPr/>
                <p:nvPr/>
              </p:nvSpPr>
              <p:spPr>
                <a:xfrm>
                  <a:off x="5977445" y="1838181"/>
                  <a:ext cx="190500" cy="18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Rechteck 100"/>
                <p:cNvSpPr/>
                <p:nvPr/>
              </p:nvSpPr>
              <p:spPr>
                <a:xfrm>
                  <a:off x="6167945" y="1852581"/>
                  <a:ext cx="190500" cy="36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0" name="Gruppieren 401"/>
              <p:cNvGrpSpPr/>
              <p:nvPr/>
            </p:nvGrpSpPr>
            <p:grpSpPr>
              <a:xfrm>
                <a:off x="8027702" y="2120966"/>
                <a:ext cx="977599" cy="30115"/>
                <a:chOff x="2215070" y="1617806"/>
                <a:chExt cx="4143375" cy="82800"/>
              </a:xfrm>
            </p:grpSpPr>
            <p:sp>
              <p:nvSpPr>
                <p:cNvPr id="58" name="Rechteck 57"/>
                <p:cNvSpPr/>
                <p:nvPr/>
              </p:nvSpPr>
              <p:spPr>
                <a:xfrm>
                  <a:off x="22150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p:cNvSpPr/>
                <p:nvPr/>
              </p:nvSpPr>
              <p:spPr>
                <a:xfrm>
                  <a:off x="24055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p:cNvSpPr/>
                <p:nvPr/>
              </p:nvSpPr>
              <p:spPr>
                <a:xfrm>
                  <a:off x="258654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p:cNvSpPr/>
                <p:nvPr/>
              </p:nvSpPr>
              <p:spPr>
                <a:xfrm>
                  <a:off x="2777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p:cNvSpPr/>
                <p:nvPr/>
              </p:nvSpPr>
              <p:spPr>
                <a:xfrm>
                  <a:off x="29675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p:cNvSpPr/>
                <p:nvPr/>
              </p:nvSpPr>
              <p:spPr>
                <a:xfrm>
                  <a:off x="3158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p:cNvSpPr/>
                <p:nvPr/>
              </p:nvSpPr>
              <p:spPr>
                <a:xfrm>
                  <a:off x="333902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p:cNvSpPr/>
                <p:nvPr/>
              </p:nvSpPr>
              <p:spPr>
                <a:xfrm>
                  <a:off x="3529520" y="1653806"/>
                  <a:ext cx="190500" cy="46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p:cNvSpPr/>
                <p:nvPr/>
              </p:nvSpPr>
              <p:spPr>
                <a:xfrm>
                  <a:off x="37200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p:cNvSpPr/>
                <p:nvPr/>
              </p:nvSpPr>
              <p:spPr>
                <a:xfrm>
                  <a:off x="39105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p:cNvSpPr/>
                <p:nvPr/>
              </p:nvSpPr>
              <p:spPr>
                <a:xfrm>
                  <a:off x="409149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p:cNvSpPr/>
                <p:nvPr/>
              </p:nvSpPr>
              <p:spPr>
                <a:xfrm>
                  <a:off x="4281995" y="1675406"/>
                  <a:ext cx="190500" cy="25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eck 69"/>
                <p:cNvSpPr/>
                <p:nvPr/>
              </p:nvSpPr>
              <p:spPr>
                <a:xfrm>
                  <a:off x="447249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p:cNvSpPr/>
                <p:nvPr/>
              </p:nvSpPr>
              <p:spPr>
                <a:xfrm>
                  <a:off x="4662995" y="1639406"/>
                  <a:ext cx="190500" cy="61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p:cNvSpPr/>
                <p:nvPr/>
              </p:nvSpPr>
              <p:spPr>
                <a:xfrm>
                  <a:off x="4843970"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p:cNvSpPr/>
                <p:nvPr/>
              </p:nvSpPr>
              <p:spPr>
                <a:xfrm>
                  <a:off x="5034470" y="1679006"/>
                  <a:ext cx="190500" cy="216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p:cNvSpPr/>
                <p:nvPr/>
              </p:nvSpPr>
              <p:spPr>
                <a:xfrm>
                  <a:off x="52249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p:cNvSpPr/>
                <p:nvPr/>
              </p:nvSpPr>
              <p:spPr>
                <a:xfrm>
                  <a:off x="541547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p:cNvSpPr/>
                <p:nvPr/>
              </p:nvSpPr>
              <p:spPr>
                <a:xfrm>
                  <a:off x="5596445" y="1617806"/>
                  <a:ext cx="190500" cy="82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p:cNvSpPr/>
                <p:nvPr/>
              </p:nvSpPr>
              <p:spPr>
                <a:xfrm>
                  <a:off x="5786945" y="1621406"/>
                  <a:ext cx="190500" cy="79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p:cNvSpPr/>
                <p:nvPr/>
              </p:nvSpPr>
              <p:spPr>
                <a:xfrm>
                  <a:off x="5977445" y="1686206"/>
                  <a:ext cx="190500" cy="144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p:cNvSpPr/>
                <p:nvPr/>
              </p:nvSpPr>
              <p:spPr>
                <a:xfrm>
                  <a:off x="616794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65"/>
              <p:cNvGrpSpPr/>
              <p:nvPr/>
            </p:nvGrpSpPr>
            <p:grpSpPr>
              <a:xfrm>
                <a:off x="8027702" y="2064382"/>
                <a:ext cx="977599" cy="19640"/>
                <a:chOff x="2215070" y="1462231"/>
                <a:chExt cx="4143375" cy="54000"/>
              </a:xfrm>
            </p:grpSpPr>
            <p:sp>
              <p:nvSpPr>
                <p:cNvPr id="36" name="Rechteck 35"/>
                <p:cNvSpPr/>
                <p:nvPr/>
              </p:nvSpPr>
              <p:spPr>
                <a:xfrm>
                  <a:off x="22150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24055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a:xfrm>
                  <a:off x="2586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p:cNvSpPr/>
                <p:nvPr/>
              </p:nvSpPr>
              <p:spPr>
                <a:xfrm>
                  <a:off x="2777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p:cNvSpPr/>
                <p:nvPr/>
              </p:nvSpPr>
              <p:spPr>
                <a:xfrm>
                  <a:off x="2967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p:nvSpPr>
              <p:spPr>
                <a:xfrm>
                  <a:off x="3158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p:nvSpPr>
              <p:spPr>
                <a:xfrm>
                  <a:off x="333902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35295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37200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p:cNvSpPr/>
                <p:nvPr/>
              </p:nvSpPr>
              <p:spPr>
                <a:xfrm>
                  <a:off x="391052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p:cNvSpPr/>
                <p:nvPr/>
              </p:nvSpPr>
              <p:spPr>
                <a:xfrm>
                  <a:off x="409149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p:cNvSpPr/>
                <p:nvPr/>
              </p:nvSpPr>
              <p:spPr>
                <a:xfrm>
                  <a:off x="4281995" y="1505431"/>
                  <a:ext cx="190500" cy="1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p:cNvSpPr/>
                <p:nvPr/>
              </p:nvSpPr>
              <p:spPr>
                <a:xfrm>
                  <a:off x="447249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p:cNvSpPr/>
                <p:nvPr/>
              </p:nvSpPr>
              <p:spPr>
                <a:xfrm>
                  <a:off x="4662995" y="1462231"/>
                  <a:ext cx="1905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484397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p:cNvSpPr/>
                <p:nvPr/>
              </p:nvSpPr>
              <p:spPr>
                <a:xfrm>
                  <a:off x="50344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p:cNvSpPr/>
                <p:nvPr/>
              </p:nvSpPr>
              <p:spPr>
                <a:xfrm>
                  <a:off x="52249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p:cNvSpPr/>
                <p:nvPr/>
              </p:nvSpPr>
              <p:spPr>
                <a:xfrm>
                  <a:off x="541547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p:cNvSpPr/>
                <p:nvPr/>
              </p:nvSpPr>
              <p:spPr>
                <a:xfrm>
                  <a:off x="559644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p:cNvSpPr/>
                <p:nvPr/>
              </p:nvSpPr>
              <p:spPr>
                <a:xfrm>
                  <a:off x="57869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p:cNvSpPr/>
                <p:nvPr/>
              </p:nvSpPr>
              <p:spPr>
                <a:xfrm>
                  <a:off x="597744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p:cNvSpPr/>
                <p:nvPr/>
              </p:nvSpPr>
              <p:spPr>
                <a:xfrm>
                  <a:off x="6167945" y="1512631"/>
                  <a:ext cx="190500" cy="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32" name="Gerade Verbindung 31"/>
              <p:cNvCxnSpPr/>
              <p:nvPr/>
            </p:nvCxnSpPr>
            <p:spPr>
              <a:xfrm>
                <a:off x="8027698" y="2266404"/>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a:off x="8027698" y="2207499"/>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a:off x="8027698" y="2150331"/>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8027698" y="2082770"/>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20" name="Grafik 19" descr="Speedmaster XL 75-6-LX.png"/>
            <p:cNvPicPr>
              <a:picLocks noChangeAspect="1"/>
            </p:cNvPicPr>
            <p:nvPr/>
          </p:nvPicPr>
          <p:blipFill>
            <a:blip r:embed="rId7" cstate="email"/>
            <a:stretch>
              <a:fillRect/>
            </a:stretch>
          </p:blipFill>
          <p:spPr>
            <a:xfrm>
              <a:off x="7334250" y="3233971"/>
              <a:ext cx="1371600" cy="497094"/>
            </a:xfrm>
            <a:prstGeom prst="rect">
              <a:avLst/>
            </a:prstGeom>
            <a:ln>
              <a:noFill/>
            </a:ln>
            <a:effectLst>
              <a:outerShdw blurRad="190500" algn="tl" rotWithShape="0">
                <a:srgbClr val="000000">
                  <a:alpha val="70000"/>
                </a:srgbClr>
              </a:outerShdw>
            </a:effectLst>
          </p:spPr>
        </p:pic>
        <p:sp>
          <p:nvSpPr>
            <p:cNvPr id="21" name="Textfeld 20"/>
            <p:cNvSpPr txBox="1"/>
            <p:nvPr/>
          </p:nvSpPr>
          <p:spPr>
            <a:xfrm>
              <a:off x="638161" y="3791244"/>
              <a:ext cx="790602" cy="307777"/>
            </a:xfrm>
            <a:prstGeom prst="rect">
              <a:avLst/>
            </a:prstGeom>
            <a:noFill/>
          </p:spPr>
          <p:txBody>
            <a:bodyPr wrap="none" rtlCol="0">
              <a:spAutoFit/>
            </a:bodyPr>
            <a:lstStyle/>
            <a:p>
              <a:pPr algn="ctr"/>
              <a:r>
                <a:rPr lang="en-US" sz="1400" b="1" dirty="0" smtClean="0">
                  <a:solidFill>
                    <a:schemeClr val="accent1"/>
                  </a:solidFill>
                  <a:effectLst>
                    <a:outerShdw blurRad="50800" dist="38100" dir="5400000" algn="t" rotWithShape="0">
                      <a:schemeClr val="bg1">
                        <a:alpha val="40000"/>
                      </a:schemeClr>
                    </a:outerShdw>
                  </a:effectLst>
                </a:rPr>
                <a:t>Qualify</a:t>
              </a:r>
              <a:endParaRPr lang="en-US" sz="1400" dirty="0">
                <a:solidFill>
                  <a:schemeClr val="accent1"/>
                </a:solidFill>
                <a:effectLst>
                  <a:outerShdw blurRad="50800" dist="38100" dir="5400000" algn="t" rotWithShape="0">
                    <a:schemeClr val="bg1">
                      <a:alpha val="40000"/>
                    </a:schemeClr>
                  </a:outerShdw>
                </a:effectLst>
              </a:endParaRPr>
            </a:p>
          </p:txBody>
        </p:sp>
        <p:sp>
          <p:nvSpPr>
            <p:cNvPr id="22" name="Textfeld 21"/>
            <p:cNvSpPr txBox="1"/>
            <p:nvPr/>
          </p:nvSpPr>
          <p:spPr>
            <a:xfrm>
              <a:off x="1968978" y="3791244"/>
              <a:ext cx="853119" cy="307777"/>
            </a:xfrm>
            <a:prstGeom prst="rect">
              <a:avLst/>
            </a:prstGeom>
            <a:noFill/>
            <a:ln>
              <a:noFill/>
            </a:ln>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Prepare</a:t>
              </a:r>
              <a:endParaRPr lang="en-US" sz="1400">
                <a:solidFill>
                  <a:schemeClr val="accent1"/>
                </a:solidFill>
                <a:effectLst>
                  <a:outerShdw blurRad="50800" dist="38100" dir="5400000" algn="t" rotWithShape="0">
                    <a:schemeClr val="bg1">
                      <a:alpha val="40000"/>
                    </a:schemeClr>
                  </a:outerShdw>
                </a:effectLst>
              </a:endParaRPr>
            </a:p>
          </p:txBody>
        </p:sp>
        <p:sp>
          <p:nvSpPr>
            <p:cNvPr id="23" name="Textfeld 22"/>
            <p:cNvSpPr txBox="1"/>
            <p:nvPr/>
          </p:nvSpPr>
          <p:spPr>
            <a:xfrm>
              <a:off x="3184657" y="3791244"/>
              <a:ext cx="1088760" cy="307777"/>
            </a:xfrm>
            <a:prstGeom prst="rect">
              <a:avLst/>
            </a:prstGeom>
            <a:noFill/>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Imposition</a:t>
              </a:r>
              <a:endParaRPr lang="en-US" sz="1400">
                <a:solidFill>
                  <a:schemeClr val="accent1"/>
                </a:solidFill>
                <a:effectLst>
                  <a:outerShdw blurRad="50800" dist="38100" dir="5400000" algn="t" rotWithShape="0">
                    <a:schemeClr val="bg1">
                      <a:alpha val="40000"/>
                    </a:schemeClr>
                  </a:outerShdw>
                </a:effectLst>
              </a:endParaRPr>
            </a:p>
          </p:txBody>
        </p:sp>
        <p:sp>
          <p:nvSpPr>
            <p:cNvPr id="24" name="Textfeld 23"/>
            <p:cNvSpPr txBox="1"/>
            <p:nvPr/>
          </p:nvSpPr>
          <p:spPr>
            <a:xfrm>
              <a:off x="4592790" y="3791244"/>
              <a:ext cx="920445" cy="307777"/>
            </a:xfrm>
            <a:prstGeom prst="rect">
              <a:avLst/>
            </a:prstGeom>
            <a:noFill/>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Proofing</a:t>
              </a:r>
              <a:endParaRPr lang="en-US" sz="1400">
                <a:solidFill>
                  <a:schemeClr val="accent1"/>
                </a:solidFill>
                <a:effectLst>
                  <a:outerShdw blurRad="50800" dist="38100" dir="5400000" algn="t" rotWithShape="0">
                    <a:schemeClr val="bg1">
                      <a:alpha val="40000"/>
                    </a:schemeClr>
                  </a:outerShdw>
                </a:effectLst>
              </a:endParaRPr>
            </a:p>
          </p:txBody>
        </p:sp>
        <p:sp>
          <p:nvSpPr>
            <p:cNvPr id="25" name="Textfeld 24"/>
            <p:cNvSpPr txBox="1"/>
            <p:nvPr/>
          </p:nvSpPr>
          <p:spPr>
            <a:xfrm>
              <a:off x="6841540" y="3719934"/>
              <a:ext cx="1406154" cy="523220"/>
            </a:xfrm>
            <a:prstGeom prst="rect">
              <a:avLst/>
            </a:prstGeom>
            <a:noFill/>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Farb-</a:t>
              </a:r>
            </a:p>
            <a:p>
              <a:pPr algn="ctr"/>
              <a:r>
                <a:rPr lang="en-US" sz="1400" b="1" smtClean="0">
                  <a:solidFill>
                    <a:schemeClr val="accent1"/>
                  </a:solidFill>
                  <a:effectLst>
                    <a:outerShdw blurRad="50800" dist="38100" dir="5400000" algn="t" rotWithShape="0">
                      <a:schemeClr val="bg1">
                        <a:alpha val="40000"/>
                      </a:schemeClr>
                    </a:outerShdw>
                  </a:effectLst>
                </a:rPr>
                <a:t>voreinstellung</a:t>
              </a:r>
              <a:endParaRPr lang="en-US" sz="1400" b="1" dirty="0" smtClean="0">
                <a:solidFill>
                  <a:schemeClr val="accent1"/>
                </a:solidFill>
                <a:effectLst>
                  <a:outerShdw blurRad="50800" dist="38100" dir="5400000" algn="t" rotWithShape="0">
                    <a:schemeClr val="bg1">
                      <a:alpha val="40000"/>
                    </a:schemeClr>
                  </a:outerShdw>
                </a:effectLst>
              </a:endParaRPr>
            </a:p>
          </p:txBody>
        </p:sp>
        <p:sp>
          <p:nvSpPr>
            <p:cNvPr id="26" name="Textfeld 25"/>
            <p:cNvSpPr txBox="1"/>
            <p:nvPr/>
          </p:nvSpPr>
          <p:spPr>
            <a:xfrm>
              <a:off x="5813650" y="3800769"/>
              <a:ext cx="1069525" cy="307777"/>
            </a:xfrm>
            <a:prstGeom prst="rect">
              <a:avLst/>
            </a:prstGeom>
            <a:noFill/>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Rendering</a:t>
              </a:r>
              <a:endParaRPr lang="en-US" sz="1400">
                <a:solidFill>
                  <a:schemeClr val="accent1"/>
                </a:solidFill>
                <a:effectLst>
                  <a:outerShdw blurRad="50800" dist="38100" dir="5400000" algn="t" rotWithShape="0">
                    <a:schemeClr val="bg1">
                      <a:alpha val="40000"/>
                    </a:schemeClr>
                  </a:outerShdw>
                </a:effectLst>
              </a:endParaRPr>
            </a:p>
          </p:txBody>
        </p:sp>
      </p:grpSp>
      <p:sp>
        <p:nvSpPr>
          <p:cNvPr id="145" name="Rechteck 144"/>
          <p:cNvSpPr/>
          <p:nvPr/>
        </p:nvSpPr>
        <p:spPr>
          <a:xfrm>
            <a:off x="0" y="438549"/>
            <a:ext cx="152401" cy="1872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6" name="Rechteck 145"/>
          <p:cNvSpPr/>
          <p:nvPr/>
        </p:nvSpPr>
        <p:spPr>
          <a:xfrm>
            <a:off x="0" y="362524"/>
            <a:ext cx="287524"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Rechteck 147"/>
          <p:cNvSpPr/>
          <p:nvPr/>
        </p:nvSpPr>
        <p:spPr>
          <a:xfrm>
            <a:off x="2068" y="-3568"/>
            <a:ext cx="287524" cy="3599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110" name="Gruppieren 4109"/>
          <p:cNvGrpSpPr/>
          <p:nvPr/>
        </p:nvGrpSpPr>
        <p:grpSpPr>
          <a:xfrm>
            <a:off x="2984344" y="1212062"/>
            <a:ext cx="954880" cy="4517170"/>
            <a:chOff x="2984344" y="1198758"/>
            <a:chExt cx="954880" cy="4517170"/>
          </a:xfrm>
        </p:grpSpPr>
        <p:grpSp>
          <p:nvGrpSpPr>
            <p:cNvPr id="4103" name="Gruppieren 4102"/>
            <p:cNvGrpSpPr/>
            <p:nvPr/>
          </p:nvGrpSpPr>
          <p:grpSpPr>
            <a:xfrm>
              <a:off x="2984344" y="1198758"/>
              <a:ext cx="954880" cy="4517170"/>
              <a:chOff x="2984344" y="1198758"/>
              <a:chExt cx="954880" cy="4517170"/>
            </a:xfrm>
          </p:grpSpPr>
          <p:pic>
            <p:nvPicPr>
              <p:cNvPr id="135" name="Grafik 134"/>
              <p:cNvPicPr/>
              <p:nvPr/>
            </p:nvPicPr>
            <p:blipFill>
              <a:blip r:embed="rId8"/>
              <a:stretch>
                <a:fillRect/>
              </a:stretch>
            </p:blipFill>
            <p:spPr>
              <a:xfrm>
                <a:off x="3001885" y="5039841"/>
                <a:ext cx="919798" cy="676087"/>
              </a:xfrm>
              <a:prstGeom prst="rect">
                <a:avLst/>
              </a:prstGeom>
              <a:ln w="19050">
                <a:solidFill>
                  <a:schemeClr val="accent1"/>
                </a:solidFill>
              </a:ln>
              <a:effectLst>
                <a:outerShdw blurRad="190500" algn="tl" rotWithShape="0">
                  <a:srgbClr val="000000">
                    <a:alpha val="70000"/>
                  </a:srgbClr>
                </a:outerShdw>
              </a:effectLst>
            </p:spPr>
          </p:pic>
          <p:pic>
            <p:nvPicPr>
              <p:cNvPr id="143" name="Grafik 1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4344" y="1198758"/>
                <a:ext cx="954880" cy="1004216"/>
              </a:xfrm>
              <a:prstGeom prst="rect">
                <a:avLst/>
              </a:prstGeom>
              <a:ln>
                <a:noFill/>
              </a:ln>
              <a:effectLst>
                <a:outerShdw blurRad="190500" algn="tl" rotWithShape="0">
                  <a:srgbClr val="000000">
                    <a:alpha val="70000"/>
                  </a:srgbClr>
                </a:outerShdw>
              </a:effectLst>
            </p:spPr>
          </p:pic>
        </p:grpSp>
        <p:sp>
          <p:nvSpPr>
            <p:cNvPr id="4106" name="Rechteck 4105"/>
            <p:cNvSpPr/>
            <p:nvPr/>
          </p:nvSpPr>
          <p:spPr>
            <a:xfrm>
              <a:off x="3469736" y="1975900"/>
              <a:ext cx="426404" cy="166978"/>
            </a:xfrm>
            <a:prstGeom prst="rect">
              <a:avLst/>
            </a:prstGeom>
            <a:gradFill flip="none" rotWithShape="1">
              <a:gsLst>
                <a:gs pos="0">
                  <a:srgbClr val="F3F3F3"/>
                </a:gs>
                <a:gs pos="50000">
                  <a:srgbClr val="FAFAFA"/>
                </a:gs>
                <a:gs pos="100000">
                  <a:srgbClr val="FFFFF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2" name="Gruppieren 4101"/>
          <p:cNvGrpSpPr/>
          <p:nvPr/>
        </p:nvGrpSpPr>
        <p:grpSpPr>
          <a:xfrm>
            <a:off x="1170339" y="1198758"/>
            <a:ext cx="954880" cy="4530474"/>
            <a:chOff x="1170339" y="1198758"/>
            <a:chExt cx="954880" cy="4530474"/>
          </a:xfrm>
        </p:grpSpPr>
        <p:pic>
          <p:nvPicPr>
            <p:cNvPr id="4096" name="Grafik 409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0339" y="1198758"/>
              <a:ext cx="954880" cy="1004216"/>
            </a:xfrm>
            <a:prstGeom prst="rect">
              <a:avLst/>
            </a:prstGeom>
            <a:ln>
              <a:noFill/>
            </a:ln>
            <a:effectLst>
              <a:outerShdw blurRad="190500" algn="tl" rotWithShape="0">
                <a:srgbClr val="000000">
                  <a:alpha val="70000"/>
                </a:srgbClr>
              </a:outerShdw>
            </a:effectLst>
          </p:spPr>
        </p:pic>
        <p:sp>
          <p:nvSpPr>
            <p:cNvPr id="152" name="Rechteck 151"/>
            <p:cNvSpPr/>
            <p:nvPr/>
          </p:nvSpPr>
          <p:spPr>
            <a:xfrm>
              <a:off x="1653698" y="1980663"/>
              <a:ext cx="426404" cy="166978"/>
            </a:xfrm>
            <a:prstGeom prst="rect">
              <a:avLst/>
            </a:prstGeom>
            <a:gradFill flip="none" rotWithShape="1">
              <a:gsLst>
                <a:gs pos="0">
                  <a:srgbClr val="F3F3F3"/>
                </a:gs>
                <a:gs pos="50000">
                  <a:srgbClr val="FAFAFA"/>
                </a:gs>
                <a:gs pos="100000">
                  <a:srgbClr val="FFFFF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 name="Grafik 152"/>
            <p:cNvPicPr>
              <a:picLocks noChangeAspect="1"/>
            </p:cNvPicPr>
            <p:nvPr/>
          </p:nvPicPr>
          <p:blipFill rotWithShape="1">
            <a:blip r:embed="rId10"/>
            <a:srcRect l="13286" t="15642" r="15737" b="9653"/>
            <a:stretch/>
          </p:blipFill>
          <p:spPr bwMode="auto">
            <a:xfrm>
              <a:off x="1186979" y="5049366"/>
              <a:ext cx="921600" cy="679866"/>
            </a:xfrm>
            <a:prstGeom prst="rect">
              <a:avLst/>
            </a:prstGeom>
            <a:ln>
              <a:solidFill>
                <a:schemeClr val="accent1"/>
              </a:solidFill>
            </a:ln>
            <a:effectLst>
              <a:outerShdw blurRad="190500" algn="tl" rotWithShape="0">
                <a:srgbClr val="000000">
                  <a:alpha val="70000"/>
                </a:srgbClr>
              </a:outerShdw>
            </a:effectLst>
            <a:extLst>
              <a:ext uri="{53640926-AAD7-44D8-BBD7-CCE9431645EC}">
                <a14:shadowObscured xmlns:a14="http://schemas.microsoft.com/office/drawing/2010/main"/>
              </a:ext>
            </a:extLst>
          </p:spPr>
        </p:pic>
      </p:grpSp>
      <p:grpSp>
        <p:nvGrpSpPr>
          <p:cNvPr id="4123" name="Gruppieren 4122"/>
          <p:cNvGrpSpPr/>
          <p:nvPr/>
        </p:nvGrpSpPr>
        <p:grpSpPr>
          <a:xfrm>
            <a:off x="4464155" y="1211706"/>
            <a:ext cx="2262908" cy="4517526"/>
            <a:chOff x="4464155" y="1211706"/>
            <a:chExt cx="2262908" cy="4517526"/>
          </a:xfrm>
        </p:grpSpPr>
        <p:grpSp>
          <p:nvGrpSpPr>
            <p:cNvPr id="4111" name="Gruppieren 4110"/>
            <p:cNvGrpSpPr/>
            <p:nvPr/>
          </p:nvGrpSpPr>
          <p:grpSpPr>
            <a:xfrm>
              <a:off x="4464155" y="1211706"/>
              <a:ext cx="954880" cy="4517526"/>
              <a:chOff x="4464155" y="1198758"/>
              <a:chExt cx="954880" cy="4517526"/>
            </a:xfrm>
          </p:grpSpPr>
          <p:grpSp>
            <p:nvGrpSpPr>
              <p:cNvPr id="4104" name="Gruppieren 4103"/>
              <p:cNvGrpSpPr/>
              <p:nvPr/>
            </p:nvGrpSpPr>
            <p:grpSpPr>
              <a:xfrm>
                <a:off x="4464155" y="1198758"/>
                <a:ext cx="954880" cy="4517526"/>
                <a:chOff x="4464155" y="1198758"/>
                <a:chExt cx="954880" cy="4517526"/>
              </a:xfrm>
            </p:grpSpPr>
            <p:pic>
              <p:nvPicPr>
                <p:cNvPr id="4099" name="Grafik 409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24414" y="5039484"/>
                  <a:ext cx="894621" cy="676800"/>
                </a:xfrm>
                <a:prstGeom prst="rect">
                  <a:avLst/>
                </a:prstGeom>
                <a:ln>
                  <a:solidFill>
                    <a:schemeClr val="accent1"/>
                  </a:solidFill>
                </a:ln>
                <a:effectLst>
                  <a:outerShdw blurRad="190500" algn="tl" rotWithShape="0">
                    <a:srgbClr val="000000">
                      <a:alpha val="70000"/>
                    </a:srgbClr>
                  </a:outerShdw>
                </a:effectLst>
              </p:spPr>
            </p:pic>
            <p:pic>
              <p:nvPicPr>
                <p:cNvPr id="144" name="Grafik 1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64155" y="1198758"/>
                  <a:ext cx="954880" cy="1004216"/>
                </a:xfrm>
                <a:prstGeom prst="rect">
                  <a:avLst/>
                </a:prstGeom>
                <a:ln>
                  <a:noFill/>
                </a:ln>
                <a:effectLst>
                  <a:outerShdw blurRad="190500" algn="tl" rotWithShape="0">
                    <a:srgbClr val="000000">
                      <a:alpha val="70000"/>
                    </a:srgbClr>
                  </a:outerShdw>
                </a:effectLst>
              </p:spPr>
            </p:pic>
          </p:grpSp>
          <p:sp>
            <p:nvSpPr>
              <p:cNvPr id="151" name="Rechteck 150"/>
              <p:cNvSpPr/>
              <p:nvPr/>
            </p:nvSpPr>
            <p:spPr>
              <a:xfrm>
                <a:off x="4945841" y="1976602"/>
                <a:ext cx="426404" cy="166978"/>
              </a:xfrm>
              <a:prstGeom prst="rect">
                <a:avLst/>
              </a:prstGeom>
              <a:gradFill flip="none" rotWithShape="1">
                <a:gsLst>
                  <a:gs pos="0">
                    <a:srgbClr val="F3F3F3"/>
                  </a:gs>
                  <a:gs pos="50000">
                    <a:srgbClr val="FAFAFA"/>
                  </a:gs>
                  <a:gs pos="100000">
                    <a:srgbClr val="FFFFF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22" name="Gruppieren 4121"/>
            <p:cNvGrpSpPr/>
            <p:nvPr/>
          </p:nvGrpSpPr>
          <p:grpSpPr>
            <a:xfrm>
              <a:off x="5630785" y="1231112"/>
              <a:ext cx="1096278" cy="956078"/>
              <a:chOff x="6011785" y="1193012"/>
              <a:chExt cx="1096278" cy="956078"/>
            </a:xfrm>
          </p:grpSpPr>
          <p:pic>
            <p:nvPicPr>
              <p:cNvPr id="4117" name="Grafik 4116"/>
              <p:cNvPicPr>
                <a:picLocks noChangeAspect="1"/>
              </p:cNvPicPr>
              <p:nvPr/>
            </p:nvPicPr>
            <p:blipFill rotWithShape="1">
              <a:blip r:embed="rId12" cstate="print">
                <a:extLst>
                  <a:ext uri="{28A0092B-C50C-407E-A947-70E740481C1C}">
                    <a14:useLocalDpi xmlns:a14="http://schemas.microsoft.com/office/drawing/2010/main" val="0"/>
                  </a:ext>
                </a:extLst>
              </a:blip>
              <a:srcRect l="15842" t="4811" r="13597"/>
              <a:stretch/>
            </p:blipFill>
            <p:spPr>
              <a:xfrm>
                <a:off x="6399344" y="1193012"/>
                <a:ext cx="708719" cy="956078"/>
              </a:xfrm>
              <a:prstGeom prst="rect">
                <a:avLst/>
              </a:prstGeom>
              <a:ln>
                <a:noFill/>
              </a:ln>
              <a:effectLst>
                <a:outerShdw blurRad="190500" algn="tl" rotWithShape="0">
                  <a:srgbClr val="000000">
                    <a:alpha val="70000"/>
                  </a:srgbClr>
                </a:outerShdw>
              </a:effectLst>
            </p:spPr>
          </p:pic>
          <p:grpSp>
            <p:nvGrpSpPr>
              <p:cNvPr id="4121" name="Gruppieren 4120"/>
              <p:cNvGrpSpPr/>
              <p:nvPr/>
            </p:nvGrpSpPr>
            <p:grpSpPr>
              <a:xfrm>
                <a:off x="6011785" y="1257449"/>
                <a:ext cx="750526" cy="307777"/>
                <a:chOff x="4878310" y="847874"/>
                <a:chExt cx="750526" cy="307777"/>
              </a:xfrm>
              <a:effectLst>
                <a:outerShdw blurRad="50800" dist="38100" dir="5400000" algn="t" rotWithShape="0">
                  <a:prstClr val="black">
                    <a:alpha val="40000"/>
                  </a:prstClr>
                </a:outerShdw>
              </a:effectLst>
            </p:grpSpPr>
            <p:sp>
              <p:nvSpPr>
                <p:cNvPr id="4119" name="Rechteck 4118"/>
                <p:cNvSpPr/>
                <p:nvPr/>
              </p:nvSpPr>
              <p:spPr>
                <a:xfrm>
                  <a:off x="4941959" y="862574"/>
                  <a:ext cx="648000" cy="252000"/>
                </a:xfrm>
                <a:prstGeom prst="rect">
                  <a:avLst/>
                </a:prstGeom>
                <a:gradFill flip="none" rotWithShape="1">
                  <a:gsLst>
                    <a:gs pos="0">
                      <a:schemeClr val="bg1">
                        <a:lumMod val="50000"/>
                      </a:schemeClr>
                    </a:gs>
                    <a:gs pos="50000">
                      <a:schemeClr val="bg1">
                        <a:lumMod val="65000"/>
                      </a:schemeClr>
                    </a:gs>
                    <a:gs pos="100000">
                      <a:schemeClr val="bg1">
                        <a:lumMod val="8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0" name="Textfeld 4119"/>
                <p:cNvSpPr txBox="1"/>
                <p:nvPr/>
              </p:nvSpPr>
              <p:spPr>
                <a:xfrm>
                  <a:off x="4878310" y="847874"/>
                  <a:ext cx="750526" cy="307777"/>
                </a:xfrm>
                <a:prstGeom prst="rect">
                  <a:avLst/>
                </a:prstGeom>
                <a:noFill/>
              </p:spPr>
              <p:txBody>
                <a:bodyPr wrap="none" rtlCol="0">
                  <a:spAutoFit/>
                </a:bodyPr>
                <a:lstStyle/>
                <a:p>
                  <a:r>
                    <a:rPr lang="en-US" sz="1400" b="1" dirty="0" smtClean="0">
                      <a:solidFill>
                        <a:schemeClr val="bg1"/>
                      </a:solidFill>
                    </a:rPr>
                    <a:t>TIFF-B</a:t>
                  </a:r>
                  <a:endParaRPr lang="en-US" sz="1400" b="1" dirty="0">
                    <a:solidFill>
                      <a:schemeClr val="bg1"/>
                    </a:solidFill>
                  </a:endParaRPr>
                </a:p>
              </p:txBody>
            </p:sp>
          </p:grpSp>
        </p:grpSp>
      </p:grpSp>
      <p:pic>
        <p:nvPicPr>
          <p:cNvPr id="154" name="Picture 8" descr="W:\WSP_diagramme_ISO\OUT\200mm_Suprasetter_105.png"/>
          <p:cNvPicPr>
            <a:picLocks noChangeAspect="1" noChangeArrowheads="1"/>
          </p:cNvPicPr>
          <p:nvPr/>
        </p:nvPicPr>
        <p:blipFill>
          <a:blip r:embed="rId13" cstate="print"/>
          <a:srcRect/>
          <a:stretch>
            <a:fillRect/>
          </a:stretch>
        </p:blipFill>
        <p:spPr bwMode="auto">
          <a:xfrm flipH="1">
            <a:off x="5515315" y="4869328"/>
            <a:ext cx="1676059" cy="1428182"/>
          </a:xfrm>
          <a:prstGeom prst="rect">
            <a:avLst/>
          </a:prstGeom>
          <a:ln>
            <a:noFill/>
          </a:ln>
          <a:effectLst>
            <a:outerShdw blurRad="190500" algn="tl" rotWithShape="0">
              <a:srgbClr val="000000">
                <a:alpha val="70000"/>
              </a:srgbClr>
            </a:outerShdw>
          </a:effectLst>
        </p:spPr>
      </p:pic>
      <p:sp>
        <p:nvSpPr>
          <p:cNvPr id="155" name="Eingekerbter Richtungspfeil 154"/>
          <p:cNvSpPr/>
          <p:nvPr/>
        </p:nvSpPr>
        <p:spPr>
          <a:xfrm rot="5400000">
            <a:off x="5867785" y="4347805"/>
            <a:ext cx="943641" cy="1005037"/>
          </a:xfrm>
          <a:prstGeom prst="chevron">
            <a:avLst>
              <a:gd name="adj" fmla="val 35551"/>
            </a:avLst>
          </a:prstGeom>
          <a:solidFill>
            <a:srgbClr val="BFBFBF">
              <a:alpha val="74902"/>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173" name="Grafik 17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4894" y="2372400"/>
            <a:ext cx="985742" cy="1527524"/>
          </a:xfrm>
          <a:prstGeom prst="rect">
            <a:avLst/>
          </a:prstGeom>
          <a:ln>
            <a:noFill/>
          </a:ln>
          <a:effectLst>
            <a:outerShdw blurRad="190500" algn="tl" rotWithShape="0">
              <a:srgbClr val="000000">
                <a:alpha val="70000"/>
              </a:srgbClr>
            </a:outerShdw>
          </a:effectLst>
        </p:spPr>
      </p:pic>
      <p:pic>
        <p:nvPicPr>
          <p:cNvPr id="181" name="Grafik 18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06924" y="2375938"/>
            <a:ext cx="985742" cy="1527524"/>
          </a:xfrm>
          <a:prstGeom prst="rect">
            <a:avLst/>
          </a:prstGeom>
          <a:ln>
            <a:noFill/>
          </a:ln>
          <a:effectLst>
            <a:outerShdw blurRad="190500" algn="tl" rotWithShape="0">
              <a:srgbClr val="000000">
                <a:alpha val="70000"/>
              </a:srgbClr>
            </a:outerShdw>
          </a:effectLst>
        </p:spPr>
      </p:pic>
      <p:pic>
        <p:nvPicPr>
          <p:cNvPr id="184" name="Grafik 18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36049" y="2375938"/>
            <a:ext cx="985742" cy="1527524"/>
          </a:xfrm>
          <a:prstGeom prst="rect">
            <a:avLst/>
          </a:prstGeom>
          <a:ln>
            <a:noFill/>
          </a:ln>
          <a:effectLst>
            <a:outerShdw blurRad="190500" algn="tl" rotWithShape="0">
              <a:srgbClr val="000000">
                <a:alpha val="70000"/>
              </a:srgbClr>
            </a:outerShdw>
          </a:effectLst>
        </p:spPr>
      </p:pic>
      <p:pic>
        <p:nvPicPr>
          <p:cNvPr id="187" name="Grafik 18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54541" y="2375938"/>
            <a:ext cx="985742" cy="1527524"/>
          </a:xfrm>
          <a:prstGeom prst="rect">
            <a:avLst/>
          </a:prstGeom>
          <a:ln>
            <a:noFill/>
          </a:ln>
          <a:effectLst>
            <a:outerShdw blurRad="190500" algn="tl" rotWithShape="0">
              <a:srgbClr val="000000">
                <a:alpha val="70000"/>
              </a:srgbClr>
            </a:outerShdw>
          </a:effectLst>
        </p:spPr>
      </p:pic>
      <p:pic>
        <p:nvPicPr>
          <p:cNvPr id="190" name="Grafik 18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83666" y="2375938"/>
            <a:ext cx="985742" cy="15275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90254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5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1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1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2" nodeType="clickEffect">
                                  <p:stCondLst>
                                    <p:cond delay="0"/>
                                  </p:stCondLst>
                                  <p:childTnLst>
                                    <p:set>
                                      <p:cBhvr>
                                        <p:cTn id="27" dur="1" fill="hold">
                                          <p:stCondLst>
                                            <p:cond delay="0"/>
                                          </p:stCondLst>
                                        </p:cTn>
                                        <p:tgtEl>
                                          <p:spTgt spid="155"/>
                                        </p:tgtEl>
                                        <p:attrNameLst>
                                          <p:attrName>style.visibility</p:attrName>
                                        </p:attrNameLst>
                                      </p:cBhvr>
                                      <p:to>
                                        <p:strVal val="visible"/>
                                      </p:to>
                                    </p:set>
                                  </p:childTnLst>
                                </p:cTn>
                              </p:par>
                              <p:par>
                                <p:cTn id="28" presetID="42" presetClass="path" presetSubtype="0" accel="50000" decel="50000" fill="hold" grpId="1" nodeType="withEffect">
                                  <p:stCondLst>
                                    <p:cond delay="0"/>
                                  </p:stCondLst>
                                  <p:childTnLst>
                                    <p:animMotion origin="layout" path="M 8.33333E-7 -0.21436 L 8.33333E-7 0.00926 " pathEditMode="relative" rAng="0" ptsTypes="AA">
                                      <p:cBhvr>
                                        <p:cTn id="29" dur="2000" fill="hold"/>
                                        <p:tgtEl>
                                          <p:spTgt spid="155"/>
                                        </p:tgtEl>
                                        <p:attrNameLst>
                                          <p:attrName>ppt_x</p:attrName>
                                          <p:attrName>ppt_y</p:attrName>
                                        </p:attrNameLst>
                                      </p:cBhvr>
                                      <p:rCtr x="0" y="11181"/>
                                    </p:animMotion>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73"/>
                                        </p:tgtEl>
                                        <p:attrNameLst>
                                          <p:attrName>style.visibility</p:attrName>
                                        </p:attrNameLst>
                                      </p:cBhvr>
                                      <p:to>
                                        <p:strVal val="visible"/>
                                      </p:to>
                                    </p:set>
                                  </p:childTnLst>
                                </p:cTn>
                              </p:par>
                            </p:childTnLst>
                          </p:cTn>
                        </p:par>
                        <p:par>
                          <p:cTn id="34" fill="hold">
                            <p:stCondLst>
                              <p:cond delay="0"/>
                            </p:stCondLst>
                            <p:childTnLst>
                              <p:par>
                                <p:cTn id="35" presetID="37" presetClass="path" presetSubtype="0" accel="50000" decel="50000" fill="hold" nodeType="afterEffect">
                                  <p:stCondLst>
                                    <p:cond delay="0"/>
                                  </p:stCondLst>
                                  <p:childTnLst>
                                    <p:animMotion origin="layout" path="M 4.16667E-6 4.07407E-6 L 0.03819 0.06203 C 0.04635 0.07615 0.0585 0.08541 0.07135 0.08541 C 0.08576 0.08541 0.09722 0.07615 0.10538 0.06203 L 0.14479 4.07407E-6 " pathEditMode="relative" rAng="0" ptsTypes="FffFF">
                                      <p:cBhvr>
                                        <p:cTn id="36" dur="1000" fill="hold"/>
                                        <p:tgtEl>
                                          <p:spTgt spid="173"/>
                                        </p:tgtEl>
                                        <p:attrNameLst>
                                          <p:attrName>ppt_x</p:attrName>
                                          <p:attrName>ppt_y</p:attrName>
                                        </p:attrNameLst>
                                      </p:cBhvr>
                                      <p:rCtr x="7240" y="4259"/>
                                    </p:animMotion>
                                  </p:childTnLst>
                                </p:cTn>
                              </p:par>
                            </p:childTnLst>
                          </p:cTn>
                        </p:par>
                        <p:par>
                          <p:cTn id="37" fill="hold">
                            <p:stCondLst>
                              <p:cond delay="1000"/>
                            </p:stCondLst>
                            <p:childTnLst>
                              <p:par>
                                <p:cTn id="38" presetID="1" presetClass="exit" presetSubtype="0" fill="hold" nodeType="afterEffect">
                                  <p:stCondLst>
                                    <p:cond delay="0"/>
                                  </p:stCondLst>
                                  <p:childTnLst>
                                    <p:set>
                                      <p:cBhvr>
                                        <p:cTn id="39" dur="1" fill="hold">
                                          <p:stCondLst>
                                            <p:cond delay="0"/>
                                          </p:stCondLst>
                                        </p:cTn>
                                        <p:tgtEl>
                                          <p:spTgt spid="173"/>
                                        </p:tgtEl>
                                        <p:attrNameLst>
                                          <p:attrName>style.visibility</p:attrName>
                                        </p:attrNameLst>
                                      </p:cBhvr>
                                      <p:to>
                                        <p:strVal val="hidden"/>
                                      </p:to>
                                    </p:set>
                                  </p:childTnLst>
                                </p:cTn>
                              </p:par>
                            </p:childTnLst>
                          </p:cTn>
                        </p:par>
                        <p:par>
                          <p:cTn id="40" fill="hold">
                            <p:stCondLst>
                              <p:cond delay="1000"/>
                            </p:stCondLst>
                            <p:childTnLst>
                              <p:par>
                                <p:cTn id="41" presetID="1" presetClass="entr" presetSubtype="0" fill="hold" nodeType="afterEffect">
                                  <p:stCondLst>
                                    <p:cond delay="0"/>
                                  </p:stCondLst>
                                  <p:childTnLst>
                                    <p:set>
                                      <p:cBhvr>
                                        <p:cTn id="42" dur="1" fill="hold">
                                          <p:stCondLst>
                                            <p:cond delay="0"/>
                                          </p:stCondLst>
                                        </p:cTn>
                                        <p:tgtEl>
                                          <p:spTgt spid="181"/>
                                        </p:tgtEl>
                                        <p:attrNameLst>
                                          <p:attrName>style.visibility</p:attrName>
                                        </p:attrNameLst>
                                      </p:cBhvr>
                                      <p:to>
                                        <p:strVal val="visible"/>
                                      </p:to>
                                    </p:set>
                                  </p:childTnLst>
                                </p:cTn>
                              </p:par>
                            </p:childTnLst>
                          </p:cTn>
                        </p:par>
                        <p:par>
                          <p:cTn id="43" fill="hold">
                            <p:stCondLst>
                              <p:cond delay="1000"/>
                            </p:stCondLst>
                            <p:childTnLst>
                              <p:par>
                                <p:cTn id="44" presetID="37" presetClass="path" presetSubtype="0" accel="50000" decel="50000" fill="hold" nodeType="afterEffect">
                                  <p:stCondLst>
                                    <p:cond delay="0"/>
                                  </p:stCondLst>
                                  <p:childTnLst>
                                    <p:animMotion origin="layout" path="M 4.16667E-6 4.07407E-6 L 0.03819 0.06203 C 0.04635 0.07615 0.0585 0.08541 0.07135 0.08541 C 0.08576 0.08541 0.09722 0.07615 0.10538 0.06203 L 0.14479 4.07407E-6 " pathEditMode="relative" rAng="0" ptsTypes="FffFF">
                                      <p:cBhvr>
                                        <p:cTn id="45" dur="1000" fill="hold"/>
                                        <p:tgtEl>
                                          <p:spTgt spid="181"/>
                                        </p:tgtEl>
                                        <p:attrNameLst>
                                          <p:attrName>ppt_x</p:attrName>
                                          <p:attrName>ppt_y</p:attrName>
                                        </p:attrNameLst>
                                      </p:cBhvr>
                                      <p:rCtr x="7240" y="4259"/>
                                    </p:animMotion>
                                  </p:childTnLst>
                                </p:cTn>
                              </p:par>
                            </p:childTnLst>
                          </p:cTn>
                        </p:par>
                        <p:par>
                          <p:cTn id="46" fill="hold">
                            <p:stCondLst>
                              <p:cond delay="2000"/>
                            </p:stCondLst>
                            <p:childTnLst>
                              <p:par>
                                <p:cTn id="47" presetID="1" presetClass="exit" presetSubtype="0" fill="hold" nodeType="afterEffect">
                                  <p:stCondLst>
                                    <p:cond delay="0"/>
                                  </p:stCondLst>
                                  <p:childTnLst>
                                    <p:set>
                                      <p:cBhvr>
                                        <p:cTn id="48" dur="1" fill="hold">
                                          <p:stCondLst>
                                            <p:cond delay="0"/>
                                          </p:stCondLst>
                                        </p:cTn>
                                        <p:tgtEl>
                                          <p:spTgt spid="181"/>
                                        </p:tgtEl>
                                        <p:attrNameLst>
                                          <p:attrName>style.visibility</p:attrName>
                                        </p:attrNameLst>
                                      </p:cBhvr>
                                      <p:to>
                                        <p:strVal val="hidden"/>
                                      </p:to>
                                    </p:set>
                                  </p:childTnLst>
                                </p:cTn>
                              </p:par>
                            </p:childTnLst>
                          </p:cTn>
                        </p:par>
                        <p:par>
                          <p:cTn id="49" fill="hold">
                            <p:stCondLst>
                              <p:cond delay="2000"/>
                            </p:stCondLst>
                            <p:childTnLst>
                              <p:par>
                                <p:cTn id="50" presetID="1" presetClass="entr" presetSubtype="0" fill="hold" nodeType="afterEffect">
                                  <p:stCondLst>
                                    <p:cond delay="0"/>
                                  </p:stCondLst>
                                  <p:childTnLst>
                                    <p:set>
                                      <p:cBhvr>
                                        <p:cTn id="51" dur="1" fill="hold">
                                          <p:stCondLst>
                                            <p:cond delay="0"/>
                                          </p:stCondLst>
                                        </p:cTn>
                                        <p:tgtEl>
                                          <p:spTgt spid="184"/>
                                        </p:tgtEl>
                                        <p:attrNameLst>
                                          <p:attrName>style.visibility</p:attrName>
                                        </p:attrNameLst>
                                      </p:cBhvr>
                                      <p:to>
                                        <p:strVal val="visible"/>
                                      </p:to>
                                    </p:set>
                                  </p:childTnLst>
                                </p:cTn>
                              </p:par>
                            </p:childTnLst>
                          </p:cTn>
                        </p:par>
                        <p:par>
                          <p:cTn id="52" fill="hold">
                            <p:stCondLst>
                              <p:cond delay="2000"/>
                            </p:stCondLst>
                            <p:childTnLst>
                              <p:par>
                                <p:cTn id="53" presetID="37" presetClass="path" presetSubtype="0" accel="50000" decel="50000" fill="hold" nodeType="afterEffect">
                                  <p:stCondLst>
                                    <p:cond delay="0"/>
                                  </p:stCondLst>
                                  <p:childTnLst>
                                    <p:animMotion origin="layout" path="M 4.16667E-6 4.07407E-6 L 0.03819 0.06203 C 0.04635 0.07615 0.0585 0.08541 0.07135 0.08541 C 0.08576 0.08541 0.09722 0.07615 0.10538 0.06203 L 0.14479 4.07407E-6 " pathEditMode="relative" rAng="0" ptsTypes="FffFF">
                                      <p:cBhvr>
                                        <p:cTn id="54" dur="1000" fill="hold"/>
                                        <p:tgtEl>
                                          <p:spTgt spid="184"/>
                                        </p:tgtEl>
                                        <p:attrNameLst>
                                          <p:attrName>ppt_x</p:attrName>
                                          <p:attrName>ppt_y</p:attrName>
                                        </p:attrNameLst>
                                      </p:cBhvr>
                                      <p:rCtr x="7240" y="4259"/>
                                    </p:animMotion>
                                  </p:childTnLst>
                                </p:cTn>
                              </p:par>
                            </p:childTnLst>
                          </p:cTn>
                        </p:par>
                        <p:par>
                          <p:cTn id="55" fill="hold">
                            <p:stCondLst>
                              <p:cond delay="3000"/>
                            </p:stCondLst>
                            <p:childTnLst>
                              <p:par>
                                <p:cTn id="56" presetID="1" presetClass="exit" presetSubtype="0" fill="hold" nodeType="afterEffect">
                                  <p:stCondLst>
                                    <p:cond delay="0"/>
                                  </p:stCondLst>
                                  <p:childTnLst>
                                    <p:set>
                                      <p:cBhvr>
                                        <p:cTn id="57" dur="1" fill="hold">
                                          <p:stCondLst>
                                            <p:cond delay="0"/>
                                          </p:stCondLst>
                                        </p:cTn>
                                        <p:tgtEl>
                                          <p:spTgt spid="184"/>
                                        </p:tgtEl>
                                        <p:attrNameLst>
                                          <p:attrName>style.visibility</p:attrName>
                                        </p:attrNameLst>
                                      </p:cBhvr>
                                      <p:to>
                                        <p:strVal val="hidden"/>
                                      </p:to>
                                    </p:set>
                                  </p:childTnLst>
                                </p:cTn>
                              </p:par>
                            </p:childTnLst>
                          </p:cTn>
                        </p:par>
                        <p:par>
                          <p:cTn id="58" fill="hold">
                            <p:stCondLst>
                              <p:cond delay="3000"/>
                            </p:stCondLst>
                            <p:childTnLst>
                              <p:par>
                                <p:cTn id="59" presetID="1" presetClass="entr" presetSubtype="0" fill="hold" nodeType="afterEffect">
                                  <p:stCondLst>
                                    <p:cond delay="0"/>
                                  </p:stCondLst>
                                  <p:childTnLst>
                                    <p:set>
                                      <p:cBhvr>
                                        <p:cTn id="60" dur="1" fill="hold">
                                          <p:stCondLst>
                                            <p:cond delay="0"/>
                                          </p:stCondLst>
                                        </p:cTn>
                                        <p:tgtEl>
                                          <p:spTgt spid="187"/>
                                        </p:tgtEl>
                                        <p:attrNameLst>
                                          <p:attrName>style.visibility</p:attrName>
                                        </p:attrNameLst>
                                      </p:cBhvr>
                                      <p:to>
                                        <p:strVal val="visible"/>
                                      </p:to>
                                    </p:set>
                                  </p:childTnLst>
                                </p:cTn>
                              </p:par>
                            </p:childTnLst>
                          </p:cTn>
                        </p:par>
                        <p:par>
                          <p:cTn id="61" fill="hold">
                            <p:stCondLst>
                              <p:cond delay="3000"/>
                            </p:stCondLst>
                            <p:childTnLst>
                              <p:par>
                                <p:cTn id="62" presetID="37" presetClass="path" presetSubtype="0" accel="50000" decel="50000" fill="hold" nodeType="afterEffect">
                                  <p:stCondLst>
                                    <p:cond delay="0"/>
                                  </p:stCondLst>
                                  <p:childTnLst>
                                    <p:animMotion origin="layout" path="M 4.16667E-6 4.07407E-6 L 0.03819 0.06203 C 0.04635 0.07615 0.0585 0.08541 0.07135 0.08541 C 0.08576 0.08541 0.09722 0.07615 0.10538 0.06203 L 0.14479 4.07407E-6 " pathEditMode="relative" rAng="0" ptsTypes="FffFF">
                                      <p:cBhvr>
                                        <p:cTn id="63" dur="1000" fill="hold"/>
                                        <p:tgtEl>
                                          <p:spTgt spid="187"/>
                                        </p:tgtEl>
                                        <p:attrNameLst>
                                          <p:attrName>ppt_x</p:attrName>
                                          <p:attrName>ppt_y</p:attrName>
                                        </p:attrNameLst>
                                      </p:cBhvr>
                                      <p:rCtr x="7240" y="4259"/>
                                    </p:animMotion>
                                  </p:childTnLst>
                                </p:cTn>
                              </p:par>
                            </p:childTnLst>
                          </p:cTn>
                        </p:par>
                        <p:par>
                          <p:cTn id="64" fill="hold">
                            <p:stCondLst>
                              <p:cond delay="4000"/>
                            </p:stCondLst>
                            <p:childTnLst>
                              <p:par>
                                <p:cTn id="65" presetID="1" presetClass="exit" presetSubtype="0" fill="hold" nodeType="afterEffect">
                                  <p:stCondLst>
                                    <p:cond delay="0"/>
                                  </p:stCondLst>
                                  <p:childTnLst>
                                    <p:set>
                                      <p:cBhvr>
                                        <p:cTn id="66" dur="1" fill="hold">
                                          <p:stCondLst>
                                            <p:cond delay="0"/>
                                          </p:stCondLst>
                                        </p:cTn>
                                        <p:tgtEl>
                                          <p:spTgt spid="187"/>
                                        </p:tgtEl>
                                        <p:attrNameLst>
                                          <p:attrName>style.visibility</p:attrName>
                                        </p:attrNameLst>
                                      </p:cBhvr>
                                      <p:to>
                                        <p:strVal val="hidden"/>
                                      </p:to>
                                    </p:set>
                                  </p:childTnLst>
                                </p:cTn>
                              </p:par>
                            </p:childTnLst>
                          </p:cTn>
                        </p:par>
                        <p:par>
                          <p:cTn id="67" fill="hold">
                            <p:stCondLst>
                              <p:cond delay="4000"/>
                            </p:stCondLst>
                            <p:childTnLst>
                              <p:par>
                                <p:cTn id="68" presetID="1" presetClass="entr" presetSubtype="0" fill="hold" nodeType="afterEffect">
                                  <p:stCondLst>
                                    <p:cond delay="0"/>
                                  </p:stCondLst>
                                  <p:childTnLst>
                                    <p:set>
                                      <p:cBhvr>
                                        <p:cTn id="69" dur="1" fill="hold">
                                          <p:stCondLst>
                                            <p:cond delay="0"/>
                                          </p:stCondLst>
                                        </p:cTn>
                                        <p:tgtEl>
                                          <p:spTgt spid="190"/>
                                        </p:tgtEl>
                                        <p:attrNameLst>
                                          <p:attrName>style.visibility</p:attrName>
                                        </p:attrNameLst>
                                      </p:cBhvr>
                                      <p:to>
                                        <p:strVal val="visible"/>
                                      </p:to>
                                    </p:set>
                                  </p:childTnLst>
                                </p:cTn>
                              </p:par>
                            </p:childTnLst>
                          </p:cTn>
                        </p:par>
                        <p:par>
                          <p:cTn id="70" fill="hold">
                            <p:stCondLst>
                              <p:cond delay="4000"/>
                            </p:stCondLst>
                            <p:childTnLst>
                              <p:par>
                                <p:cTn id="71" presetID="37" presetClass="path" presetSubtype="0" accel="50000" decel="50000" fill="hold" nodeType="afterEffect">
                                  <p:stCondLst>
                                    <p:cond delay="0"/>
                                  </p:stCondLst>
                                  <p:childTnLst>
                                    <p:animMotion origin="layout" path="M 4.16667E-6 4.07407E-6 L 0.03819 0.06203 C 0.04635 0.07615 0.0585 0.08541 0.07135 0.08541 C 0.08576 0.08541 0.09722 0.07615 0.10538 0.06203 L 0.14479 4.07407E-6 " pathEditMode="relative" rAng="0" ptsTypes="FffFF">
                                      <p:cBhvr>
                                        <p:cTn id="72" dur="1000" fill="hold"/>
                                        <p:tgtEl>
                                          <p:spTgt spid="190"/>
                                        </p:tgtEl>
                                        <p:attrNameLst>
                                          <p:attrName>ppt_x</p:attrName>
                                          <p:attrName>ppt_y</p:attrName>
                                        </p:attrNameLst>
                                      </p:cBhvr>
                                      <p:rCtr x="7240" y="4259"/>
                                    </p:animMotion>
                                  </p:childTnLst>
                                </p:cTn>
                              </p:par>
                            </p:childTnLst>
                          </p:cTn>
                        </p:par>
                        <p:par>
                          <p:cTn id="73" fill="hold">
                            <p:stCondLst>
                              <p:cond delay="5000"/>
                            </p:stCondLst>
                            <p:childTnLst>
                              <p:par>
                                <p:cTn id="74" presetID="1" presetClass="exit" presetSubtype="0" fill="hold" nodeType="afterEffect">
                                  <p:stCondLst>
                                    <p:cond delay="0"/>
                                  </p:stCondLst>
                                  <p:childTnLst>
                                    <p:set>
                                      <p:cBhvr>
                                        <p:cTn id="75" dur="1" fill="hold">
                                          <p:stCondLst>
                                            <p:cond delay="0"/>
                                          </p:stCondLst>
                                        </p:cTn>
                                        <p:tgtEl>
                                          <p:spTgt spid="1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1" animBg="1"/>
      <p:bldP spid="155"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Freihandform 137"/>
          <p:cNvSpPr/>
          <p:nvPr/>
        </p:nvSpPr>
        <p:spPr>
          <a:xfrm>
            <a:off x="501776" y="777709"/>
            <a:ext cx="1416462" cy="1533652"/>
          </a:xfrm>
          <a:custGeom>
            <a:avLst/>
            <a:gdLst>
              <a:gd name="connsiteX0" fmla="*/ 0 w 2647950"/>
              <a:gd name="connsiteY0" fmla="*/ 152400 h 2867025"/>
              <a:gd name="connsiteX1" fmla="*/ 1571625 w 2647950"/>
              <a:gd name="connsiteY1" fmla="*/ 0 h 2867025"/>
              <a:gd name="connsiteX2" fmla="*/ 1647825 w 2647950"/>
              <a:gd name="connsiteY2" fmla="*/ 9525 h 2867025"/>
              <a:gd name="connsiteX3" fmla="*/ 1657350 w 2647950"/>
              <a:gd name="connsiteY3" fmla="*/ 57150 h 2867025"/>
              <a:gd name="connsiteX4" fmla="*/ 1695450 w 2647950"/>
              <a:gd name="connsiteY4" fmla="*/ 257175 h 2867025"/>
              <a:gd name="connsiteX5" fmla="*/ 1724025 w 2647950"/>
              <a:gd name="connsiteY5" fmla="*/ 257175 h 2867025"/>
              <a:gd name="connsiteX6" fmla="*/ 2647950 w 2647950"/>
              <a:gd name="connsiteY6" fmla="*/ 104775 h 2867025"/>
              <a:gd name="connsiteX7" fmla="*/ 2257425 w 2647950"/>
              <a:gd name="connsiteY7" fmla="*/ 1905000 h 2867025"/>
              <a:gd name="connsiteX8" fmla="*/ 533400 w 2647950"/>
              <a:gd name="connsiteY8" fmla="*/ 2867025 h 2867025"/>
              <a:gd name="connsiteX9" fmla="*/ 495300 w 2647950"/>
              <a:gd name="connsiteY9" fmla="*/ 2867025 h 2867025"/>
              <a:gd name="connsiteX10" fmla="*/ 476250 w 2647950"/>
              <a:gd name="connsiteY10" fmla="*/ 2847975 h 2867025"/>
              <a:gd name="connsiteX11" fmla="*/ 457200 w 2647950"/>
              <a:gd name="connsiteY11" fmla="*/ 2790825 h 2867025"/>
              <a:gd name="connsiteX12" fmla="*/ 419100 w 2647950"/>
              <a:gd name="connsiteY12" fmla="*/ 2647950 h 2867025"/>
              <a:gd name="connsiteX13" fmla="*/ 0 w 2647950"/>
              <a:gd name="connsiteY13" fmla="*/ 152400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2867025">
                <a:moveTo>
                  <a:pt x="0" y="152400"/>
                </a:moveTo>
                <a:lnTo>
                  <a:pt x="1571625" y="0"/>
                </a:lnTo>
                <a:lnTo>
                  <a:pt x="1647825" y="9525"/>
                </a:lnTo>
                <a:lnTo>
                  <a:pt x="1657350" y="57150"/>
                </a:lnTo>
                <a:lnTo>
                  <a:pt x="1695450" y="257175"/>
                </a:lnTo>
                <a:lnTo>
                  <a:pt x="1724025" y="257175"/>
                </a:lnTo>
                <a:lnTo>
                  <a:pt x="2647950" y="104775"/>
                </a:lnTo>
                <a:lnTo>
                  <a:pt x="2257425" y="1905000"/>
                </a:lnTo>
                <a:lnTo>
                  <a:pt x="533400" y="2867025"/>
                </a:lnTo>
                <a:lnTo>
                  <a:pt x="495300" y="2867025"/>
                </a:lnTo>
                <a:lnTo>
                  <a:pt x="476250" y="2847975"/>
                </a:lnTo>
                <a:lnTo>
                  <a:pt x="457200" y="2790825"/>
                </a:lnTo>
                <a:lnTo>
                  <a:pt x="419100" y="2647950"/>
                </a:lnTo>
                <a:lnTo>
                  <a:pt x="0" y="152400"/>
                </a:lnTo>
                <a:close/>
              </a:path>
            </a:pathLst>
          </a:custGeom>
          <a:solidFill>
            <a:srgbClr val="F2D21F"/>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 name="Fußzeilenplatzhalter 3"/>
          <p:cNvSpPr>
            <a:spLocks noGrp="1"/>
          </p:cNvSpPr>
          <p:nvPr>
            <p:ph type="ftr" sz="quarter" idx="10"/>
          </p:nvPr>
        </p:nvSpPr>
        <p:spPr>
          <a:prstGeom prst="rect">
            <a:avLst/>
          </a:prstGeom>
        </p:spPr>
        <p:txBody>
          <a:bodyPr/>
          <a:lstStyle/>
          <a:p>
            <a:pPr>
              <a:defRPr/>
            </a:pPr>
            <a:r>
              <a:rPr lang="de-DE" smtClean="0"/>
              <a:t>● PAT Prinect  ● D. Freyer, C. Völker ● November 2013</a:t>
            </a:r>
            <a:endParaRPr lang="de-DE"/>
          </a:p>
        </p:txBody>
      </p:sp>
      <p:sp>
        <p:nvSpPr>
          <p:cNvPr id="5" name="Foliennummernplatzhalter 4"/>
          <p:cNvSpPr>
            <a:spLocks noGrp="1"/>
          </p:cNvSpPr>
          <p:nvPr>
            <p:ph type="sldNum" sz="quarter" idx="11"/>
          </p:nvPr>
        </p:nvSpPr>
        <p:spPr/>
        <p:txBody>
          <a:bodyPr/>
          <a:lstStyle/>
          <a:p>
            <a:pPr>
              <a:defRPr/>
            </a:pPr>
            <a:fld id="{B035FD14-5EDB-4F2F-AE9E-2CB0E24AE5B8}" type="slidenum">
              <a:rPr lang="de-DE" smtClean="0"/>
              <a:pPr>
                <a:defRPr/>
              </a:pPr>
              <a:t>5</a:t>
            </a:fld>
            <a:endParaRPr lang="de-DE" dirty="0"/>
          </a:p>
        </p:txBody>
      </p:sp>
      <p:grpSp>
        <p:nvGrpSpPr>
          <p:cNvPr id="6" name="Gruppieren 5"/>
          <p:cNvGrpSpPr/>
          <p:nvPr/>
        </p:nvGrpSpPr>
        <p:grpSpPr>
          <a:xfrm>
            <a:off x="152401" y="2384884"/>
            <a:ext cx="8677274" cy="2190750"/>
            <a:chOff x="152401" y="2063750"/>
            <a:chExt cx="8677274" cy="2190750"/>
          </a:xfrm>
        </p:grpSpPr>
        <p:sp>
          <p:nvSpPr>
            <p:cNvPr id="7" name="Eingekerbter Richtungspfeil 6"/>
            <p:cNvSpPr/>
            <p:nvPr/>
          </p:nvSpPr>
          <p:spPr>
            <a:xfrm>
              <a:off x="152401"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8" name="Eingekerbter Richtungspfeil 7"/>
            <p:cNvSpPr/>
            <p:nvPr/>
          </p:nvSpPr>
          <p:spPr>
            <a:xfrm>
              <a:off x="2800543"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9" name="Eingekerbter Richtungspfeil 8"/>
            <p:cNvSpPr/>
            <p:nvPr/>
          </p:nvSpPr>
          <p:spPr>
            <a:xfrm>
              <a:off x="5448685"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0" name="Eingekerbter Richtungspfeil 9"/>
            <p:cNvSpPr/>
            <p:nvPr/>
          </p:nvSpPr>
          <p:spPr>
            <a:xfrm>
              <a:off x="1476472"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1" name="Eingekerbter Richtungspfeil 10"/>
            <p:cNvSpPr/>
            <p:nvPr/>
          </p:nvSpPr>
          <p:spPr>
            <a:xfrm>
              <a:off x="4124614"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2" name="Eingekerbter Richtungspfeil 11"/>
            <p:cNvSpPr/>
            <p:nvPr/>
          </p:nvSpPr>
          <p:spPr>
            <a:xfrm>
              <a:off x="6772754"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13" name="Grafik 12" descr="Proofer.png"/>
            <p:cNvPicPr>
              <a:picLocks noChangeAspect="1"/>
            </p:cNvPicPr>
            <p:nvPr/>
          </p:nvPicPr>
          <p:blipFill>
            <a:blip r:embed="rId3" cstate="email"/>
            <a:stretch>
              <a:fillRect/>
            </a:stretch>
          </p:blipFill>
          <p:spPr>
            <a:xfrm>
              <a:off x="4963064" y="2771775"/>
              <a:ext cx="757774" cy="695325"/>
            </a:xfrm>
            <a:prstGeom prst="rect">
              <a:avLst/>
            </a:prstGeom>
            <a:ln>
              <a:noFill/>
            </a:ln>
            <a:effectLst>
              <a:outerShdw blurRad="190500" algn="tl" rotWithShape="0">
                <a:srgbClr val="000000">
                  <a:alpha val="70000"/>
                </a:srgbClr>
              </a:outerShdw>
            </a:effectLst>
          </p:spPr>
        </p:pic>
        <p:pic>
          <p:nvPicPr>
            <p:cNvPr id="14" name="Grafik 13" descr="Adobe-PDF-Document-icon.png"/>
            <p:cNvPicPr>
              <a:picLocks noChangeAspect="1"/>
            </p:cNvPicPr>
            <p:nvPr/>
          </p:nvPicPr>
          <p:blipFill>
            <a:blip r:embed="rId4" cstate="email"/>
            <a:stretch>
              <a:fillRect/>
            </a:stretch>
          </p:blipFill>
          <p:spPr>
            <a:xfrm>
              <a:off x="1101600" y="2821509"/>
              <a:ext cx="622425" cy="622425"/>
            </a:xfrm>
            <a:prstGeom prst="rect">
              <a:avLst/>
            </a:prstGeom>
            <a:ln>
              <a:noFill/>
            </a:ln>
            <a:effectLst>
              <a:outerShdw blurRad="190500" algn="tl" rotWithShape="0">
                <a:srgbClr val="000000">
                  <a:alpha val="70000"/>
                </a:srgbClr>
              </a:outerShdw>
            </a:effectLst>
          </p:spPr>
        </p:pic>
        <p:pic>
          <p:nvPicPr>
            <p:cNvPr id="15" name="Grafik 14" descr="Adobe-PDF-Document-icon.png"/>
            <p:cNvPicPr>
              <a:picLocks noChangeAspect="1"/>
            </p:cNvPicPr>
            <p:nvPr/>
          </p:nvPicPr>
          <p:blipFill>
            <a:blip r:embed="rId4" cstate="email"/>
            <a:stretch>
              <a:fillRect/>
            </a:stretch>
          </p:blipFill>
          <p:spPr>
            <a:xfrm>
              <a:off x="2463675" y="2821509"/>
              <a:ext cx="622425" cy="622425"/>
            </a:xfrm>
            <a:prstGeom prst="rect">
              <a:avLst/>
            </a:prstGeom>
            <a:ln>
              <a:noFill/>
            </a:ln>
            <a:effectLst>
              <a:outerShdw blurRad="190500" algn="tl" rotWithShape="0">
                <a:srgbClr val="000000">
                  <a:alpha val="70000"/>
                </a:srgbClr>
              </a:outerShdw>
            </a:effectLst>
          </p:spPr>
        </p:pic>
        <p:pic>
          <p:nvPicPr>
            <p:cNvPr id="16" name="Grafik 15" descr="Bild vom Bogen.jpg"/>
            <p:cNvPicPr>
              <a:picLocks noChangeAspect="1"/>
            </p:cNvPicPr>
            <p:nvPr/>
          </p:nvPicPr>
          <p:blipFill>
            <a:blip r:embed="rId5" cstate="email"/>
            <a:stretch>
              <a:fillRect/>
            </a:stretch>
          </p:blipFill>
          <p:spPr>
            <a:xfrm>
              <a:off x="3605212" y="2761310"/>
              <a:ext cx="1004887" cy="703608"/>
            </a:xfrm>
            <a:prstGeom prst="rect">
              <a:avLst/>
            </a:prstGeom>
            <a:ln>
              <a:noFill/>
            </a:ln>
            <a:effectLst>
              <a:outerShdw blurRad="190500" algn="tl" rotWithShape="0">
                <a:srgbClr val="000000">
                  <a:alpha val="70000"/>
                </a:srgbClr>
              </a:outerShdw>
            </a:effectLst>
          </p:spPr>
        </p:pic>
        <p:pic>
          <p:nvPicPr>
            <p:cNvPr id="17" name="Grafik 16" descr="Bild vom Bogen.jpg"/>
            <p:cNvPicPr>
              <a:picLocks noChangeAspect="1"/>
            </p:cNvPicPr>
            <p:nvPr/>
          </p:nvPicPr>
          <p:blipFill>
            <a:blip r:embed="rId5" cstate="email"/>
            <a:stretch>
              <a:fillRect/>
            </a:stretch>
          </p:blipFill>
          <p:spPr>
            <a:xfrm>
              <a:off x="6186487" y="2761310"/>
              <a:ext cx="1004887" cy="703608"/>
            </a:xfrm>
            <a:prstGeom prst="rect">
              <a:avLst/>
            </a:prstGeom>
            <a:ln>
              <a:noFill/>
            </a:ln>
            <a:effectLst>
              <a:outerShdw blurRad="190500" algn="tl" rotWithShape="0">
                <a:srgbClr val="000000">
                  <a:alpha val="70000"/>
                </a:srgbClr>
              </a:outerShdw>
            </a:effectLst>
          </p:spPr>
        </p:pic>
        <p:pic>
          <p:nvPicPr>
            <p:cNvPr id="18" name="Picture 27" descr="http://s3.amazonaws.com/cmyktastic/assets/90/raster.rosette_clear_centered.png"/>
            <p:cNvPicPr>
              <a:picLocks noChangeAspect="1" noChangeArrowheads="1"/>
            </p:cNvPicPr>
            <p:nvPr/>
          </p:nvPicPr>
          <p:blipFill>
            <a:blip r:embed="rId6" cstate="email"/>
            <a:srcRect/>
            <a:stretch>
              <a:fillRect/>
            </a:stretch>
          </p:blipFill>
          <p:spPr bwMode="auto">
            <a:xfrm>
              <a:off x="6489700" y="3257549"/>
              <a:ext cx="485775" cy="485775"/>
            </a:xfrm>
            <a:prstGeom prst="rect">
              <a:avLst/>
            </a:prstGeom>
            <a:ln>
              <a:noFill/>
            </a:ln>
            <a:effectLst>
              <a:outerShdw blurRad="190500" algn="tl" rotWithShape="0">
                <a:srgbClr val="000000">
                  <a:alpha val="70000"/>
                </a:srgbClr>
              </a:outerShdw>
            </a:effectLst>
          </p:spPr>
        </p:pic>
        <p:grpSp>
          <p:nvGrpSpPr>
            <p:cNvPr id="19" name="Gruppieren 374"/>
            <p:cNvGrpSpPr/>
            <p:nvPr/>
          </p:nvGrpSpPr>
          <p:grpSpPr>
            <a:xfrm>
              <a:off x="7598458" y="2912245"/>
              <a:ext cx="1019175" cy="345281"/>
              <a:chOff x="8005693" y="1983582"/>
              <a:chExt cx="1019175" cy="345281"/>
            </a:xfrm>
            <a:effectLst>
              <a:outerShdw blurRad="63500" sx="102000" sy="102000" algn="ctr" rotWithShape="0">
                <a:prstClr val="black">
                  <a:alpha val="40000"/>
                </a:prstClr>
              </a:outerShdw>
            </a:effectLst>
          </p:grpSpPr>
          <p:sp>
            <p:nvSpPr>
              <p:cNvPr id="27" name="Rechteck 26"/>
              <p:cNvSpPr/>
              <p:nvPr/>
            </p:nvSpPr>
            <p:spPr>
              <a:xfrm>
                <a:off x="8005693" y="1983582"/>
                <a:ext cx="1019175" cy="345281"/>
              </a:xfrm>
              <a:prstGeom prst="rect">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8" name="Gruppieren 363"/>
              <p:cNvGrpSpPr/>
              <p:nvPr/>
            </p:nvGrpSpPr>
            <p:grpSpPr>
              <a:xfrm>
                <a:off x="8027702" y="2234134"/>
                <a:ext cx="977599" cy="30115"/>
                <a:chOff x="2215070" y="1928956"/>
                <a:chExt cx="4143375" cy="82800"/>
              </a:xfrm>
            </p:grpSpPr>
            <p:sp>
              <p:nvSpPr>
                <p:cNvPr id="102" name="Rechteck 101"/>
                <p:cNvSpPr/>
                <p:nvPr/>
              </p:nvSpPr>
              <p:spPr>
                <a:xfrm>
                  <a:off x="22150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Rechteck 102"/>
                <p:cNvSpPr/>
                <p:nvPr/>
              </p:nvSpPr>
              <p:spPr>
                <a:xfrm>
                  <a:off x="24055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Rechteck 103"/>
                <p:cNvSpPr/>
                <p:nvPr/>
              </p:nvSpPr>
              <p:spPr>
                <a:xfrm>
                  <a:off x="2586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Rechteck 104"/>
                <p:cNvSpPr/>
                <p:nvPr/>
              </p:nvSpPr>
              <p:spPr>
                <a:xfrm>
                  <a:off x="2777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Rechteck 105"/>
                <p:cNvSpPr/>
                <p:nvPr/>
              </p:nvSpPr>
              <p:spPr>
                <a:xfrm>
                  <a:off x="2967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Rechteck 106"/>
                <p:cNvSpPr/>
                <p:nvPr/>
              </p:nvSpPr>
              <p:spPr>
                <a:xfrm>
                  <a:off x="3158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Rechteck 107"/>
                <p:cNvSpPr/>
                <p:nvPr/>
              </p:nvSpPr>
              <p:spPr>
                <a:xfrm>
                  <a:off x="333902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Rechteck 108"/>
                <p:cNvSpPr/>
                <p:nvPr/>
              </p:nvSpPr>
              <p:spPr>
                <a:xfrm>
                  <a:off x="352952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Rechteck 109"/>
                <p:cNvSpPr/>
                <p:nvPr/>
              </p:nvSpPr>
              <p:spPr>
                <a:xfrm>
                  <a:off x="372002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Rechteck 110"/>
                <p:cNvSpPr/>
                <p:nvPr/>
              </p:nvSpPr>
              <p:spPr>
                <a:xfrm>
                  <a:off x="3910520" y="1950556"/>
                  <a:ext cx="190500" cy="61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Rechteck 111"/>
                <p:cNvSpPr/>
                <p:nvPr/>
              </p:nvSpPr>
              <p:spPr>
                <a:xfrm>
                  <a:off x="409149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Rechteck 112"/>
                <p:cNvSpPr/>
                <p:nvPr/>
              </p:nvSpPr>
              <p:spPr>
                <a:xfrm>
                  <a:off x="4281995" y="1986556"/>
                  <a:ext cx="190500" cy="25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Rechteck 113"/>
                <p:cNvSpPr/>
                <p:nvPr/>
              </p:nvSpPr>
              <p:spPr>
                <a:xfrm>
                  <a:off x="447249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Rechteck 114"/>
                <p:cNvSpPr/>
                <p:nvPr/>
              </p:nvSpPr>
              <p:spPr>
                <a:xfrm>
                  <a:off x="4662995"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Rechteck 115"/>
                <p:cNvSpPr/>
                <p:nvPr/>
              </p:nvSpPr>
              <p:spPr>
                <a:xfrm>
                  <a:off x="4843970"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Rechteck 116"/>
                <p:cNvSpPr/>
                <p:nvPr/>
              </p:nvSpPr>
              <p:spPr>
                <a:xfrm>
                  <a:off x="503447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Rechteck 117"/>
                <p:cNvSpPr/>
                <p:nvPr/>
              </p:nvSpPr>
              <p:spPr>
                <a:xfrm>
                  <a:off x="52249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Rechteck 118"/>
                <p:cNvSpPr/>
                <p:nvPr/>
              </p:nvSpPr>
              <p:spPr>
                <a:xfrm>
                  <a:off x="541547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Rechteck 119"/>
                <p:cNvSpPr/>
                <p:nvPr/>
              </p:nvSpPr>
              <p:spPr>
                <a:xfrm>
                  <a:off x="55964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Rechteck 120"/>
                <p:cNvSpPr/>
                <p:nvPr/>
              </p:nvSpPr>
              <p:spPr>
                <a:xfrm>
                  <a:off x="57869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2" name="Rechteck 121"/>
                <p:cNvSpPr/>
                <p:nvPr/>
              </p:nvSpPr>
              <p:spPr>
                <a:xfrm>
                  <a:off x="597744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3" name="Rechteck 122"/>
                <p:cNvSpPr/>
                <p:nvPr/>
              </p:nvSpPr>
              <p:spPr>
                <a:xfrm>
                  <a:off x="6167945" y="2008156"/>
                  <a:ext cx="190500" cy="3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9" name="Gruppieren 364"/>
              <p:cNvGrpSpPr/>
              <p:nvPr/>
            </p:nvGrpSpPr>
            <p:grpSpPr>
              <a:xfrm>
                <a:off x="8027702" y="2177550"/>
                <a:ext cx="977599" cy="30115"/>
                <a:chOff x="2215070" y="1773381"/>
                <a:chExt cx="4143375" cy="82800"/>
              </a:xfrm>
            </p:grpSpPr>
            <p:sp>
              <p:nvSpPr>
                <p:cNvPr id="80" name="Rechteck 79"/>
                <p:cNvSpPr/>
                <p:nvPr/>
              </p:nvSpPr>
              <p:spPr>
                <a:xfrm>
                  <a:off x="22150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Rechteck 80"/>
                <p:cNvSpPr/>
                <p:nvPr/>
              </p:nvSpPr>
              <p:spPr>
                <a:xfrm>
                  <a:off x="24055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Rechteck 81"/>
                <p:cNvSpPr/>
                <p:nvPr/>
              </p:nvSpPr>
              <p:spPr>
                <a:xfrm>
                  <a:off x="25865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p:cNvSpPr/>
                <p:nvPr/>
              </p:nvSpPr>
              <p:spPr>
                <a:xfrm>
                  <a:off x="2777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hteck 83"/>
                <p:cNvSpPr/>
                <p:nvPr/>
              </p:nvSpPr>
              <p:spPr>
                <a:xfrm>
                  <a:off x="29675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p:cNvSpPr/>
                <p:nvPr/>
              </p:nvSpPr>
              <p:spPr>
                <a:xfrm>
                  <a:off x="3158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Rechteck 85"/>
                <p:cNvSpPr/>
                <p:nvPr/>
              </p:nvSpPr>
              <p:spPr>
                <a:xfrm>
                  <a:off x="333902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Rechteck 86"/>
                <p:cNvSpPr/>
                <p:nvPr/>
              </p:nvSpPr>
              <p:spPr>
                <a:xfrm>
                  <a:off x="3529520"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Rechteck 87"/>
                <p:cNvSpPr/>
                <p:nvPr/>
              </p:nvSpPr>
              <p:spPr>
                <a:xfrm>
                  <a:off x="37200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Rechteck 88"/>
                <p:cNvSpPr/>
                <p:nvPr/>
              </p:nvSpPr>
              <p:spPr>
                <a:xfrm>
                  <a:off x="39105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Rechteck 89"/>
                <p:cNvSpPr/>
                <p:nvPr/>
              </p:nvSpPr>
              <p:spPr>
                <a:xfrm>
                  <a:off x="4091495"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Rechteck 90"/>
                <p:cNvSpPr/>
                <p:nvPr/>
              </p:nvSpPr>
              <p:spPr>
                <a:xfrm>
                  <a:off x="4281995" y="1830981"/>
                  <a:ext cx="190500" cy="25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Rechteck 91"/>
                <p:cNvSpPr/>
                <p:nvPr/>
              </p:nvSpPr>
              <p:spPr>
                <a:xfrm>
                  <a:off x="4472495" y="1784181"/>
                  <a:ext cx="190500" cy="72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Rechteck 92"/>
                <p:cNvSpPr/>
                <p:nvPr/>
              </p:nvSpPr>
              <p:spPr>
                <a:xfrm>
                  <a:off x="4662995"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Rechteck 93"/>
                <p:cNvSpPr/>
                <p:nvPr/>
              </p:nvSpPr>
              <p:spPr>
                <a:xfrm>
                  <a:off x="4843970"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Rechteck 94"/>
                <p:cNvSpPr/>
                <p:nvPr/>
              </p:nvSpPr>
              <p:spPr>
                <a:xfrm>
                  <a:off x="5034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Rechteck 95"/>
                <p:cNvSpPr/>
                <p:nvPr/>
              </p:nvSpPr>
              <p:spPr>
                <a:xfrm>
                  <a:off x="52249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Rechteck 96"/>
                <p:cNvSpPr/>
                <p:nvPr/>
              </p:nvSpPr>
              <p:spPr>
                <a:xfrm>
                  <a:off x="5415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Rechteck 97"/>
                <p:cNvSpPr/>
                <p:nvPr/>
              </p:nvSpPr>
              <p:spPr>
                <a:xfrm>
                  <a:off x="55964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Rechteck 98"/>
                <p:cNvSpPr/>
                <p:nvPr/>
              </p:nvSpPr>
              <p:spPr>
                <a:xfrm>
                  <a:off x="57869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Rechteck 99"/>
                <p:cNvSpPr/>
                <p:nvPr/>
              </p:nvSpPr>
              <p:spPr>
                <a:xfrm>
                  <a:off x="5977445" y="1838181"/>
                  <a:ext cx="190500" cy="18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Rechteck 100"/>
                <p:cNvSpPr/>
                <p:nvPr/>
              </p:nvSpPr>
              <p:spPr>
                <a:xfrm>
                  <a:off x="6167945" y="1852581"/>
                  <a:ext cx="190500" cy="36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0" name="Gruppieren 401"/>
              <p:cNvGrpSpPr/>
              <p:nvPr/>
            </p:nvGrpSpPr>
            <p:grpSpPr>
              <a:xfrm>
                <a:off x="8027702" y="2120966"/>
                <a:ext cx="977599" cy="30115"/>
                <a:chOff x="2215070" y="1617806"/>
                <a:chExt cx="4143375" cy="82800"/>
              </a:xfrm>
            </p:grpSpPr>
            <p:sp>
              <p:nvSpPr>
                <p:cNvPr id="58" name="Rechteck 57"/>
                <p:cNvSpPr/>
                <p:nvPr/>
              </p:nvSpPr>
              <p:spPr>
                <a:xfrm>
                  <a:off x="22150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p:cNvSpPr/>
                <p:nvPr/>
              </p:nvSpPr>
              <p:spPr>
                <a:xfrm>
                  <a:off x="24055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p:cNvSpPr/>
                <p:nvPr/>
              </p:nvSpPr>
              <p:spPr>
                <a:xfrm>
                  <a:off x="258654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p:cNvSpPr/>
                <p:nvPr/>
              </p:nvSpPr>
              <p:spPr>
                <a:xfrm>
                  <a:off x="2777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p:cNvSpPr/>
                <p:nvPr/>
              </p:nvSpPr>
              <p:spPr>
                <a:xfrm>
                  <a:off x="29675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p:cNvSpPr/>
                <p:nvPr/>
              </p:nvSpPr>
              <p:spPr>
                <a:xfrm>
                  <a:off x="3158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p:cNvSpPr/>
                <p:nvPr/>
              </p:nvSpPr>
              <p:spPr>
                <a:xfrm>
                  <a:off x="333902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p:cNvSpPr/>
                <p:nvPr/>
              </p:nvSpPr>
              <p:spPr>
                <a:xfrm>
                  <a:off x="3529520" y="1653806"/>
                  <a:ext cx="190500" cy="46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p:cNvSpPr/>
                <p:nvPr/>
              </p:nvSpPr>
              <p:spPr>
                <a:xfrm>
                  <a:off x="37200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p:cNvSpPr/>
                <p:nvPr/>
              </p:nvSpPr>
              <p:spPr>
                <a:xfrm>
                  <a:off x="39105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p:cNvSpPr/>
                <p:nvPr/>
              </p:nvSpPr>
              <p:spPr>
                <a:xfrm>
                  <a:off x="409149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p:cNvSpPr/>
                <p:nvPr/>
              </p:nvSpPr>
              <p:spPr>
                <a:xfrm>
                  <a:off x="4281995" y="1675406"/>
                  <a:ext cx="190500" cy="25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eck 69"/>
                <p:cNvSpPr/>
                <p:nvPr/>
              </p:nvSpPr>
              <p:spPr>
                <a:xfrm>
                  <a:off x="447249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p:cNvSpPr/>
                <p:nvPr/>
              </p:nvSpPr>
              <p:spPr>
                <a:xfrm>
                  <a:off x="4662995" y="1639406"/>
                  <a:ext cx="190500" cy="61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p:cNvSpPr/>
                <p:nvPr/>
              </p:nvSpPr>
              <p:spPr>
                <a:xfrm>
                  <a:off x="4843970"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p:cNvSpPr/>
                <p:nvPr/>
              </p:nvSpPr>
              <p:spPr>
                <a:xfrm>
                  <a:off x="5034470" y="1679006"/>
                  <a:ext cx="190500" cy="216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p:cNvSpPr/>
                <p:nvPr/>
              </p:nvSpPr>
              <p:spPr>
                <a:xfrm>
                  <a:off x="52249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p:cNvSpPr/>
                <p:nvPr/>
              </p:nvSpPr>
              <p:spPr>
                <a:xfrm>
                  <a:off x="541547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p:cNvSpPr/>
                <p:nvPr/>
              </p:nvSpPr>
              <p:spPr>
                <a:xfrm>
                  <a:off x="5596445" y="1617806"/>
                  <a:ext cx="190500" cy="82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p:cNvSpPr/>
                <p:nvPr/>
              </p:nvSpPr>
              <p:spPr>
                <a:xfrm>
                  <a:off x="5786945" y="1621406"/>
                  <a:ext cx="190500" cy="79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p:cNvSpPr/>
                <p:nvPr/>
              </p:nvSpPr>
              <p:spPr>
                <a:xfrm>
                  <a:off x="5977445" y="1686206"/>
                  <a:ext cx="190500" cy="144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p:cNvSpPr/>
                <p:nvPr/>
              </p:nvSpPr>
              <p:spPr>
                <a:xfrm>
                  <a:off x="616794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65"/>
              <p:cNvGrpSpPr/>
              <p:nvPr/>
            </p:nvGrpSpPr>
            <p:grpSpPr>
              <a:xfrm>
                <a:off x="8027702" y="2064382"/>
                <a:ext cx="977599" cy="19640"/>
                <a:chOff x="2215070" y="1462231"/>
                <a:chExt cx="4143375" cy="54000"/>
              </a:xfrm>
            </p:grpSpPr>
            <p:sp>
              <p:nvSpPr>
                <p:cNvPr id="36" name="Rechteck 35"/>
                <p:cNvSpPr/>
                <p:nvPr/>
              </p:nvSpPr>
              <p:spPr>
                <a:xfrm>
                  <a:off x="22150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24055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a:xfrm>
                  <a:off x="2586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p:cNvSpPr/>
                <p:nvPr/>
              </p:nvSpPr>
              <p:spPr>
                <a:xfrm>
                  <a:off x="2777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p:cNvSpPr/>
                <p:nvPr/>
              </p:nvSpPr>
              <p:spPr>
                <a:xfrm>
                  <a:off x="2967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p:nvSpPr>
              <p:spPr>
                <a:xfrm>
                  <a:off x="3158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p:nvSpPr>
              <p:spPr>
                <a:xfrm>
                  <a:off x="333902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35295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37200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p:cNvSpPr/>
                <p:nvPr/>
              </p:nvSpPr>
              <p:spPr>
                <a:xfrm>
                  <a:off x="391052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p:cNvSpPr/>
                <p:nvPr/>
              </p:nvSpPr>
              <p:spPr>
                <a:xfrm>
                  <a:off x="409149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p:cNvSpPr/>
                <p:nvPr/>
              </p:nvSpPr>
              <p:spPr>
                <a:xfrm>
                  <a:off x="4281995" y="1505431"/>
                  <a:ext cx="190500" cy="1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p:cNvSpPr/>
                <p:nvPr/>
              </p:nvSpPr>
              <p:spPr>
                <a:xfrm>
                  <a:off x="447249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p:cNvSpPr/>
                <p:nvPr/>
              </p:nvSpPr>
              <p:spPr>
                <a:xfrm>
                  <a:off x="4662995" y="1462231"/>
                  <a:ext cx="1905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484397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p:cNvSpPr/>
                <p:nvPr/>
              </p:nvSpPr>
              <p:spPr>
                <a:xfrm>
                  <a:off x="50344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p:cNvSpPr/>
                <p:nvPr/>
              </p:nvSpPr>
              <p:spPr>
                <a:xfrm>
                  <a:off x="52249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p:cNvSpPr/>
                <p:nvPr/>
              </p:nvSpPr>
              <p:spPr>
                <a:xfrm>
                  <a:off x="541547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p:cNvSpPr/>
                <p:nvPr/>
              </p:nvSpPr>
              <p:spPr>
                <a:xfrm>
                  <a:off x="559644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p:cNvSpPr/>
                <p:nvPr/>
              </p:nvSpPr>
              <p:spPr>
                <a:xfrm>
                  <a:off x="57869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p:cNvSpPr/>
                <p:nvPr/>
              </p:nvSpPr>
              <p:spPr>
                <a:xfrm>
                  <a:off x="597744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p:cNvSpPr/>
                <p:nvPr/>
              </p:nvSpPr>
              <p:spPr>
                <a:xfrm>
                  <a:off x="6167945" y="1512631"/>
                  <a:ext cx="190500" cy="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32" name="Gerade Verbindung 31"/>
              <p:cNvCxnSpPr/>
              <p:nvPr/>
            </p:nvCxnSpPr>
            <p:spPr>
              <a:xfrm>
                <a:off x="8027698" y="2266404"/>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a:off x="8027698" y="2207499"/>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a:off x="8027698" y="2150331"/>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8027698" y="2082770"/>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20" name="Grafik 19" descr="Speedmaster XL 75-6-LX.png"/>
            <p:cNvPicPr>
              <a:picLocks noChangeAspect="1"/>
            </p:cNvPicPr>
            <p:nvPr/>
          </p:nvPicPr>
          <p:blipFill>
            <a:blip r:embed="rId7" cstate="email"/>
            <a:stretch>
              <a:fillRect/>
            </a:stretch>
          </p:blipFill>
          <p:spPr>
            <a:xfrm>
              <a:off x="7334250" y="3233971"/>
              <a:ext cx="1371600" cy="497094"/>
            </a:xfrm>
            <a:prstGeom prst="rect">
              <a:avLst/>
            </a:prstGeom>
            <a:ln>
              <a:noFill/>
            </a:ln>
            <a:effectLst>
              <a:outerShdw blurRad="190500" algn="tl" rotWithShape="0">
                <a:srgbClr val="000000">
                  <a:alpha val="70000"/>
                </a:srgbClr>
              </a:outerShdw>
            </a:effectLst>
          </p:spPr>
        </p:pic>
        <p:sp>
          <p:nvSpPr>
            <p:cNvPr id="21" name="Textfeld 20"/>
            <p:cNvSpPr txBox="1"/>
            <p:nvPr/>
          </p:nvSpPr>
          <p:spPr>
            <a:xfrm>
              <a:off x="653202" y="3791244"/>
              <a:ext cx="790602" cy="307777"/>
            </a:xfrm>
            <a:prstGeom prst="rect">
              <a:avLst/>
            </a:prstGeom>
            <a:noFill/>
          </p:spPr>
          <p:txBody>
            <a:bodyPr wrap="none" rtlCol="0">
              <a:spAutoFit/>
            </a:bodyPr>
            <a:lstStyle/>
            <a:p>
              <a:pPr algn="ctr"/>
              <a:r>
                <a:rPr lang="en-US" sz="1400" b="1" dirty="0" smtClean="0">
                  <a:solidFill>
                    <a:schemeClr val="accent1"/>
                  </a:solidFill>
                  <a:effectLst>
                    <a:outerShdw blurRad="50800" dist="38100" dir="5400000" algn="t" rotWithShape="0">
                      <a:schemeClr val="bg1">
                        <a:alpha val="40000"/>
                      </a:schemeClr>
                    </a:outerShdw>
                  </a:effectLst>
                </a:rPr>
                <a:t>Qualify</a:t>
              </a:r>
              <a:endParaRPr lang="en-US" sz="1400" dirty="0">
                <a:solidFill>
                  <a:schemeClr val="accent1"/>
                </a:solidFill>
                <a:effectLst>
                  <a:outerShdw blurRad="50800" dist="38100" dir="5400000" algn="t" rotWithShape="0">
                    <a:schemeClr val="bg1">
                      <a:alpha val="40000"/>
                    </a:schemeClr>
                  </a:outerShdw>
                </a:effectLst>
              </a:endParaRPr>
            </a:p>
          </p:txBody>
        </p:sp>
        <p:sp>
          <p:nvSpPr>
            <p:cNvPr id="22" name="Textfeld 21"/>
            <p:cNvSpPr txBox="1"/>
            <p:nvPr/>
          </p:nvSpPr>
          <p:spPr>
            <a:xfrm>
              <a:off x="1984019" y="3791244"/>
              <a:ext cx="853119" cy="307777"/>
            </a:xfrm>
            <a:prstGeom prst="rect">
              <a:avLst/>
            </a:prstGeom>
            <a:noFill/>
            <a:ln>
              <a:noFill/>
            </a:ln>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Prepare</a:t>
              </a:r>
              <a:endParaRPr lang="en-US" sz="1400">
                <a:solidFill>
                  <a:schemeClr val="accent1"/>
                </a:solidFill>
                <a:effectLst>
                  <a:outerShdw blurRad="50800" dist="38100" dir="5400000" algn="t" rotWithShape="0">
                    <a:schemeClr val="bg1">
                      <a:alpha val="40000"/>
                    </a:schemeClr>
                  </a:outerShdw>
                </a:effectLst>
              </a:endParaRPr>
            </a:p>
          </p:txBody>
        </p:sp>
        <p:sp>
          <p:nvSpPr>
            <p:cNvPr id="23" name="Textfeld 22"/>
            <p:cNvSpPr txBox="1"/>
            <p:nvPr/>
          </p:nvSpPr>
          <p:spPr>
            <a:xfrm>
              <a:off x="3199698" y="3791244"/>
              <a:ext cx="1088760" cy="307777"/>
            </a:xfrm>
            <a:prstGeom prst="rect">
              <a:avLst/>
            </a:prstGeom>
            <a:noFill/>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Imposition</a:t>
              </a:r>
              <a:endParaRPr lang="en-US" sz="1400">
                <a:solidFill>
                  <a:schemeClr val="accent1"/>
                </a:solidFill>
                <a:effectLst>
                  <a:outerShdw blurRad="50800" dist="38100" dir="5400000" algn="t" rotWithShape="0">
                    <a:schemeClr val="bg1">
                      <a:alpha val="40000"/>
                    </a:schemeClr>
                  </a:outerShdw>
                </a:effectLst>
              </a:endParaRPr>
            </a:p>
          </p:txBody>
        </p:sp>
        <p:sp>
          <p:nvSpPr>
            <p:cNvPr id="24" name="Textfeld 23"/>
            <p:cNvSpPr txBox="1"/>
            <p:nvPr/>
          </p:nvSpPr>
          <p:spPr>
            <a:xfrm>
              <a:off x="4607831" y="3791244"/>
              <a:ext cx="920445" cy="307777"/>
            </a:xfrm>
            <a:prstGeom prst="rect">
              <a:avLst/>
            </a:prstGeom>
            <a:noFill/>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Proofing</a:t>
              </a:r>
              <a:endParaRPr lang="en-US" sz="1400">
                <a:solidFill>
                  <a:schemeClr val="accent1"/>
                </a:solidFill>
                <a:effectLst>
                  <a:outerShdw blurRad="50800" dist="38100" dir="5400000" algn="t" rotWithShape="0">
                    <a:schemeClr val="bg1">
                      <a:alpha val="40000"/>
                    </a:schemeClr>
                  </a:outerShdw>
                </a:effectLst>
              </a:endParaRPr>
            </a:p>
          </p:txBody>
        </p:sp>
        <p:sp>
          <p:nvSpPr>
            <p:cNvPr id="25" name="Textfeld 24"/>
            <p:cNvSpPr txBox="1"/>
            <p:nvPr/>
          </p:nvSpPr>
          <p:spPr>
            <a:xfrm>
              <a:off x="6841540" y="3719934"/>
              <a:ext cx="1406154" cy="523220"/>
            </a:xfrm>
            <a:prstGeom prst="rect">
              <a:avLst/>
            </a:prstGeom>
            <a:noFill/>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Farb-</a:t>
              </a:r>
            </a:p>
            <a:p>
              <a:pPr algn="ctr"/>
              <a:r>
                <a:rPr lang="en-US" sz="1400" b="1" smtClean="0">
                  <a:solidFill>
                    <a:schemeClr val="accent1"/>
                  </a:solidFill>
                  <a:effectLst>
                    <a:outerShdw blurRad="50800" dist="38100" dir="5400000" algn="t" rotWithShape="0">
                      <a:schemeClr val="bg1">
                        <a:alpha val="40000"/>
                      </a:schemeClr>
                    </a:outerShdw>
                  </a:effectLst>
                </a:rPr>
                <a:t>voreinstellung</a:t>
              </a:r>
              <a:endParaRPr lang="en-US" sz="1400" b="1" dirty="0" smtClean="0">
                <a:solidFill>
                  <a:schemeClr val="accent1"/>
                </a:solidFill>
                <a:effectLst>
                  <a:outerShdw blurRad="50800" dist="38100" dir="5400000" algn="t" rotWithShape="0">
                    <a:schemeClr val="bg1">
                      <a:alpha val="40000"/>
                    </a:schemeClr>
                  </a:outerShdw>
                </a:effectLst>
              </a:endParaRPr>
            </a:p>
          </p:txBody>
        </p:sp>
        <p:sp>
          <p:nvSpPr>
            <p:cNvPr id="26" name="Textfeld 25"/>
            <p:cNvSpPr txBox="1"/>
            <p:nvPr/>
          </p:nvSpPr>
          <p:spPr>
            <a:xfrm>
              <a:off x="5828691" y="3800769"/>
              <a:ext cx="1069525" cy="307777"/>
            </a:xfrm>
            <a:prstGeom prst="rect">
              <a:avLst/>
            </a:prstGeom>
            <a:noFill/>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Rendering</a:t>
              </a:r>
              <a:endParaRPr lang="en-US" sz="1400">
                <a:solidFill>
                  <a:schemeClr val="accent1"/>
                </a:solidFill>
                <a:effectLst>
                  <a:outerShdw blurRad="50800" dist="38100" dir="5400000" algn="t" rotWithShape="0">
                    <a:schemeClr val="bg1">
                      <a:alpha val="40000"/>
                    </a:schemeClr>
                  </a:outerShdw>
                </a:effectLst>
              </a:endParaRPr>
            </a:p>
          </p:txBody>
        </p:sp>
      </p:grpSp>
      <p:pic>
        <p:nvPicPr>
          <p:cNvPr id="140" name="Grafik 1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75404">
            <a:off x="-718916" y="525344"/>
            <a:ext cx="783186" cy="823650"/>
          </a:xfrm>
          <a:prstGeom prst="rect">
            <a:avLst/>
          </a:prstGeom>
        </p:spPr>
      </p:pic>
      <p:pic>
        <p:nvPicPr>
          <p:cNvPr id="141" name="Grafik 1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75404">
            <a:off x="-994002" y="651442"/>
            <a:ext cx="783186" cy="823650"/>
          </a:xfrm>
          <a:prstGeom prst="rect">
            <a:avLst/>
          </a:prstGeom>
        </p:spPr>
      </p:pic>
      <p:pic>
        <p:nvPicPr>
          <p:cNvPr id="142" name="Grafik 1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75404">
            <a:off x="-1282033" y="846708"/>
            <a:ext cx="783186" cy="823650"/>
          </a:xfrm>
          <a:prstGeom prst="rect">
            <a:avLst/>
          </a:prstGeom>
        </p:spPr>
      </p:pic>
      <p:sp>
        <p:nvSpPr>
          <p:cNvPr id="139" name="Freihandform 138"/>
          <p:cNvSpPr/>
          <p:nvPr/>
        </p:nvSpPr>
        <p:spPr>
          <a:xfrm>
            <a:off x="695393" y="859232"/>
            <a:ext cx="1436843" cy="1457224"/>
          </a:xfrm>
          <a:custGeom>
            <a:avLst/>
            <a:gdLst>
              <a:gd name="connsiteX0" fmla="*/ 0 w 2686050"/>
              <a:gd name="connsiteY0" fmla="*/ 676275 h 2724150"/>
              <a:gd name="connsiteX1" fmla="*/ 1676400 w 2686050"/>
              <a:gd name="connsiteY1" fmla="*/ 314325 h 2724150"/>
              <a:gd name="connsiteX2" fmla="*/ 1695450 w 2686050"/>
              <a:gd name="connsiteY2" fmla="*/ 190500 h 2724150"/>
              <a:gd name="connsiteX3" fmla="*/ 2686050 w 2686050"/>
              <a:gd name="connsiteY3" fmla="*/ 0 h 2724150"/>
              <a:gd name="connsiteX4" fmla="*/ 2381250 w 2686050"/>
              <a:gd name="connsiteY4" fmla="*/ 1581150 h 2724150"/>
              <a:gd name="connsiteX5" fmla="*/ 171450 w 2686050"/>
              <a:gd name="connsiteY5" fmla="*/ 2724150 h 2724150"/>
              <a:gd name="connsiteX6" fmla="*/ 0 w 2686050"/>
              <a:gd name="connsiteY6" fmla="*/ 676275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6050" h="2724150">
                <a:moveTo>
                  <a:pt x="0" y="676275"/>
                </a:moveTo>
                <a:lnTo>
                  <a:pt x="1676400" y="314325"/>
                </a:lnTo>
                <a:lnTo>
                  <a:pt x="1695450" y="190500"/>
                </a:lnTo>
                <a:lnTo>
                  <a:pt x="2686050" y="0"/>
                </a:lnTo>
                <a:lnTo>
                  <a:pt x="2381250" y="1581150"/>
                </a:lnTo>
                <a:lnTo>
                  <a:pt x="171450" y="2724150"/>
                </a:lnTo>
                <a:lnTo>
                  <a:pt x="0" y="676275"/>
                </a:lnTo>
                <a:close/>
              </a:path>
            </a:pathLst>
          </a:custGeom>
          <a:solidFill>
            <a:srgbClr val="F2D21F"/>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145" name="Rechteck 144"/>
          <p:cNvSpPr/>
          <p:nvPr/>
        </p:nvSpPr>
        <p:spPr>
          <a:xfrm>
            <a:off x="0" y="438549"/>
            <a:ext cx="152401" cy="1872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9200" y="658800"/>
            <a:ext cx="1743075" cy="1714500"/>
          </a:xfrm>
          <a:prstGeom prst="rect">
            <a:avLst/>
          </a:prstGeom>
        </p:spPr>
      </p:pic>
      <p:pic>
        <p:nvPicPr>
          <p:cNvPr id="134" name="Grafik 1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9055" y="1197697"/>
            <a:ext cx="639128" cy="628650"/>
          </a:xfrm>
          <a:prstGeom prst="rect">
            <a:avLst/>
          </a:prstGeom>
        </p:spPr>
      </p:pic>
      <p:sp>
        <p:nvSpPr>
          <p:cNvPr id="135" name="Freihandform 134"/>
          <p:cNvSpPr/>
          <p:nvPr/>
        </p:nvSpPr>
        <p:spPr>
          <a:xfrm>
            <a:off x="1002505" y="1219202"/>
            <a:ext cx="616744" cy="581025"/>
          </a:xfrm>
          <a:custGeom>
            <a:avLst/>
            <a:gdLst>
              <a:gd name="connsiteX0" fmla="*/ 14288 w 616744"/>
              <a:gd name="connsiteY0" fmla="*/ 47625 h 581025"/>
              <a:gd name="connsiteX1" fmla="*/ 290513 w 616744"/>
              <a:gd name="connsiteY1" fmla="*/ 28575 h 581025"/>
              <a:gd name="connsiteX2" fmla="*/ 416719 w 616744"/>
              <a:gd name="connsiteY2" fmla="*/ 0 h 581025"/>
              <a:gd name="connsiteX3" fmla="*/ 523875 w 616744"/>
              <a:gd name="connsiteY3" fmla="*/ 52387 h 581025"/>
              <a:gd name="connsiteX4" fmla="*/ 526257 w 616744"/>
              <a:gd name="connsiteY4" fmla="*/ 76200 h 581025"/>
              <a:gd name="connsiteX5" fmla="*/ 616744 w 616744"/>
              <a:gd name="connsiteY5" fmla="*/ 59531 h 581025"/>
              <a:gd name="connsiteX6" fmla="*/ 547688 w 616744"/>
              <a:gd name="connsiteY6" fmla="*/ 371475 h 581025"/>
              <a:gd name="connsiteX7" fmla="*/ 116682 w 616744"/>
              <a:gd name="connsiteY7" fmla="*/ 581025 h 581025"/>
              <a:gd name="connsiteX8" fmla="*/ 92869 w 616744"/>
              <a:gd name="connsiteY8" fmla="*/ 552450 h 581025"/>
              <a:gd name="connsiteX9" fmla="*/ 38100 w 616744"/>
              <a:gd name="connsiteY9" fmla="*/ 211931 h 581025"/>
              <a:gd name="connsiteX10" fmla="*/ 11907 w 616744"/>
              <a:gd name="connsiteY10" fmla="*/ 221456 h 581025"/>
              <a:gd name="connsiteX11" fmla="*/ 0 w 616744"/>
              <a:gd name="connsiteY11" fmla="*/ 147637 h 581025"/>
              <a:gd name="connsiteX12" fmla="*/ 35719 w 616744"/>
              <a:gd name="connsiteY12" fmla="*/ 138112 h 581025"/>
              <a:gd name="connsiteX13" fmla="*/ 14288 w 616744"/>
              <a:gd name="connsiteY13" fmla="*/ 476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6744" h="581025">
                <a:moveTo>
                  <a:pt x="14288" y="47625"/>
                </a:moveTo>
                <a:lnTo>
                  <a:pt x="290513" y="28575"/>
                </a:lnTo>
                <a:lnTo>
                  <a:pt x="416719" y="0"/>
                </a:lnTo>
                <a:lnTo>
                  <a:pt x="523875" y="52387"/>
                </a:lnTo>
                <a:lnTo>
                  <a:pt x="526257" y="76200"/>
                </a:lnTo>
                <a:lnTo>
                  <a:pt x="616744" y="59531"/>
                </a:lnTo>
                <a:lnTo>
                  <a:pt x="547688" y="371475"/>
                </a:lnTo>
                <a:lnTo>
                  <a:pt x="116682" y="581025"/>
                </a:lnTo>
                <a:lnTo>
                  <a:pt x="92869" y="552450"/>
                </a:lnTo>
                <a:lnTo>
                  <a:pt x="38100" y="211931"/>
                </a:lnTo>
                <a:lnTo>
                  <a:pt x="11907" y="221456"/>
                </a:lnTo>
                <a:lnTo>
                  <a:pt x="0" y="147637"/>
                </a:lnTo>
                <a:lnTo>
                  <a:pt x="35719" y="138112"/>
                </a:lnTo>
                <a:lnTo>
                  <a:pt x="14288" y="47625"/>
                </a:lnTo>
                <a:close/>
              </a:path>
            </a:pathLst>
          </a:custGeom>
          <a:solidFill>
            <a:srgbClr val="FFFFFF">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uppieren 135"/>
          <p:cNvGrpSpPr/>
          <p:nvPr/>
        </p:nvGrpSpPr>
        <p:grpSpPr>
          <a:xfrm>
            <a:off x="774000" y="1129305"/>
            <a:ext cx="1061900" cy="768580"/>
            <a:chOff x="774000" y="1129305"/>
            <a:chExt cx="1061900" cy="768580"/>
          </a:xfrm>
        </p:grpSpPr>
        <p:pic>
          <p:nvPicPr>
            <p:cNvPr id="137" name="Grafik 136"/>
            <p:cNvPicPr>
              <a:picLocks noChangeAspect="1"/>
            </p:cNvPicPr>
            <p:nvPr/>
          </p:nvPicPr>
          <p:blipFill rotWithShape="1">
            <a:blip r:embed="rId10">
              <a:extLst>
                <a:ext uri="{28A0092B-C50C-407E-A947-70E740481C1C}">
                  <a14:useLocalDpi xmlns:a14="http://schemas.microsoft.com/office/drawing/2010/main" val="0"/>
                </a:ext>
              </a:extLst>
            </a:blip>
            <a:srcRect r="64149"/>
            <a:stretch/>
          </p:blipFill>
          <p:spPr>
            <a:xfrm>
              <a:off x="774000" y="1129305"/>
              <a:ext cx="225923" cy="768580"/>
            </a:xfrm>
            <a:prstGeom prst="rect">
              <a:avLst/>
            </a:prstGeom>
            <a:ln>
              <a:noFill/>
            </a:ln>
            <a:effectLst>
              <a:outerShdw blurRad="190500" algn="tl" rotWithShape="0">
                <a:srgbClr val="000000">
                  <a:alpha val="70000"/>
                </a:srgbClr>
              </a:outerShdw>
            </a:effectLst>
          </p:spPr>
        </p:pic>
        <p:pic>
          <p:nvPicPr>
            <p:cNvPr id="143" name="Grafik 142"/>
            <p:cNvPicPr>
              <a:picLocks noChangeAspect="1"/>
            </p:cNvPicPr>
            <p:nvPr/>
          </p:nvPicPr>
          <p:blipFill rotWithShape="1">
            <a:blip r:embed="rId10">
              <a:extLst>
                <a:ext uri="{28A0092B-C50C-407E-A947-70E740481C1C}">
                  <a14:useLocalDpi xmlns:a14="http://schemas.microsoft.com/office/drawing/2010/main" val="0"/>
                </a:ext>
              </a:extLst>
            </a:blip>
            <a:srcRect r="64149"/>
            <a:stretch/>
          </p:blipFill>
          <p:spPr>
            <a:xfrm flipH="1">
              <a:off x="1609977" y="1129305"/>
              <a:ext cx="225923" cy="768580"/>
            </a:xfrm>
            <a:prstGeom prst="rect">
              <a:avLst/>
            </a:prstGeom>
            <a:ln>
              <a:noFill/>
            </a:ln>
            <a:effectLst>
              <a:outerShdw blurRad="190500" algn="tl" rotWithShape="0">
                <a:srgbClr val="000000">
                  <a:alpha val="70000"/>
                </a:srgbClr>
              </a:outerShdw>
            </a:effectLst>
          </p:spPr>
        </p:pic>
      </p:grpSp>
      <p:pic>
        <p:nvPicPr>
          <p:cNvPr id="144" name="Grafik 143"/>
          <p:cNvPicPr>
            <a:picLocks noChangeAspect="1"/>
          </p:cNvPicPr>
          <p:nvPr/>
        </p:nvPicPr>
        <p:blipFill rotWithShape="1">
          <a:blip r:embed="rId11" cstate="print">
            <a:extLst>
              <a:ext uri="{28A0092B-C50C-407E-A947-70E740481C1C}">
                <a14:useLocalDpi xmlns:a14="http://schemas.microsoft.com/office/drawing/2010/main" val="0"/>
              </a:ext>
            </a:extLst>
          </a:blip>
          <a:srcRect t="21547" b="20958"/>
          <a:stretch/>
        </p:blipFill>
        <p:spPr>
          <a:xfrm>
            <a:off x="1083600" y="1369712"/>
            <a:ext cx="505728" cy="290767"/>
          </a:xfrm>
          <a:prstGeom prst="rect">
            <a:avLst/>
          </a:prstGeom>
        </p:spPr>
      </p:pic>
      <p:sp>
        <p:nvSpPr>
          <p:cNvPr id="155" name="Textfeld 154"/>
          <p:cNvSpPr txBox="1"/>
          <p:nvPr/>
        </p:nvSpPr>
        <p:spPr>
          <a:xfrm>
            <a:off x="204721" y="4688224"/>
            <a:ext cx="7638234" cy="307777"/>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400" b="1" dirty="0" smtClean="0">
                <a:solidFill>
                  <a:schemeClr val="bg1"/>
                </a:solidFill>
                <a:effectLst>
                  <a:outerShdw blurRad="63500" sx="102000" sy="102000" algn="ctr" rotWithShape="0">
                    <a:prstClr val="black">
                      <a:alpha val="40000"/>
                    </a:prstClr>
                  </a:outerShdw>
                </a:effectLst>
              </a:rPr>
              <a:t>Prepress Manager</a:t>
            </a:r>
            <a:endParaRPr lang="en-US" sz="1400" dirty="0">
              <a:solidFill>
                <a:schemeClr val="bg1"/>
              </a:solidFill>
              <a:effectLst>
                <a:outerShdw blurRad="63500" sx="102000" sy="102000" algn="ctr" rotWithShape="0">
                  <a:prstClr val="black">
                    <a:alpha val="40000"/>
                  </a:prstClr>
                </a:outerShdw>
              </a:effectLst>
            </a:endParaRPr>
          </a:p>
        </p:txBody>
      </p:sp>
      <p:sp>
        <p:nvSpPr>
          <p:cNvPr id="146" name="Rechteck 145"/>
          <p:cNvSpPr/>
          <p:nvPr/>
        </p:nvSpPr>
        <p:spPr>
          <a:xfrm>
            <a:off x="0" y="362524"/>
            <a:ext cx="432000"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7" name="Gruppieren 146"/>
          <p:cNvGrpSpPr/>
          <p:nvPr/>
        </p:nvGrpSpPr>
        <p:grpSpPr>
          <a:xfrm>
            <a:off x="774556" y="1132567"/>
            <a:ext cx="1061900" cy="768580"/>
            <a:chOff x="2788733" y="1281705"/>
            <a:chExt cx="1061900" cy="768580"/>
          </a:xfrm>
        </p:grpSpPr>
        <p:pic>
          <p:nvPicPr>
            <p:cNvPr id="149" name="Grafik 1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03788" y="1350097"/>
              <a:ext cx="639128" cy="628650"/>
            </a:xfrm>
            <a:prstGeom prst="rect">
              <a:avLst/>
            </a:prstGeom>
          </p:spPr>
        </p:pic>
        <p:sp>
          <p:nvSpPr>
            <p:cNvPr id="150" name="Freihandform 149"/>
            <p:cNvSpPr/>
            <p:nvPr/>
          </p:nvSpPr>
          <p:spPr>
            <a:xfrm>
              <a:off x="3017238" y="1371602"/>
              <a:ext cx="616744" cy="581025"/>
            </a:xfrm>
            <a:custGeom>
              <a:avLst/>
              <a:gdLst>
                <a:gd name="connsiteX0" fmla="*/ 14288 w 616744"/>
                <a:gd name="connsiteY0" fmla="*/ 47625 h 581025"/>
                <a:gd name="connsiteX1" fmla="*/ 290513 w 616744"/>
                <a:gd name="connsiteY1" fmla="*/ 28575 h 581025"/>
                <a:gd name="connsiteX2" fmla="*/ 416719 w 616744"/>
                <a:gd name="connsiteY2" fmla="*/ 0 h 581025"/>
                <a:gd name="connsiteX3" fmla="*/ 523875 w 616744"/>
                <a:gd name="connsiteY3" fmla="*/ 52387 h 581025"/>
                <a:gd name="connsiteX4" fmla="*/ 526257 w 616744"/>
                <a:gd name="connsiteY4" fmla="*/ 76200 h 581025"/>
                <a:gd name="connsiteX5" fmla="*/ 616744 w 616744"/>
                <a:gd name="connsiteY5" fmla="*/ 59531 h 581025"/>
                <a:gd name="connsiteX6" fmla="*/ 547688 w 616744"/>
                <a:gd name="connsiteY6" fmla="*/ 371475 h 581025"/>
                <a:gd name="connsiteX7" fmla="*/ 116682 w 616744"/>
                <a:gd name="connsiteY7" fmla="*/ 581025 h 581025"/>
                <a:gd name="connsiteX8" fmla="*/ 92869 w 616744"/>
                <a:gd name="connsiteY8" fmla="*/ 552450 h 581025"/>
                <a:gd name="connsiteX9" fmla="*/ 38100 w 616744"/>
                <a:gd name="connsiteY9" fmla="*/ 211931 h 581025"/>
                <a:gd name="connsiteX10" fmla="*/ 11907 w 616744"/>
                <a:gd name="connsiteY10" fmla="*/ 221456 h 581025"/>
                <a:gd name="connsiteX11" fmla="*/ 0 w 616744"/>
                <a:gd name="connsiteY11" fmla="*/ 147637 h 581025"/>
                <a:gd name="connsiteX12" fmla="*/ 35719 w 616744"/>
                <a:gd name="connsiteY12" fmla="*/ 138112 h 581025"/>
                <a:gd name="connsiteX13" fmla="*/ 14288 w 616744"/>
                <a:gd name="connsiteY13" fmla="*/ 476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6744" h="581025">
                  <a:moveTo>
                    <a:pt x="14288" y="47625"/>
                  </a:moveTo>
                  <a:lnTo>
                    <a:pt x="290513" y="28575"/>
                  </a:lnTo>
                  <a:lnTo>
                    <a:pt x="416719" y="0"/>
                  </a:lnTo>
                  <a:lnTo>
                    <a:pt x="523875" y="52387"/>
                  </a:lnTo>
                  <a:lnTo>
                    <a:pt x="526257" y="76200"/>
                  </a:lnTo>
                  <a:lnTo>
                    <a:pt x="616744" y="59531"/>
                  </a:lnTo>
                  <a:lnTo>
                    <a:pt x="547688" y="371475"/>
                  </a:lnTo>
                  <a:lnTo>
                    <a:pt x="116682" y="581025"/>
                  </a:lnTo>
                  <a:lnTo>
                    <a:pt x="92869" y="552450"/>
                  </a:lnTo>
                  <a:lnTo>
                    <a:pt x="38100" y="211931"/>
                  </a:lnTo>
                  <a:lnTo>
                    <a:pt x="11907" y="221456"/>
                  </a:lnTo>
                  <a:lnTo>
                    <a:pt x="0" y="147637"/>
                  </a:lnTo>
                  <a:lnTo>
                    <a:pt x="35719" y="138112"/>
                  </a:lnTo>
                  <a:lnTo>
                    <a:pt x="14288" y="47625"/>
                  </a:lnTo>
                  <a:close/>
                </a:path>
              </a:pathLst>
            </a:custGeom>
            <a:solidFill>
              <a:srgbClr val="FFFFFF">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uppieren 150"/>
            <p:cNvGrpSpPr/>
            <p:nvPr/>
          </p:nvGrpSpPr>
          <p:grpSpPr>
            <a:xfrm>
              <a:off x="2788733" y="1281705"/>
              <a:ext cx="1061900" cy="768580"/>
              <a:chOff x="774000" y="1129305"/>
              <a:chExt cx="1061900" cy="768580"/>
            </a:xfrm>
          </p:grpSpPr>
          <p:pic>
            <p:nvPicPr>
              <p:cNvPr id="153" name="Grafik 152"/>
              <p:cNvPicPr>
                <a:picLocks noChangeAspect="1"/>
              </p:cNvPicPr>
              <p:nvPr/>
            </p:nvPicPr>
            <p:blipFill rotWithShape="1">
              <a:blip r:embed="rId10">
                <a:extLst>
                  <a:ext uri="{28A0092B-C50C-407E-A947-70E740481C1C}">
                    <a14:useLocalDpi xmlns:a14="http://schemas.microsoft.com/office/drawing/2010/main" val="0"/>
                  </a:ext>
                </a:extLst>
              </a:blip>
              <a:srcRect r="64149"/>
              <a:stretch/>
            </p:blipFill>
            <p:spPr>
              <a:xfrm>
                <a:off x="774000" y="1129305"/>
                <a:ext cx="225923" cy="768580"/>
              </a:xfrm>
              <a:prstGeom prst="rect">
                <a:avLst/>
              </a:prstGeom>
              <a:ln>
                <a:noFill/>
              </a:ln>
              <a:effectLst>
                <a:outerShdw blurRad="190500" algn="tl" rotWithShape="0">
                  <a:srgbClr val="000000">
                    <a:alpha val="70000"/>
                  </a:srgbClr>
                </a:outerShdw>
              </a:effectLst>
            </p:spPr>
          </p:pic>
          <p:pic>
            <p:nvPicPr>
              <p:cNvPr id="154" name="Grafik 153"/>
              <p:cNvPicPr>
                <a:picLocks noChangeAspect="1"/>
              </p:cNvPicPr>
              <p:nvPr/>
            </p:nvPicPr>
            <p:blipFill rotWithShape="1">
              <a:blip r:embed="rId10">
                <a:extLst>
                  <a:ext uri="{28A0092B-C50C-407E-A947-70E740481C1C}">
                    <a14:useLocalDpi xmlns:a14="http://schemas.microsoft.com/office/drawing/2010/main" val="0"/>
                  </a:ext>
                </a:extLst>
              </a:blip>
              <a:srcRect r="64149"/>
              <a:stretch/>
            </p:blipFill>
            <p:spPr>
              <a:xfrm flipH="1">
                <a:off x="1609977" y="1129305"/>
                <a:ext cx="225923" cy="768580"/>
              </a:xfrm>
              <a:prstGeom prst="rect">
                <a:avLst/>
              </a:prstGeom>
              <a:ln>
                <a:noFill/>
              </a:ln>
              <a:effectLst>
                <a:outerShdw blurRad="190500" algn="tl" rotWithShape="0">
                  <a:srgbClr val="000000">
                    <a:alpha val="70000"/>
                  </a:srgbClr>
                </a:outerShdw>
              </a:effectLst>
            </p:spPr>
          </p:pic>
        </p:grpSp>
        <p:pic>
          <p:nvPicPr>
            <p:cNvPr id="152" name="Grafik 151"/>
            <p:cNvPicPr>
              <a:picLocks noChangeAspect="1"/>
            </p:cNvPicPr>
            <p:nvPr/>
          </p:nvPicPr>
          <p:blipFill rotWithShape="1">
            <a:blip r:embed="rId11" cstate="print">
              <a:extLst>
                <a:ext uri="{28A0092B-C50C-407E-A947-70E740481C1C}">
                  <a14:useLocalDpi xmlns:a14="http://schemas.microsoft.com/office/drawing/2010/main" val="0"/>
                </a:ext>
              </a:extLst>
            </a:blip>
            <a:srcRect t="21547" b="20958"/>
            <a:stretch/>
          </p:blipFill>
          <p:spPr>
            <a:xfrm>
              <a:off x="3098333" y="1522112"/>
              <a:ext cx="505728" cy="290767"/>
            </a:xfrm>
            <a:prstGeom prst="rect">
              <a:avLst/>
            </a:prstGeom>
          </p:spPr>
        </p:pic>
      </p:grpSp>
      <p:sp>
        <p:nvSpPr>
          <p:cNvPr id="126" name="Textfeld 125"/>
          <p:cNvSpPr txBox="1"/>
          <p:nvPr/>
        </p:nvSpPr>
        <p:spPr>
          <a:xfrm>
            <a:off x="204721" y="6419850"/>
            <a:ext cx="3419526" cy="246221"/>
          </a:xfrm>
          <a:prstGeom prst="rect">
            <a:avLst/>
          </a:prstGeom>
          <a:noFill/>
        </p:spPr>
        <p:txBody>
          <a:bodyPr wrap="none" rtlCol="0">
            <a:spAutoFit/>
          </a:bodyPr>
          <a:lstStyle/>
          <a:p>
            <a:r>
              <a:rPr lang="en-US" sz="1000" dirty="0" smtClean="0"/>
              <a:t>“Prepress Manager” = Prepress Manager + Signa Station</a:t>
            </a:r>
            <a:endParaRPr lang="en-US" sz="1000" dirty="0"/>
          </a:p>
        </p:txBody>
      </p:sp>
      <p:sp>
        <p:nvSpPr>
          <p:cNvPr id="125" name="Rechteck 124"/>
          <p:cNvSpPr/>
          <p:nvPr/>
        </p:nvSpPr>
        <p:spPr>
          <a:xfrm>
            <a:off x="0" y="0"/>
            <a:ext cx="6363453" cy="362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feld 155"/>
          <p:cNvSpPr txBox="1"/>
          <p:nvPr/>
        </p:nvSpPr>
        <p:spPr>
          <a:xfrm>
            <a:off x="457200" y="11113"/>
            <a:ext cx="6249988" cy="307975"/>
          </a:xfrm>
          <a:prstGeom prst="rect">
            <a:avLst/>
          </a:prstGeom>
          <a:noFill/>
        </p:spPr>
        <p:txBody>
          <a:bodyPr>
            <a:spAutoFit/>
          </a:bodyPr>
          <a:lstStyle/>
          <a:p>
            <a:pPr fontAlgn="auto">
              <a:spcBef>
                <a:spcPts val="0"/>
              </a:spcBef>
              <a:spcAft>
                <a:spcPts val="0"/>
              </a:spcAft>
              <a:defRPr/>
            </a:pPr>
            <a:r>
              <a:rPr lang="de-DE" sz="1400" dirty="0" smtClean="0">
                <a:solidFill>
                  <a:schemeClr val="bg1"/>
                </a:solidFill>
                <a:latin typeface="Arial" pitchFamily="34" charset="0"/>
                <a:cs typeface="Arial" pitchFamily="34" charset="0"/>
              </a:rPr>
              <a:t>Prinect Anwendertage – Umstieg auf den Prinect Workflow</a:t>
            </a:r>
            <a:endParaRPr lang="de-DE"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902755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20382 0.02477 L 0.15416 -0.05023 C 0.14392 -0.06713 0.12829 -0.07638 0.11198 -0.07638 C 0.09357 -0.07638 0.07864 -0.06713 0.06823 -0.05023 L 0.0184 0.02477 " pathEditMode="relative" rAng="10800000" ptsTypes="FffFF">
                                      <p:cBhvr>
                                        <p:cTn id="6" dur="2000" spd="-100000" fill="hold"/>
                                        <p:tgtEl>
                                          <p:spTgt spid="140"/>
                                        </p:tgtEl>
                                        <p:attrNameLst>
                                          <p:attrName>ppt_x</p:attrName>
                                          <p:attrName>ppt_y</p:attrName>
                                        </p:attrNameLst>
                                      </p:cBhvr>
                                      <p:rCtr x="-9271" y="-5046"/>
                                    </p:animMotion>
                                  </p:childTnLst>
                                </p:cTn>
                              </p:par>
                            </p:childTnLst>
                          </p:cTn>
                        </p:par>
                        <p:par>
                          <p:cTn id="7" fill="hold">
                            <p:stCondLst>
                              <p:cond delay="2000"/>
                            </p:stCondLst>
                            <p:childTnLst>
                              <p:par>
                                <p:cTn id="8" presetID="37" presetClass="path" presetSubtype="0" accel="50000" decel="50000" fill="hold" nodeType="afterEffect">
                                  <p:stCondLst>
                                    <p:cond delay="0"/>
                                  </p:stCondLst>
                                  <p:childTnLst>
                                    <p:animMotion origin="layout" path="M 0.20382 0.02477 L 0.15417 -0.05023 C 0.14393 -0.06713 0.1283 -0.07639 0.11198 -0.07639 C 0.09358 -0.07639 0.07865 -0.06713 0.06823 -0.05023 L 0.0184 0.02477 " pathEditMode="relative" rAng="10800000" ptsTypes="FffFF">
                                      <p:cBhvr>
                                        <p:cTn id="9" dur="2000" spd="-100000" fill="hold"/>
                                        <p:tgtEl>
                                          <p:spTgt spid="141"/>
                                        </p:tgtEl>
                                        <p:attrNameLst>
                                          <p:attrName>ppt_x</p:attrName>
                                          <p:attrName>ppt_y</p:attrName>
                                        </p:attrNameLst>
                                      </p:cBhvr>
                                      <p:rCtr x="-9271" y="-5046"/>
                                    </p:animMotion>
                                  </p:childTnLst>
                                </p:cTn>
                              </p:par>
                            </p:childTnLst>
                          </p:cTn>
                        </p:par>
                        <p:par>
                          <p:cTn id="10" fill="hold">
                            <p:stCondLst>
                              <p:cond delay="4000"/>
                            </p:stCondLst>
                            <p:childTnLst>
                              <p:par>
                                <p:cTn id="11" presetID="37" presetClass="path" presetSubtype="0" accel="50000" decel="50000" fill="hold" nodeType="afterEffect">
                                  <p:stCondLst>
                                    <p:cond delay="0"/>
                                  </p:stCondLst>
                                  <p:childTnLst>
                                    <p:animMotion origin="layout" path="M 0.19688 0.01366 L 0.14723 -0.06134 C 0.13698 -0.07824 0.12136 -0.0875 0.10504 -0.0875 C 0.08664 -0.0875 0.07171 -0.07824 0.06129 -0.06134 L 0.01146 0.01366 " pathEditMode="relative" rAng="10800000" ptsTypes="FffFF">
                                      <p:cBhvr>
                                        <p:cTn id="12" dur="2000" spd="-100000" fill="hold"/>
                                        <p:tgtEl>
                                          <p:spTgt spid="142"/>
                                        </p:tgtEl>
                                        <p:attrNameLst>
                                          <p:attrName>ppt_x</p:attrName>
                                          <p:attrName>ppt_y</p:attrName>
                                        </p:attrNameLst>
                                      </p:cBhvr>
                                      <p:rCtr x="-9271" y="-5046"/>
                                    </p:animMotion>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3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3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4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4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4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24"/>
                                        </p:tgtEl>
                                        <p:attrNameLst>
                                          <p:attrName>style.visibility</p:attrName>
                                        </p:attrNameLst>
                                      </p:cBhvr>
                                      <p:to>
                                        <p:strVal val="visible"/>
                                      </p:to>
                                    </p:set>
                                  </p:childTnLst>
                                </p:cTn>
                              </p:par>
                            </p:childTnLst>
                          </p:cTn>
                        </p:par>
                        <p:par>
                          <p:cTn id="27" fill="hold">
                            <p:stCondLst>
                              <p:cond delay="0"/>
                            </p:stCondLst>
                            <p:childTnLst>
                              <p:par>
                                <p:cTn id="28" presetID="6" presetClass="emph" presetSubtype="0" fill="hold" nodeType="afterEffect">
                                  <p:stCondLst>
                                    <p:cond delay="500"/>
                                  </p:stCondLst>
                                  <p:childTnLst>
                                    <p:animScale>
                                      <p:cBhvr>
                                        <p:cTn id="29" dur="2000" fill="hold"/>
                                        <p:tgtEl>
                                          <p:spTgt spid="124"/>
                                        </p:tgtEl>
                                      </p:cBhvr>
                                      <p:by x="37000" y="37000"/>
                                    </p:animScale>
                                  </p:childTnLst>
                                </p:cTn>
                              </p:par>
                            </p:childTnLst>
                          </p:cTn>
                        </p:par>
                        <p:par>
                          <p:cTn id="30" fill="hold">
                            <p:stCondLst>
                              <p:cond delay="2500"/>
                            </p:stCondLst>
                            <p:childTnLst>
                              <p:par>
                                <p:cTn id="31" presetID="1" presetClass="exit" presetSubtype="0" fill="hold" nodeType="afterEffect">
                                  <p:stCondLst>
                                    <p:cond delay="0"/>
                                  </p:stCondLst>
                                  <p:childTnLst>
                                    <p:set>
                                      <p:cBhvr>
                                        <p:cTn id="32" dur="1" fill="hold">
                                          <p:stCondLst>
                                            <p:cond delay="0"/>
                                          </p:stCondLst>
                                        </p:cTn>
                                        <p:tgtEl>
                                          <p:spTgt spid="124"/>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5"/>
                                        </p:tgtEl>
                                        <p:attrNameLst>
                                          <p:attrName>style.visibility</p:attrName>
                                        </p:attrNameLst>
                                      </p:cBhvr>
                                      <p:to>
                                        <p:strVal val="visible"/>
                                      </p:to>
                                    </p:set>
                                  </p:childTnLst>
                                </p:cTn>
                              </p:par>
                              <p:par>
                                <p:cTn id="43" presetID="53" presetClass="entr" presetSubtype="16" fill="hold" nodeType="withEffect">
                                  <p:stCondLst>
                                    <p:cond delay="0"/>
                                  </p:stCondLst>
                                  <p:childTnLst>
                                    <p:set>
                                      <p:cBhvr>
                                        <p:cTn id="44" dur="1" fill="hold">
                                          <p:stCondLst>
                                            <p:cond delay="0"/>
                                          </p:stCondLst>
                                        </p:cTn>
                                        <p:tgtEl>
                                          <p:spTgt spid="144"/>
                                        </p:tgtEl>
                                        <p:attrNameLst>
                                          <p:attrName>style.visibility</p:attrName>
                                        </p:attrNameLst>
                                      </p:cBhvr>
                                      <p:to>
                                        <p:strVal val="visible"/>
                                      </p:to>
                                    </p:set>
                                    <p:anim calcmode="lin" valueType="num">
                                      <p:cBhvr>
                                        <p:cTn id="45" dur="500" fill="hold"/>
                                        <p:tgtEl>
                                          <p:spTgt spid="144"/>
                                        </p:tgtEl>
                                        <p:attrNameLst>
                                          <p:attrName>ppt_w</p:attrName>
                                        </p:attrNameLst>
                                      </p:cBhvr>
                                      <p:tavLst>
                                        <p:tav tm="0">
                                          <p:val>
                                            <p:fltVal val="0"/>
                                          </p:val>
                                        </p:tav>
                                        <p:tav tm="100000">
                                          <p:val>
                                            <p:strVal val="#ppt_w"/>
                                          </p:val>
                                        </p:tav>
                                      </p:tavLst>
                                    </p:anim>
                                    <p:anim calcmode="lin" valueType="num">
                                      <p:cBhvr>
                                        <p:cTn id="46" dur="500" fill="hold"/>
                                        <p:tgtEl>
                                          <p:spTgt spid="144"/>
                                        </p:tgtEl>
                                        <p:attrNameLst>
                                          <p:attrName>ppt_h</p:attrName>
                                        </p:attrNameLst>
                                      </p:cBhvr>
                                      <p:tavLst>
                                        <p:tav tm="0">
                                          <p:val>
                                            <p:fltVal val="0"/>
                                          </p:val>
                                        </p:tav>
                                        <p:tav tm="100000">
                                          <p:val>
                                            <p:strVal val="#ppt_h"/>
                                          </p:val>
                                        </p:tav>
                                      </p:tavLst>
                                    </p:anim>
                                    <p:animEffect transition="in" filter="fade">
                                      <p:cBhvr>
                                        <p:cTn id="47" dur="500"/>
                                        <p:tgtEl>
                                          <p:spTgt spid="14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34"/>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36"/>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35"/>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44"/>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147"/>
                                        </p:tgtEl>
                                        <p:attrNameLst>
                                          <p:attrName>style.visibility</p:attrName>
                                        </p:attrNameLst>
                                      </p:cBhvr>
                                      <p:to>
                                        <p:strVal val="visible"/>
                                      </p:to>
                                    </p:set>
                                  </p:childTnLst>
                                </p:cTn>
                              </p:par>
                            </p:childTnLst>
                          </p:cTn>
                        </p:par>
                        <p:par>
                          <p:cTn id="60" fill="hold">
                            <p:stCondLst>
                              <p:cond delay="0"/>
                            </p:stCondLst>
                            <p:childTnLst>
                              <p:par>
                                <p:cTn id="61" presetID="37" presetClass="path" presetSubtype="0" accel="50000" decel="50000" fill="hold" nodeType="afterEffect">
                                  <p:stCondLst>
                                    <p:cond delay="500"/>
                                  </p:stCondLst>
                                  <p:childTnLst>
                                    <p:animMotion origin="layout" path="M -3.88889E-6 3.7037E-7 L -0.05173 0.04954 C -0.06336 0.06065 -0.06823 0.07616 -0.06823 0.09259 C -0.06823 0.11157 -0.06336 0.12616 -0.05173 0.13727 L -3.88889E-6 0.18889 " pathEditMode="relative" rAng="5400000" ptsTypes="FffFF">
                                      <p:cBhvr>
                                        <p:cTn id="62" dur="2000" fill="hold"/>
                                        <p:tgtEl>
                                          <p:spTgt spid="147"/>
                                        </p:tgtEl>
                                        <p:attrNameLst>
                                          <p:attrName>ppt_x</p:attrName>
                                          <p:attrName>ppt_y</p:attrName>
                                        </p:attrNameLst>
                                      </p:cBhvr>
                                      <p:rCtr x="-3420" y="9444"/>
                                    </p:animMotion>
                                  </p:childTnLst>
                                </p:cTn>
                              </p:par>
                            </p:childTnLst>
                          </p:cTn>
                        </p:par>
                        <p:par>
                          <p:cTn id="63" fill="hold">
                            <p:stCondLst>
                              <p:cond delay="2500"/>
                            </p:stCondLst>
                            <p:childTnLst>
                              <p:par>
                                <p:cTn id="64" presetID="63" presetClass="path" presetSubtype="0" accel="50000" decel="50000" fill="hold" nodeType="afterEffect">
                                  <p:stCondLst>
                                    <p:cond delay="0"/>
                                  </p:stCondLst>
                                  <p:childTnLst>
                                    <p:animMotion origin="layout" path="M -0.00018 0.18861 L 0.73993 0.18699 " pathEditMode="relative" rAng="0" ptsTypes="AA">
                                      <p:cBhvr>
                                        <p:cTn id="65" dur="5000" fill="hold"/>
                                        <p:tgtEl>
                                          <p:spTgt spid="147"/>
                                        </p:tgtEl>
                                        <p:attrNameLst>
                                          <p:attrName>ppt_x</p:attrName>
                                          <p:attrName>ppt_y</p:attrName>
                                        </p:attrNameLst>
                                      </p:cBhvr>
                                      <p:rCtr x="36997" y="-93"/>
                                    </p:animMotion>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5"/>
                                        </p:tgtEl>
                                        <p:attrNameLst>
                                          <p:attrName>style.visibility</p:attrName>
                                        </p:attrNameLst>
                                      </p:cBhvr>
                                      <p:to>
                                        <p:strVal val="visible"/>
                                      </p:to>
                                    </p:set>
                                    <p:animEffect transition="in" filter="fade">
                                      <p:cBhvr>
                                        <p:cTn id="70" dur="2000"/>
                                        <p:tgtEl>
                                          <p:spTgt spid="155"/>
                                        </p:tgtEl>
                                      </p:cBhvr>
                                    </p:animEffect>
                                  </p:childTnLst>
                                </p:cTn>
                              </p:par>
                            </p:childTnLst>
                          </p:cTn>
                        </p:par>
                        <p:par>
                          <p:cTn id="71" fill="hold">
                            <p:stCondLst>
                              <p:cond delay="2000"/>
                            </p:stCondLst>
                            <p:childTnLst>
                              <p:par>
                                <p:cTn id="72" presetID="1" presetClass="entr" presetSubtype="0" fill="hold" grpId="0" nodeType="afterEffect">
                                  <p:stCondLst>
                                    <p:cond delay="0"/>
                                  </p:stCondLst>
                                  <p:childTnLst>
                                    <p:set>
                                      <p:cBhvr>
                                        <p:cTn id="73"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animBg="1"/>
      <p:bldP spid="135" grpId="0" animBg="1"/>
      <p:bldP spid="135" grpId="1" animBg="1"/>
      <p:bldP spid="155" grpId="0" animBg="1"/>
      <p:bldP spid="1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uppieren 143"/>
          <p:cNvGrpSpPr/>
          <p:nvPr/>
        </p:nvGrpSpPr>
        <p:grpSpPr>
          <a:xfrm>
            <a:off x="352425" y="973138"/>
            <a:ext cx="8258848" cy="4989600"/>
            <a:chOff x="352425" y="973138"/>
            <a:chExt cx="8198434" cy="4989600"/>
          </a:xfrm>
        </p:grpSpPr>
        <p:sp>
          <p:nvSpPr>
            <p:cNvPr id="157" name="Rechteck 156"/>
            <p:cNvSpPr/>
            <p:nvPr/>
          </p:nvSpPr>
          <p:spPr>
            <a:xfrm>
              <a:off x="352425" y="973138"/>
              <a:ext cx="2448000" cy="4989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hteck 158"/>
            <p:cNvSpPr/>
            <p:nvPr/>
          </p:nvSpPr>
          <p:spPr>
            <a:xfrm>
              <a:off x="2857918" y="973138"/>
              <a:ext cx="5692941" cy="4989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ußzeilenplatzhalter 3"/>
          <p:cNvSpPr>
            <a:spLocks noGrp="1"/>
          </p:cNvSpPr>
          <p:nvPr>
            <p:ph type="ftr" sz="quarter" idx="10"/>
          </p:nvPr>
        </p:nvSpPr>
        <p:spPr>
          <a:prstGeom prst="rect">
            <a:avLst/>
          </a:prstGeom>
        </p:spPr>
        <p:txBody>
          <a:bodyPr/>
          <a:lstStyle/>
          <a:p>
            <a:pPr>
              <a:defRPr/>
            </a:pPr>
            <a:r>
              <a:rPr lang="de-DE" smtClean="0"/>
              <a:t>● PAT Prinect  ● D. Freyer, C. Völker ● November 2013</a:t>
            </a:r>
            <a:endParaRPr lang="de-DE"/>
          </a:p>
        </p:txBody>
      </p:sp>
      <p:sp>
        <p:nvSpPr>
          <p:cNvPr id="5" name="Foliennummernplatzhalter 4"/>
          <p:cNvSpPr>
            <a:spLocks noGrp="1"/>
          </p:cNvSpPr>
          <p:nvPr>
            <p:ph type="sldNum" sz="quarter" idx="11"/>
          </p:nvPr>
        </p:nvSpPr>
        <p:spPr/>
        <p:txBody>
          <a:bodyPr/>
          <a:lstStyle/>
          <a:p>
            <a:pPr>
              <a:defRPr/>
            </a:pPr>
            <a:fld id="{B035FD14-5EDB-4F2F-AE9E-2CB0E24AE5B8}" type="slidenum">
              <a:rPr lang="de-DE" smtClean="0"/>
              <a:pPr>
                <a:defRPr/>
              </a:pPr>
              <a:t>6</a:t>
            </a:fld>
            <a:endParaRPr lang="de-DE" dirty="0"/>
          </a:p>
        </p:txBody>
      </p:sp>
      <p:grpSp>
        <p:nvGrpSpPr>
          <p:cNvPr id="6" name="Gruppieren 5"/>
          <p:cNvGrpSpPr/>
          <p:nvPr/>
        </p:nvGrpSpPr>
        <p:grpSpPr>
          <a:xfrm>
            <a:off x="152401" y="2384884"/>
            <a:ext cx="8677274" cy="2190750"/>
            <a:chOff x="152401" y="2063750"/>
            <a:chExt cx="8677274" cy="2190750"/>
          </a:xfrm>
        </p:grpSpPr>
        <p:sp>
          <p:nvSpPr>
            <p:cNvPr id="7" name="Eingekerbter Richtungspfeil 6"/>
            <p:cNvSpPr/>
            <p:nvPr/>
          </p:nvSpPr>
          <p:spPr>
            <a:xfrm>
              <a:off x="152401"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8" name="Eingekerbter Richtungspfeil 7"/>
            <p:cNvSpPr/>
            <p:nvPr/>
          </p:nvSpPr>
          <p:spPr>
            <a:xfrm>
              <a:off x="2800543"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9" name="Eingekerbter Richtungspfeil 8"/>
            <p:cNvSpPr/>
            <p:nvPr/>
          </p:nvSpPr>
          <p:spPr>
            <a:xfrm>
              <a:off x="5448685"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0" name="Eingekerbter Richtungspfeil 9"/>
            <p:cNvSpPr/>
            <p:nvPr/>
          </p:nvSpPr>
          <p:spPr>
            <a:xfrm>
              <a:off x="1476472"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1" name="Eingekerbter Richtungspfeil 10"/>
            <p:cNvSpPr/>
            <p:nvPr/>
          </p:nvSpPr>
          <p:spPr>
            <a:xfrm>
              <a:off x="4124614"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2" name="Eingekerbter Richtungspfeil 11"/>
            <p:cNvSpPr/>
            <p:nvPr/>
          </p:nvSpPr>
          <p:spPr>
            <a:xfrm>
              <a:off x="6772754"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13" name="Grafik 12" descr="Proofer.png"/>
            <p:cNvPicPr>
              <a:picLocks noChangeAspect="1"/>
            </p:cNvPicPr>
            <p:nvPr/>
          </p:nvPicPr>
          <p:blipFill>
            <a:blip r:embed="rId3" cstate="email"/>
            <a:stretch>
              <a:fillRect/>
            </a:stretch>
          </p:blipFill>
          <p:spPr>
            <a:xfrm>
              <a:off x="4963064" y="2771775"/>
              <a:ext cx="757774" cy="695325"/>
            </a:xfrm>
            <a:prstGeom prst="rect">
              <a:avLst/>
            </a:prstGeom>
            <a:ln>
              <a:noFill/>
            </a:ln>
            <a:effectLst>
              <a:outerShdw blurRad="190500" algn="tl" rotWithShape="0">
                <a:srgbClr val="000000">
                  <a:alpha val="70000"/>
                </a:srgbClr>
              </a:outerShdw>
            </a:effectLst>
          </p:spPr>
        </p:pic>
        <p:pic>
          <p:nvPicPr>
            <p:cNvPr id="14" name="Grafik 13" descr="Adobe-PDF-Document-icon.png"/>
            <p:cNvPicPr>
              <a:picLocks noChangeAspect="1"/>
            </p:cNvPicPr>
            <p:nvPr/>
          </p:nvPicPr>
          <p:blipFill>
            <a:blip r:embed="rId4" cstate="email"/>
            <a:stretch>
              <a:fillRect/>
            </a:stretch>
          </p:blipFill>
          <p:spPr>
            <a:xfrm>
              <a:off x="1101600" y="2821509"/>
              <a:ext cx="622425" cy="622425"/>
            </a:xfrm>
            <a:prstGeom prst="rect">
              <a:avLst/>
            </a:prstGeom>
            <a:ln>
              <a:noFill/>
            </a:ln>
            <a:effectLst>
              <a:outerShdw blurRad="190500" algn="tl" rotWithShape="0">
                <a:srgbClr val="000000">
                  <a:alpha val="70000"/>
                </a:srgbClr>
              </a:outerShdw>
            </a:effectLst>
          </p:spPr>
        </p:pic>
        <p:pic>
          <p:nvPicPr>
            <p:cNvPr id="15" name="Grafik 14" descr="Adobe-PDF-Document-icon.png"/>
            <p:cNvPicPr>
              <a:picLocks noChangeAspect="1"/>
            </p:cNvPicPr>
            <p:nvPr/>
          </p:nvPicPr>
          <p:blipFill>
            <a:blip r:embed="rId4" cstate="email"/>
            <a:stretch>
              <a:fillRect/>
            </a:stretch>
          </p:blipFill>
          <p:spPr>
            <a:xfrm>
              <a:off x="2463675" y="2821509"/>
              <a:ext cx="622425" cy="622425"/>
            </a:xfrm>
            <a:prstGeom prst="rect">
              <a:avLst/>
            </a:prstGeom>
            <a:ln>
              <a:noFill/>
            </a:ln>
            <a:effectLst>
              <a:outerShdw blurRad="190500" algn="tl" rotWithShape="0">
                <a:srgbClr val="000000">
                  <a:alpha val="70000"/>
                </a:srgbClr>
              </a:outerShdw>
            </a:effectLst>
          </p:spPr>
        </p:pic>
        <p:pic>
          <p:nvPicPr>
            <p:cNvPr id="16" name="Grafik 15" descr="Bild vom Bogen.jpg"/>
            <p:cNvPicPr>
              <a:picLocks noChangeAspect="1"/>
            </p:cNvPicPr>
            <p:nvPr/>
          </p:nvPicPr>
          <p:blipFill>
            <a:blip r:embed="rId5" cstate="email"/>
            <a:stretch>
              <a:fillRect/>
            </a:stretch>
          </p:blipFill>
          <p:spPr>
            <a:xfrm>
              <a:off x="3605212" y="2761310"/>
              <a:ext cx="1004887" cy="703608"/>
            </a:xfrm>
            <a:prstGeom prst="rect">
              <a:avLst/>
            </a:prstGeom>
            <a:ln>
              <a:noFill/>
            </a:ln>
            <a:effectLst>
              <a:outerShdw blurRad="190500" algn="tl" rotWithShape="0">
                <a:srgbClr val="000000">
                  <a:alpha val="70000"/>
                </a:srgbClr>
              </a:outerShdw>
            </a:effectLst>
          </p:spPr>
        </p:pic>
        <p:pic>
          <p:nvPicPr>
            <p:cNvPr id="17" name="Grafik 16" descr="Bild vom Bogen.jpg"/>
            <p:cNvPicPr>
              <a:picLocks noChangeAspect="1"/>
            </p:cNvPicPr>
            <p:nvPr/>
          </p:nvPicPr>
          <p:blipFill>
            <a:blip r:embed="rId5" cstate="email"/>
            <a:stretch>
              <a:fillRect/>
            </a:stretch>
          </p:blipFill>
          <p:spPr>
            <a:xfrm>
              <a:off x="6186487" y="2761310"/>
              <a:ext cx="1004887" cy="703608"/>
            </a:xfrm>
            <a:prstGeom prst="rect">
              <a:avLst/>
            </a:prstGeom>
            <a:ln>
              <a:noFill/>
            </a:ln>
            <a:effectLst>
              <a:outerShdw blurRad="190500" algn="tl" rotWithShape="0">
                <a:srgbClr val="000000">
                  <a:alpha val="70000"/>
                </a:srgbClr>
              </a:outerShdw>
            </a:effectLst>
          </p:spPr>
        </p:pic>
        <p:pic>
          <p:nvPicPr>
            <p:cNvPr id="18" name="Picture 27" descr="http://s3.amazonaws.com/cmyktastic/assets/90/raster.rosette_clear_centered.png"/>
            <p:cNvPicPr>
              <a:picLocks noChangeAspect="1" noChangeArrowheads="1"/>
            </p:cNvPicPr>
            <p:nvPr/>
          </p:nvPicPr>
          <p:blipFill>
            <a:blip r:embed="rId6" cstate="email"/>
            <a:srcRect/>
            <a:stretch>
              <a:fillRect/>
            </a:stretch>
          </p:blipFill>
          <p:spPr bwMode="auto">
            <a:xfrm>
              <a:off x="6489700" y="3257549"/>
              <a:ext cx="485775" cy="485775"/>
            </a:xfrm>
            <a:prstGeom prst="rect">
              <a:avLst/>
            </a:prstGeom>
            <a:ln>
              <a:noFill/>
            </a:ln>
            <a:effectLst>
              <a:outerShdw blurRad="190500" algn="tl" rotWithShape="0">
                <a:srgbClr val="000000">
                  <a:alpha val="70000"/>
                </a:srgbClr>
              </a:outerShdw>
            </a:effectLst>
          </p:spPr>
        </p:pic>
        <p:grpSp>
          <p:nvGrpSpPr>
            <p:cNvPr id="19" name="Gruppieren 374"/>
            <p:cNvGrpSpPr/>
            <p:nvPr/>
          </p:nvGrpSpPr>
          <p:grpSpPr>
            <a:xfrm>
              <a:off x="7598458" y="2912245"/>
              <a:ext cx="1019175" cy="345281"/>
              <a:chOff x="8005693" y="1983582"/>
              <a:chExt cx="1019175" cy="345281"/>
            </a:xfrm>
            <a:effectLst>
              <a:outerShdw blurRad="63500" sx="102000" sy="102000" algn="ctr" rotWithShape="0">
                <a:prstClr val="black">
                  <a:alpha val="40000"/>
                </a:prstClr>
              </a:outerShdw>
            </a:effectLst>
          </p:grpSpPr>
          <p:sp>
            <p:nvSpPr>
              <p:cNvPr id="27" name="Rechteck 26"/>
              <p:cNvSpPr/>
              <p:nvPr/>
            </p:nvSpPr>
            <p:spPr>
              <a:xfrm>
                <a:off x="8005693" y="1983582"/>
                <a:ext cx="1019175" cy="345281"/>
              </a:xfrm>
              <a:prstGeom prst="rect">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8" name="Gruppieren 363"/>
              <p:cNvGrpSpPr/>
              <p:nvPr/>
            </p:nvGrpSpPr>
            <p:grpSpPr>
              <a:xfrm>
                <a:off x="8027702" y="2234134"/>
                <a:ext cx="977599" cy="30115"/>
                <a:chOff x="2215070" y="1928956"/>
                <a:chExt cx="4143375" cy="82800"/>
              </a:xfrm>
            </p:grpSpPr>
            <p:sp>
              <p:nvSpPr>
                <p:cNvPr id="102" name="Rechteck 101"/>
                <p:cNvSpPr/>
                <p:nvPr/>
              </p:nvSpPr>
              <p:spPr>
                <a:xfrm>
                  <a:off x="22150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Rechteck 102"/>
                <p:cNvSpPr/>
                <p:nvPr/>
              </p:nvSpPr>
              <p:spPr>
                <a:xfrm>
                  <a:off x="24055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Rechteck 103"/>
                <p:cNvSpPr/>
                <p:nvPr/>
              </p:nvSpPr>
              <p:spPr>
                <a:xfrm>
                  <a:off x="2586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Rechteck 104"/>
                <p:cNvSpPr/>
                <p:nvPr/>
              </p:nvSpPr>
              <p:spPr>
                <a:xfrm>
                  <a:off x="2777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Rechteck 105"/>
                <p:cNvSpPr/>
                <p:nvPr/>
              </p:nvSpPr>
              <p:spPr>
                <a:xfrm>
                  <a:off x="2967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Rechteck 106"/>
                <p:cNvSpPr/>
                <p:nvPr/>
              </p:nvSpPr>
              <p:spPr>
                <a:xfrm>
                  <a:off x="3158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Rechteck 107"/>
                <p:cNvSpPr/>
                <p:nvPr/>
              </p:nvSpPr>
              <p:spPr>
                <a:xfrm>
                  <a:off x="333902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Rechteck 108"/>
                <p:cNvSpPr/>
                <p:nvPr/>
              </p:nvSpPr>
              <p:spPr>
                <a:xfrm>
                  <a:off x="352952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Rechteck 109"/>
                <p:cNvSpPr/>
                <p:nvPr/>
              </p:nvSpPr>
              <p:spPr>
                <a:xfrm>
                  <a:off x="372002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Rechteck 110"/>
                <p:cNvSpPr/>
                <p:nvPr/>
              </p:nvSpPr>
              <p:spPr>
                <a:xfrm>
                  <a:off x="3910520" y="1950556"/>
                  <a:ext cx="190500" cy="61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Rechteck 111"/>
                <p:cNvSpPr/>
                <p:nvPr/>
              </p:nvSpPr>
              <p:spPr>
                <a:xfrm>
                  <a:off x="409149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Rechteck 112"/>
                <p:cNvSpPr/>
                <p:nvPr/>
              </p:nvSpPr>
              <p:spPr>
                <a:xfrm>
                  <a:off x="4281995" y="1986556"/>
                  <a:ext cx="190500" cy="25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Rechteck 113"/>
                <p:cNvSpPr/>
                <p:nvPr/>
              </p:nvSpPr>
              <p:spPr>
                <a:xfrm>
                  <a:off x="447249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Rechteck 114"/>
                <p:cNvSpPr/>
                <p:nvPr/>
              </p:nvSpPr>
              <p:spPr>
                <a:xfrm>
                  <a:off x="4662995"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Rechteck 115"/>
                <p:cNvSpPr/>
                <p:nvPr/>
              </p:nvSpPr>
              <p:spPr>
                <a:xfrm>
                  <a:off x="4843970"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Rechteck 116"/>
                <p:cNvSpPr/>
                <p:nvPr/>
              </p:nvSpPr>
              <p:spPr>
                <a:xfrm>
                  <a:off x="503447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Rechteck 117"/>
                <p:cNvSpPr/>
                <p:nvPr/>
              </p:nvSpPr>
              <p:spPr>
                <a:xfrm>
                  <a:off x="52249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Rechteck 118"/>
                <p:cNvSpPr/>
                <p:nvPr/>
              </p:nvSpPr>
              <p:spPr>
                <a:xfrm>
                  <a:off x="541547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Rechteck 119"/>
                <p:cNvSpPr/>
                <p:nvPr/>
              </p:nvSpPr>
              <p:spPr>
                <a:xfrm>
                  <a:off x="55964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Rechteck 120"/>
                <p:cNvSpPr/>
                <p:nvPr/>
              </p:nvSpPr>
              <p:spPr>
                <a:xfrm>
                  <a:off x="57869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2" name="Rechteck 121"/>
                <p:cNvSpPr/>
                <p:nvPr/>
              </p:nvSpPr>
              <p:spPr>
                <a:xfrm>
                  <a:off x="597744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3" name="Rechteck 122"/>
                <p:cNvSpPr/>
                <p:nvPr/>
              </p:nvSpPr>
              <p:spPr>
                <a:xfrm>
                  <a:off x="6167945" y="2008156"/>
                  <a:ext cx="190500" cy="3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9" name="Gruppieren 364"/>
              <p:cNvGrpSpPr/>
              <p:nvPr/>
            </p:nvGrpSpPr>
            <p:grpSpPr>
              <a:xfrm>
                <a:off x="8027702" y="2177550"/>
                <a:ext cx="977599" cy="30115"/>
                <a:chOff x="2215070" y="1773381"/>
                <a:chExt cx="4143375" cy="82800"/>
              </a:xfrm>
            </p:grpSpPr>
            <p:sp>
              <p:nvSpPr>
                <p:cNvPr id="80" name="Rechteck 79"/>
                <p:cNvSpPr/>
                <p:nvPr/>
              </p:nvSpPr>
              <p:spPr>
                <a:xfrm>
                  <a:off x="22150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Rechteck 80"/>
                <p:cNvSpPr/>
                <p:nvPr/>
              </p:nvSpPr>
              <p:spPr>
                <a:xfrm>
                  <a:off x="24055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Rechteck 81"/>
                <p:cNvSpPr/>
                <p:nvPr/>
              </p:nvSpPr>
              <p:spPr>
                <a:xfrm>
                  <a:off x="25865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p:cNvSpPr/>
                <p:nvPr/>
              </p:nvSpPr>
              <p:spPr>
                <a:xfrm>
                  <a:off x="2777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hteck 83"/>
                <p:cNvSpPr/>
                <p:nvPr/>
              </p:nvSpPr>
              <p:spPr>
                <a:xfrm>
                  <a:off x="29675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p:cNvSpPr/>
                <p:nvPr/>
              </p:nvSpPr>
              <p:spPr>
                <a:xfrm>
                  <a:off x="3158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Rechteck 85"/>
                <p:cNvSpPr/>
                <p:nvPr/>
              </p:nvSpPr>
              <p:spPr>
                <a:xfrm>
                  <a:off x="333902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Rechteck 86"/>
                <p:cNvSpPr/>
                <p:nvPr/>
              </p:nvSpPr>
              <p:spPr>
                <a:xfrm>
                  <a:off x="3529520"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Rechteck 87"/>
                <p:cNvSpPr/>
                <p:nvPr/>
              </p:nvSpPr>
              <p:spPr>
                <a:xfrm>
                  <a:off x="37200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Rechteck 88"/>
                <p:cNvSpPr/>
                <p:nvPr/>
              </p:nvSpPr>
              <p:spPr>
                <a:xfrm>
                  <a:off x="39105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Rechteck 89"/>
                <p:cNvSpPr/>
                <p:nvPr/>
              </p:nvSpPr>
              <p:spPr>
                <a:xfrm>
                  <a:off x="4091495"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Rechteck 90"/>
                <p:cNvSpPr/>
                <p:nvPr/>
              </p:nvSpPr>
              <p:spPr>
                <a:xfrm>
                  <a:off x="4281995" y="1830981"/>
                  <a:ext cx="190500" cy="25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Rechteck 91"/>
                <p:cNvSpPr/>
                <p:nvPr/>
              </p:nvSpPr>
              <p:spPr>
                <a:xfrm>
                  <a:off x="4472495" y="1784181"/>
                  <a:ext cx="190500" cy="72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Rechteck 92"/>
                <p:cNvSpPr/>
                <p:nvPr/>
              </p:nvSpPr>
              <p:spPr>
                <a:xfrm>
                  <a:off x="4662995"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Rechteck 93"/>
                <p:cNvSpPr/>
                <p:nvPr/>
              </p:nvSpPr>
              <p:spPr>
                <a:xfrm>
                  <a:off x="4843970"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Rechteck 94"/>
                <p:cNvSpPr/>
                <p:nvPr/>
              </p:nvSpPr>
              <p:spPr>
                <a:xfrm>
                  <a:off x="5034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Rechteck 95"/>
                <p:cNvSpPr/>
                <p:nvPr/>
              </p:nvSpPr>
              <p:spPr>
                <a:xfrm>
                  <a:off x="52249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Rechteck 96"/>
                <p:cNvSpPr/>
                <p:nvPr/>
              </p:nvSpPr>
              <p:spPr>
                <a:xfrm>
                  <a:off x="5415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Rechteck 97"/>
                <p:cNvSpPr/>
                <p:nvPr/>
              </p:nvSpPr>
              <p:spPr>
                <a:xfrm>
                  <a:off x="55964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Rechteck 98"/>
                <p:cNvSpPr/>
                <p:nvPr/>
              </p:nvSpPr>
              <p:spPr>
                <a:xfrm>
                  <a:off x="57869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Rechteck 99"/>
                <p:cNvSpPr/>
                <p:nvPr/>
              </p:nvSpPr>
              <p:spPr>
                <a:xfrm>
                  <a:off x="5977445" y="1838181"/>
                  <a:ext cx="190500" cy="18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Rechteck 100"/>
                <p:cNvSpPr/>
                <p:nvPr/>
              </p:nvSpPr>
              <p:spPr>
                <a:xfrm>
                  <a:off x="6167945" y="1852581"/>
                  <a:ext cx="190500" cy="36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0" name="Gruppieren 401"/>
              <p:cNvGrpSpPr/>
              <p:nvPr/>
            </p:nvGrpSpPr>
            <p:grpSpPr>
              <a:xfrm>
                <a:off x="8027702" y="2120966"/>
                <a:ext cx="977599" cy="30115"/>
                <a:chOff x="2215070" y="1617806"/>
                <a:chExt cx="4143375" cy="82800"/>
              </a:xfrm>
            </p:grpSpPr>
            <p:sp>
              <p:nvSpPr>
                <p:cNvPr id="58" name="Rechteck 57"/>
                <p:cNvSpPr/>
                <p:nvPr/>
              </p:nvSpPr>
              <p:spPr>
                <a:xfrm>
                  <a:off x="22150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p:cNvSpPr/>
                <p:nvPr/>
              </p:nvSpPr>
              <p:spPr>
                <a:xfrm>
                  <a:off x="24055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p:cNvSpPr/>
                <p:nvPr/>
              </p:nvSpPr>
              <p:spPr>
                <a:xfrm>
                  <a:off x="258654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p:cNvSpPr/>
                <p:nvPr/>
              </p:nvSpPr>
              <p:spPr>
                <a:xfrm>
                  <a:off x="2777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p:cNvSpPr/>
                <p:nvPr/>
              </p:nvSpPr>
              <p:spPr>
                <a:xfrm>
                  <a:off x="29675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p:cNvSpPr/>
                <p:nvPr/>
              </p:nvSpPr>
              <p:spPr>
                <a:xfrm>
                  <a:off x="3158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p:cNvSpPr/>
                <p:nvPr/>
              </p:nvSpPr>
              <p:spPr>
                <a:xfrm>
                  <a:off x="333902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p:cNvSpPr/>
                <p:nvPr/>
              </p:nvSpPr>
              <p:spPr>
                <a:xfrm>
                  <a:off x="3529520" y="1653806"/>
                  <a:ext cx="190500" cy="46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p:cNvSpPr/>
                <p:nvPr/>
              </p:nvSpPr>
              <p:spPr>
                <a:xfrm>
                  <a:off x="37200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p:cNvSpPr/>
                <p:nvPr/>
              </p:nvSpPr>
              <p:spPr>
                <a:xfrm>
                  <a:off x="39105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p:cNvSpPr/>
                <p:nvPr/>
              </p:nvSpPr>
              <p:spPr>
                <a:xfrm>
                  <a:off x="409149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p:cNvSpPr/>
                <p:nvPr/>
              </p:nvSpPr>
              <p:spPr>
                <a:xfrm>
                  <a:off x="4281995" y="1675406"/>
                  <a:ext cx="190500" cy="25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eck 69"/>
                <p:cNvSpPr/>
                <p:nvPr/>
              </p:nvSpPr>
              <p:spPr>
                <a:xfrm>
                  <a:off x="447249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p:cNvSpPr/>
                <p:nvPr/>
              </p:nvSpPr>
              <p:spPr>
                <a:xfrm>
                  <a:off x="4662995" y="1639406"/>
                  <a:ext cx="190500" cy="61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p:cNvSpPr/>
                <p:nvPr/>
              </p:nvSpPr>
              <p:spPr>
                <a:xfrm>
                  <a:off x="4843970"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p:cNvSpPr/>
                <p:nvPr/>
              </p:nvSpPr>
              <p:spPr>
                <a:xfrm>
                  <a:off x="5034470" y="1679006"/>
                  <a:ext cx="190500" cy="216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p:cNvSpPr/>
                <p:nvPr/>
              </p:nvSpPr>
              <p:spPr>
                <a:xfrm>
                  <a:off x="52249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p:cNvSpPr/>
                <p:nvPr/>
              </p:nvSpPr>
              <p:spPr>
                <a:xfrm>
                  <a:off x="541547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p:cNvSpPr/>
                <p:nvPr/>
              </p:nvSpPr>
              <p:spPr>
                <a:xfrm>
                  <a:off x="5596445" y="1617806"/>
                  <a:ext cx="190500" cy="82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p:cNvSpPr/>
                <p:nvPr/>
              </p:nvSpPr>
              <p:spPr>
                <a:xfrm>
                  <a:off x="5786945" y="1621406"/>
                  <a:ext cx="190500" cy="79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p:cNvSpPr/>
                <p:nvPr/>
              </p:nvSpPr>
              <p:spPr>
                <a:xfrm>
                  <a:off x="5977445" y="1686206"/>
                  <a:ext cx="190500" cy="144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p:cNvSpPr/>
                <p:nvPr/>
              </p:nvSpPr>
              <p:spPr>
                <a:xfrm>
                  <a:off x="616794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65"/>
              <p:cNvGrpSpPr/>
              <p:nvPr/>
            </p:nvGrpSpPr>
            <p:grpSpPr>
              <a:xfrm>
                <a:off x="8027702" y="2064382"/>
                <a:ext cx="977599" cy="19640"/>
                <a:chOff x="2215070" y="1462231"/>
                <a:chExt cx="4143375" cy="54000"/>
              </a:xfrm>
            </p:grpSpPr>
            <p:sp>
              <p:nvSpPr>
                <p:cNvPr id="36" name="Rechteck 35"/>
                <p:cNvSpPr/>
                <p:nvPr/>
              </p:nvSpPr>
              <p:spPr>
                <a:xfrm>
                  <a:off x="22150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24055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a:xfrm>
                  <a:off x="2586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p:cNvSpPr/>
                <p:nvPr/>
              </p:nvSpPr>
              <p:spPr>
                <a:xfrm>
                  <a:off x="2777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p:cNvSpPr/>
                <p:nvPr/>
              </p:nvSpPr>
              <p:spPr>
                <a:xfrm>
                  <a:off x="2967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p:nvSpPr>
              <p:spPr>
                <a:xfrm>
                  <a:off x="3158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p:nvSpPr>
              <p:spPr>
                <a:xfrm>
                  <a:off x="333902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35295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37200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p:cNvSpPr/>
                <p:nvPr/>
              </p:nvSpPr>
              <p:spPr>
                <a:xfrm>
                  <a:off x="391052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p:cNvSpPr/>
                <p:nvPr/>
              </p:nvSpPr>
              <p:spPr>
                <a:xfrm>
                  <a:off x="409149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p:cNvSpPr/>
                <p:nvPr/>
              </p:nvSpPr>
              <p:spPr>
                <a:xfrm>
                  <a:off x="4281995" y="1505431"/>
                  <a:ext cx="190500" cy="1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p:cNvSpPr/>
                <p:nvPr/>
              </p:nvSpPr>
              <p:spPr>
                <a:xfrm>
                  <a:off x="447249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p:cNvSpPr/>
                <p:nvPr/>
              </p:nvSpPr>
              <p:spPr>
                <a:xfrm>
                  <a:off x="4662995" y="1462231"/>
                  <a:ext cx="1905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484397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p:cNvSpPr/>
                <p:nvPr/>
              </p:nvSpPr>
              <p:spPr>
                <a:xfrm>
                  <a:off x="50344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p:cNvSpPr/>
                <p:nvPr/>
              </p:nvSpPr>
              <p:spPr>
                <a:xfrm>
                  <a:off x="52249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p:cNvSpPr/>
                <p:nvPr/>
              </p:nvSpPr>
              <p:spPr>
                <a:xfrm>
                  <a:off x="541547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p:cNvSpPr/>
                <p:nvPr/>
              </p:nvSpPr>
              <p:spPr>
                <a:xfrm>
                  <a:off x="559644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p:cNvSpPr/>
                <p:nvPr/>
              </p:nvSpPr>
              <p:spPr>
                <a:xfrm>
                  <a:off x="57869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p:cNvSpPr/>
                <p:nvPr/>
              </p:nvSpPr>
              <p:spPr>
                <a:xfrm>
                  <a:off x="597744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p:cNvSpPr/>
                <p:nvPr/>
              </p:nvSpPr>
              <p:spPr>
                <a:xfrm>
                  <a:off x="6167945" y="1512631"/>
                  <a:ext cx="190500" cy="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32" name="Gerade Verbindung 31"/>
              <p:cNvCxnSpPr/>
              <p:nvPr/>
            </p:nvCxnSpPr>
            <p:spPr>
              <a:xfrm>
                <a:off x="8027698" y="2266404"/>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a:off x="8027698" y="2207499"/>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a:off x="8027698" y="2150331"/>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8027698" y="2082770"/>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20" name="Grafik 19" descr="Speedmaster XL 75-6-LX.png"/>
            <p:cNvPicPr>
              <a:picLocks noChangeAspect="1"/>
            </p:cNvPicPr>
            <p:nvPr/>
          </p:nvPicPr>
          <p:blipFill>
            <a:blip r:embed="rId7" cstate="email"/>
            <a:stretch>
              <a:fillRect/>
            </a:stretch>
          </p:blipFill>
          <p:spPr>
            <a:xfrm>
              <a:off x="7334250" y="3233971"/>
              <a:ext cx="1371600" cy="497094"/>
            </a:xfrm>
            <a:prstGeom prst="rect">
              <a:avLst/>
            </a:prstGeom>
            <a:ln>
              <a:noFill/>
            </a:ln>
            <a:effectLst>
              <a:outerShdw blurRad="190500" algn="tl" rotWithShape="0">
                <a:srgbClr val="000000">
                  <a:alpha val="70000"/>
                </a:srgbClr>
              </a:outerShdw>
            </a:effectLst>
          </p:spPr>
        </p:pic>
        <p:sp>
          <p:nvSpPr>
            <p:cNvPr id="21" name="Textfeld 20"/>
            <p:cNvSpPr txBox="1"/>
            <p:nvPr/>
          </p:nvSpPr>
          <p:spPr>
            <a:xfrm>
              <a:off x="638161" y="3791244"/>
              <a:ext cx="790602" cy="307777"/>
            </a:xfrm>
            <a:prstGeom prst="rect">
              <a:avLst/>
            </a:prstGeom>
            <a:noFill/>
          </p:spPr>
          <p:txBody>
            <a:bodyPr wrap="none" rtlCol="0">
              <a:spAutoFit/>
            </a:bodyPr>
            <a:lstStyle/>
            <a:p>
              <a:pPr algn="ctr"/>
              <a:r>
                <a:rPr lang="en-US" sz="1400" b="1" dirty="0" smtClean="0">
                  <a:solidFill>
                    <a:schemeClr val="accent1"/>
                  </a:solidFill>
                  <a:effectLst>
                    <a:outerShdw blurRad="50800" dist="38100" dir="5400000" algn="t" rotWithShape="0">
                      <a:schemeClr val="bg1">
                        <a:alpha val="40000"/>
                      </a:schemeClr>
                    </a:outerShdw>
                  </a:effectLst>
                </a:rPr>
                <a:t>Qualify</a:t>
              </a:r>
              <a:endParaRPr lang="en-US" sz="1400" dirty="0">
                <a:solidFill>
                  <a:schemeClr val="accent1"/>
                </a:solidFill>
                <a:effectLst>
                  <a:outerShdw blurRad="50800" dist="38100" dir="5400000" algn="t" rotWithShape="0">
                    <a:schemeClr val="bg1">
                      <a:alpha val="40000"/>
                    </a:schemeClr>
                  </a:outerShdw>
                </a:effectLst>
              </a:endParaRPr>
            </a:p>
          </p:txBody>
        </p:sp>
        <p:sp>
          <p:nvSpPr>
            <p:cNvPr id="22" name="Textfeld 21"/>
            <p:cNvSpPr txBox="1"/>
            <p:nvPr/>
          </p:nvSpPr>
          <p:spPr>
            <a:xfrm>
              <a:off x="1968978" y="3791244"/>
              <a:ext cx="853119" cy="307777"/>
            </a:xfrm>
            <a:prstGeom prst="rect">
              <a:avLst/>
            </a:prstGeom>
            <a:noFill/>
            <a:ln>
              <a:noFill/>
            </a:ln>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Prepare</a:t>
              </a:r>
              <a:endParaRPr lang="en-US" sz="1400">
                <a:solidFill>
                  <a:schemeClr val="accent1"/>
                </a:solidFill>
                <a:effectLst>
                  <a:outerShdw blurRad="50800" dist="38100" dir="5400000" algn="t" rotWithShape="0">
                    <a:schemeClr val="bg1">
                      <a:alpha val="40000"/>
                    </a:schemeClr>
                  </a:outerShdw>
                </a:effectLst>
              </a:endParaRPr>
            </a:p>
          </p:txBody>
        </p:sp>
        <p:sp>
          <p:nvSpPr>
            <p:cNvPr id="23" name="Textfeld 22"/>
            <p:cNvSpPr txBox="1"/>
            <p:nvPr/>
          </p:nvSpPr>
          <p:spPr>
            <a:xfrm>
              <a:off x="3184657" y="3791244"/>
              <a:ext cx="1088760" cy="307777"/>
            </a:xfrm>
            <a:prstGeom prst="rect">
              <a:avLst/>
            </a:prstGeom>
            <a:noFill/>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Imposition</a:t>
              </a:r>
              <a:endParaRPr lang="en-US" sz="1400">
                <a:solidFill>
                  <a:schemeClr val="accent1"/>
                </a:solidFill>
                <a:effectLst>
                  <a:outerShdw blurRad="50800" dist="38100" dir="5400000" algn="t" rotWithShape="0">
                    <a:schemeClr val="bg1">
                      <a:alpha val="40000"/>
                    </a:schemeClr>
                  </a:outerShdw>
                </a:effectLst>
              </a:endParaRPr>
            </a:p>
          </p:txBody>
        </p:sp>
        <p:sp>
          <p:nvSpPr>
            <p:cNvPr id="24" name="Textfeld 23"/>
            <p:cNvSpPr txBox="1"/>
            <p:nvPr/>
          </p:nvSpPr>
          <p:spPr>
            <a:xfrm>
              <a:off x="4592790" y="3791244"/>
              <a:ext cx="920445" cy="307777"/>
            </a:xfrm>
            <a:prstGeom prst="rect">
              <a:avLst/>
            </a:prstGeom>
            <a:noFill/>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Proofing</a:t>
              </a:r>
              <a:endParaRPr lang="en-US" sz="1400">
                <a:solidFill>
                  <a:schemeClr val="accent1"/>
                </a:solidFill>
                <a:effectLst>
                  <a:outerShdw blurRad="50800" dist="38100" dir="5400000" algn="t" rotWithShape="0">
                    <a:schemeClr val="bg1">
                      <a:alpha val="40000"/>
                    </a:schemeClr>
                  </a:outerShdw>
                </a:effectLst>
              </a:endParaRPr>
            </a:p>
          </p:txBody>
        </p:sp>
        <p:sp>
          <p:nvSpPr>
            <p:cNvPr id="25" name="Textfeld 24"/>
            <p:cNvSpPr txBox="1"/>
            <p:nvPr/>
          </p:nvSpPr>
          <p:spPr>
            <a:xfrm>
              <a:off x="6841540" y="3719934"/>
              <a:ext cx="1406154" cy="523220"/>
            </a:xfrm>
            <a:prstGeom prst="rect">
              <a:avLst/>
            </a:prstGeom>
            <a:noFill/>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Farb-</a:t>
              </a:r>
            </a:p>
            <a:p>
              <a:pPr algn="ctr"/>
              <a:r>
                <a:rPr lang="en-US" sz="1400" b="1" smtClean="0">
                  <a:solidFill>
                    <a:schemeClr val="accent1"/>
                  </a:solidFill>
                  <a:effectLst>
                    <a:outerShdw blurRad="50800" dist="38100" dir="5400000" algn="t" rotWithShape="0">
                      <a:schemeClr val="bg1">
                        <a:alpha val="40000"/>
                      </a:schemeClr>
                    </a:outerShdw>
                  </a:effectLst>
                </a:rPr>
                <a:t>voreinstellung</a:t>
              </a:r>
              <a:endParaRPr lang="en-US" sz="1400" b="1" dirty="0" smtClean="0">
                <a:solidFill>
                  <a:schemeClr val="accent1"/>
                </a:solidFill>
                <a:effectLst>
                  <a:outerShdw blurRad="50800" dist="38100" dir="5400000" algn="t" rotWithShape="0">
                    <a:schemeClr val="bg1">
                      <a:alpha val="40000"/>
                    </a:schemeClr>
                  </a:outerShdw>
                </a:effectLst>
              </a:endParaRPr>
            </a:p>
          </p:txBody>
        </p:sp>
        <p:sp>
          <p:nvSpPr>
            <p:cNvPr id="26" name="Textfeld 25"/>
            <p:cNvSpPr txBox="1"/>
            <p:nvPr/>
          </p:nvSpPr>
          <p:spPr>
            <a:xfrm>
              <a:off x="5813650" y="3800769"/>
              <a:ext cx="1069525" cy="307777"/>
            </a:xfrm>
            <a:prstGeom prst="rect">
              <a:avLst/>
            </a:prstGeom>
            <a:noFill/>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Rendering</a:t>
              </a:r>
              <a:endParaRPr lang="en-US" sz="1400">
                <a:solidFill>
                  <a:schemeClr val="accent1"/>
                </a:solidFill>
                <a:effectLst>
                  <a:outerShdw blurRad="50800" dist="38100" dir="5400000" algn="t" rotWithShape="0">
                    <a:schemeClr val="bg1">
                      <a:alpha val="40000"/>
                    </a:schemeClr>
                  </a:outerShdw>
                </a:effectLst>
              </a:endParaRPr>
            </a:p>
          </p:txBody>
        </p:sp>
      </p:grpSp>
      <p:sp>
        <p:nvSpPr>
          <p:cNvPr id="145" name="Rechteck 144"/>
          <p:cNvSpPr/>
          <p:nvPr/>
        </p:nvSpPr>
        <p:spPr>
          <a:xfrm>
            <a:off x="0" y="438549"/>
            <a:ext cx="152401" cy="1872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6" name="Rechteck 145"/>
          <p:cNvSpPr/>
          <p:nvPr/>
        </p:nvSpPr>
        <p:spPr>
          <a:xfrm>
            <a:off x="0" y="362524"/>
            <a:ext cx="287524"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Rechteck 147"/>
          <p:cNvSpPr/>
          <p:nvPr/>
        </p:nvSpPr>
        <p:spPr>
          <a:xfrm>
            <a:off x="2068" y="-3568"/>
            <a:ext cx="287524" cy="3599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 name="Gruppieren 1"/>
          <p:cNvGrpSpPr/>
          <p:nvPr/>
        </p:nvGrpSpPr>
        <p:grpSpPr>
          <a:xfrm>
            <a:off x="3207565" y="2372716"/>
            <a:ext cx="1061900" cy="796065"/>
            <a:chOff x="774586" y="1129305"/>
            <a:chExt cx="1061900" cy="796065"/>
          </a:xfrm>
        </p:grpSpPr>
        <p:pic>
          <p:nvPicPr>
            <p:cNvPr id="149" name="Grafik 1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8169" y="1162646"/>
              <a:ext cx="622364" cy="641223"/>
            </a:xfrm>
            <a:prstGeom prst="rect">
              <a:avLst/>
            </a:prstGeom>
          </p:spPr>
        </p:pic>
        <p:grpSp>
          <p:nvGrpSpPr>
            <p:cNvPr id="150" name="Gruppieren 149"/>
            <p:cNvGrpSpPr/>
            <p:nvPr/>
          </p:nvGrpSpPr>
          <p:grpSpPr>
            <a:xfrm>
              <a:off x="774586" y="1129305"/>
              <a:ext cx="1061900" cy="796065"/>
              <a:chOff x="682097" y="1254191"/>
              <a:chExt cx="1061900" cy="748441"/>
            </a:xfrm>
          </p:grpSpPr>
          <p:sp>
            <p:nvSpPr>
              <p:cNvPr id="151" name="Freihandform 150"/>
              <p:cNvSpPr/>
              <p:nvPr/>
            </p:nvSpPr>
            <p:spPr>
              <a:xfrm>
                <a:off x="733425" y="1254192"/>
                <a:ext cx="969169" cy="748440"/>
              </a:xfrm>
              <a:custGeom>
                <a:avLst/>
                <a:gdLst>
                  <a:gd name="connsiteX0" fmla="*/ 130969 w 969169"/>
                  <a:gd name="connsiteY0" fmla="*/ 0 h 676275"/>
                  <a:gd name="connsiteX1" fmla="*/ 838200 w 969169"/>
                  <a:gd name="connsiteY1" fmla="*/ 9525 h 676275"/>
                  <a:gd name="connsiteX2" fmla="*/ 904875 w 969169"/>
                  <a:gd name="connsiteY2" fmla="*/ 64294 h 676275"/>
                  <a:gd name="connsiteX3" fmla="*/ 912019 w 969169"/>
                  <a:gd name="connsiteY3" fmla="*/ 161925 h 676275"/>
                  <a:gd name="connsiteX4" fmla="*/ 900113 w 969169"/>
                  <a:gd name="connsiteY4" fmla="*/ 247650 h 676275"/>
                  <a:gd name="connsiteX5" fmla="*/ 923925 w 969169"/>
                  <a:gd name="connsiteY5" fmla="*/ 314325 h 676275"/>
                  <a:gd name="connsiteX6" fmla="*/ 969169 w 969169"/>
                  <a:gd name="connsiteY6" fmla="*/ 340519 h 676275"/>
                  <a:gd name="connsiteX7" fmla="*/ 916781 w 969169"/>
                  <a:gd name="connsiteY7" fmla="*/ 390525 h 676275"/>
                  <a:gd name="connsiteX8" fmla="*/ 890588 w 969169"/>
                  <a:gd name="connsiteY8" fmla="*/ 481013 h 676275"/>
                  <a:gd name="connsiteX9" fmla="*/ 909638 w 969169"/>
                  <a:gd name="connsiteY9" fmla="*/ 564356 h 676275"/>
                  <a:gd name="connsiteX10" fmla="*/ 895350 w 969169"/>
                  <a:gd name="connsiteY10" fmla="*/ 633413 h 676275"/>
                  <a:gd name="connsiteX11" fmla="*/ 821531 w 969169"/>
                  <a:gd name="connsiteY11" fmla="*/ 676275 h 676275"/>
                  <a:gd name="connsiteX12" fmla="*/ 128588 w 969169"/>
                  <a:gd name="connsiteY12" fmla="*/ 676275 h 676275"/>
                  <a:gd name="connsiteX13" fmla="*/ 59531 w 969169"/>
                  <a:gd name="connsiteY13" fmla="*/ 628650 h 676275"/>
                  <a:gd name="connsiteX14" fmla="*/ 45244 w 969169"/>
                  <a:gd name="connsiteY14" fmla="*/ 547688 h 676275"/>
                  <a:gd name="connsiteX15" fmla="*/ 47625 w 969169"/>
                  <a:gd name="connsiteY15" fmla="*/ 440531 h 676275"/>
                  <a:gd name="connsiteX16" fmla="*/ 47625 w 969169"/>
                  <a:gd name="connsiteY16" fmla="*/ 390525 h 676275"/>
                  <a:gd name="connsiteX17" fmla="*/ 26194 w 969169"/>
                  <a:gd name="connsiteY17" fmla="*/ 357188 h 676275"/>
                  <a:gd name="connsiteX18" fmla="*/ 0 w 969169"/>
                  <a:gd name="connsiteY18" fmla="*/ 342900 h 676275"/>
                  <a:gd name="connsiteX19" fmla="*/ 35719 w 969169"/>
                  <a:gd name="connsiteY19" fmla="*/ 290513 h 676275"/>
                  <a:gd name="connsiteX20" fmla="*/ 64294 w 969169"/>
                  <a:gd name="connsiteY20" fmla="*/ 235744 h 676275"/>
                  <a:gd name="connsiteX21" fmla="*/ 61913 w 969169"/>
                  <a:gd name="connsiteY21" fmla="*/ 150019 h 676275"/>
                  <a:gd name="connsiteX22" fmla="*/ 45244 w 969169"/>
                  <a:gd name="connsiteY22" fmla="*/ 85725 h 676275"/>
                  <a:gd name="connsiteX23" fmla="*/ 61913 w 969169"/>
                  <a:gd name="connsiteY23" fmla="*/ 45244 h 676275"/>
                  <a:gd name="connsiteX24" fmla="*/ 83344 w 969169"/>
                  <a:gd name="connsiteY24" fmla="*/ 23813 h 676275"/>
                  <a:gd name="connsiteX25" fmla="*/ 130969 w 969169"/>
                  <a:gd name="connsiteY25"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69169" h="676275">
                    <a:moveTo>
                      <a:pt x="130969" y="0"/>
                    </a:moveTo>
                    <a:lnTo>
                      <a:pt x="838200" y="9525"/>
                    </a:lnTo>
                    <a:lnTo>
                      <a:pt x="904875" y="64294"/>
                    </a:lnTo>
                    <a:lnTo>
                      <a:pt x="912019" y="161925"/>
                    </a:lnTo>
                    <a:lnTo>
                      <a:pt x="900113" y="247650"/>
                    </a:lnTo>
                    <a:lnTo>
                      <a:pt x="923925" y="314325"/>
                    </a:lnTo>
                    <a:lnTo>
                      <a:pt x="969169" y="340519"/>
                    </a:lnTo>
                    <a:lnTo>
                      <a:pt x="916781" y="390525"/>
                    </a:lnTo>
                    <a:lnTo>
                      <a:pt x="890588" y="481013"/>
                    </a:lnTo>
                    <a:lnTo>
                      <a:pt x="909638" y="564356"/>
                    </a:lnTo>
                    <a:lnTo>
                      <a:pt x="895350" y="633413"/>
                    </a:lnTo>
                    <a:lnTo>
                      <a:pt x="821531" y="676275"/>
                    </a:lnTo>
                    <a:lnTo>
                      <a:pt x="128588" y="676275"/>
                    </a:lnTo>
                    <a:lnTo>
                      <a:pt x="59531" y="628650"/>
                    </a:lnTo>
                    <a:lnTo>
                      <a:pt x="45244" y="547688"/>
                    </a:lnTo>
                    <a:cubicBezTo>
                      <a:pt x="46038" y="511969"/>
                      <a:pt x="46831" y="476250"/>
                      <a:pt x="47625" y="440531"/>
                    </a:cubicBezTo>
                    <a:lnTo>
                      <a:pt x="47625" y="390525"/>
                    </a:lnTo>
                    <a:lnTo>
                      <a:pt x="26194" y="357188"/>
                    </a:lnTo>
                    <a:lnTo>
                      <a:pt x="0" y="342900"/>
                    </a:lnTo>
                    <a:lnTo>
                      <a:pt x="35719" y="290513"/>
                    </a:lnTo>
                    <a:lnTo>
                      <a:pt x="64294" y="235744"/>
                    </a:lnTo>
                    <a:cubicBezTo>
                      <a:pt x="63500" y="207169"/>
                      <a:pt x="62707" y="178594"/>
                      <a:pt x="61913" y="150019"/>
                    </a:cubicBezTo>
                    <a:lnTo>
                      <a:pt x="45244" y="85725"/>
                    </a:lnTo>
                    <a:lnTo>
                      <a:pt x="61913" y="45244"/>
                    </a:lnTo>
                    <a:lnTo>
                      <a:pt x="83344" y="23813"/>
                    </a:lnTo>
                    <a:lnTo>
                      <a:pt x="130969" y="0"/>
                    </a:lnTo>
                    <a:close/>
                  </a:path>
                </a:pathLst>
              </a:custGeom>
              <a:solidFill>
                <a:srgbClr val="FFFFFF">
                  <a:alpha val="47843"/>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2" name="Grafik 151"/>
              <p:cNvPicPr>
                <a:picLocks noChangeAspect="1"/>
              </p:cNvPicPr>
              <p:nvPr/>
            </p:nvPicPr>
            <p:blipFill rotWithShape="1">
              <a:blip r:embed="rId9">
                <a:extLst>
                  <a:ext uri="{28A0092B-C50C-407E-A947-70E740481C1C}">
                    <a14:useLocalDpi xmlns:a14="http://schemas.microsoft.com/office/drawing/2010/main" val="0"/>
                  </a:ext>
                </a:extLst>
              </a:blip>
              <a:srcRect r="64149"/>
              <a:stretch/>
            </p:blipFill>
            <p:spPr>
              <a:xfrm>
                <a:off x="682097" y="1254191"/>
                <a:ext cx="225923" cy="722600"/>
              </a:xfrm>
              <a:prstGeom prst="rect">
                <a:avLst/>
              </a:prstGeom>
              <a:ln>
                <a:noFill/>
              </a:ln>
              <a:effectLst>
                <a:outerShdw blurRad="190500" algn="tl" rotWithShape="0">
                  <a:srgbClr val="000000">
                    <a:alpha val="70000"/>
                  </a:srgbClr>
                </a:outerShdw>
              </a:effectLst>
            </p:spPr>
          </p:pic>
          <p:pic>
            <p:nvPicPr>
              <p:cNvPr id="154" name="Grafik 153"/>
              <p:cNvPicPr>
                <a:picLocks noChangeAspect="1"/>
              </p:cNvPicPr>
              <p:nvPr/>
            </p:nvPicPr>
            <p:blipFill rotWithShape="1">
              <a:blip r:embed="rId9">
                <a:extLst>
                  <a:ext uri="{28A0092B-C50C-407E-A947-70E740481C1C}">
                    <a14:useLocalDpi xmlns:a14="http://schemas.microsoft.com/office/drawing/2010/main" val="0"/>
                  </a:ext>
                </a:extLst>
              </a:blip>
              <a:srcRect r="64149"/>
              <a:stretch/>
            </p:blipFill>
            <p:spPr>
              <a:xfrm flipH="1">
                <a:off x="1518074" y="1254191"/>
                <a:ext cx="225923" cy="722600"/>
              </a:xfrm>
              <a:prstGeom prst="rect">
                <a:avLst/>
              </a:prstGeom>
              <a:ln>
                <a:noFill/>
              </a:ln>
              <a:effectLst>
                <a:outerShdw blurRad="190500" algn="tl" rotWithShape="0">
                  <a:srgbClr val="000000">
                    <a:alpha val="70000"/>
                  </a:srgbClr>
                </a:outerShdw>
              </a:effectLst>
            </p:spPr>
          </p:pic>
        </p:grpSp>
        <p:pic>
          <p:nvPicPr>
            <p:cNvPr id="155" name="Grafik 154"/>
            <p:cNvPicPr>
              <a:picLocks noChangeAspect="1"/>
            </p:cNvPicPr>
            <p:nvPr/>
          </p:nvPicPr>
          <p:blipFill rotWithShape="1">
            <a:blip r:embed="rId10" cstate="print">
              <a:extLst>
                <a:ext uri="{28A0092B-C50C-407E-A947-70E740481C1C}">
                  <a14:useLocalDpi xmlns:a14="http://schemas.microsoft.com/office/drawing/2010/main" val="0"/>
                </a:ext>
              </a:extLst>
            </a:blip>
            <a:srcRect t="21547" b="20958"/>
            <a:stretch/>
          </p:blipFill>
          <p:spPr>
            <a:xfrm>
              <a:off x="1084950" y="1369712"/>
              <a:ext cx="505728" cy="290767"/>
            </a:xfrm>
            <a:prstGeom prst="rect">
              <a:avLst/>
            </a:prstGeom>
          </p:spPr>
        </p:pic>
      </p:grpSp>
      <p:grpSp>
        <p:nvGrpSpPr>
          <p:cNvPr id="140" name="Gruppieren 139"/>
          <p:cNvGrpSpPr/>
          <p:nvPr/>
        </p:nvGrpSpPr>
        <p:grpSpPr>
          <a:xfrm>
            <a:off x="1170339" y="1198758"/>
            <a:ext cx="954880" cy="4530474"/>
            <a:chOff x="1170339" y="1198758"/>
            <a:chExt cx="954880" cy="4530474"/>
          </a:xfrm>
        </p:grpSpPr>
        <p:pic>
          <p:nvPicPr>
            <p:cNvPr id="141" name="Grafik 1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70339" y="1198758"/>
              <a:ext cx="954880" cy="1004216"/>
            </a:xfrm>
            <a:prstGeom prst="rect">
              <a:avLst/>
            </a:prstGeom>
            <a:ln>
              <a:noFill/>
            </a:ln>
            <a:effectLst>
              <a:outerShdw blurRad="190500" algn="tl" rotWithShape="0">
                <a:srgbClr val="000000">
                  <a:alpha val="70000"/>
                </a:srgbClr>
              </a:outerShdw>
            </a:effectLst>
          </p:spPr>
        </p:pic>
        <p:sp>
          <p:nvSpPr>
            <p:cNvPr id="142" name="Rechteck 141"/>
            <p:cNvSpPr/>
            <p:nvPr/>
          </p:nvSpPr>
          <p:spPr>
            <a:xfrm>
              <a:off x="1653698" y="1985425"/>
              <a:ext cx="426404" cy="166978"/>
            </a:xfrm>
            <a:prstGeom prst="rect">
              <a:avLst/>
            </a:prstGeom>
            <a:gradFill flip="none" rotWithShape="1">
              <a:gsLst>
                <a:gs pos="0">
                  <a:srgbClr val="F3F3F3"/>
                </a:gs>
                <a:gs pos="50000">
                  <a:srgbClr val="FAFAFA"/>
                </a:gs>
                <a:gs pos="100000">
                  <a:srgbClr val="FFFFF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fik 142"/>
            <p:cNvPicPr>
              <a:picLocks noChangeAspect="1"/>
            </p:cNvPicPr>
            <p:nvPr/>
          </p:nvPicPr>
          <p:blipFill rotWithShape="1">
            <a:blip r:embed="rId12"/>
            <a:srcRect l="13286" t="15642" r="15737" b="9653"/>
            <a:stretch/>
          </p:blipFill>
          <p:spPr bwMode="auto">
            <a:xfrm>
              <a:off x="1186979" y="5049366"/>
              <a:ext cx="921600" cy="679866"/>
            </a:xfrm>
            <a:prstGeom prst="rect">
              <a:avLst/>
            </a:prstGeom>
            <a:ln>
              <a:solidFill>
                <a:schemeClr val="accent1"/>
              </a:solidFill>
            </a:ln>
            <a:effectLst>
              <a:outerShdw blurRad="190500" algn="tl" rotWithShape="0">
                <a:srgbClr val="000000">
                  <a:alpha val="70000"/>
                </a:srgbClr>
              </a:outerShdw>
            </a:effectLst>
            <a:extLst>
              <a:ext uri="{53640926-AAD7-44D8-BBD7-CCE9431645EC}">
                <a14:shadowObscured xmlns:a14="http://schemas.microsoft.com/office/drawing/2010/main"/>
              </a:ext>
            </a:extLst>
          </p:spPr>
        </p:pic>
      </p:grpSp>
      <p:grpSp>
        <p:nvGrpSpPr>
          <p:cNvPr id="147" name="Gruppieren 146"/>
          <p:cNvGrpSpPr/>
          <p:nvPr/>
        </p:nvGrpSpPr>
        <p:grpSpPr>
          <a:xfrm>
            <a:off x="205200" y="4687200"/>
            <a:ext cx="7637755" cy="309600"/>
            <a:chOff x="217190" y="5230419"/>
            <a:chExt cx="6273629" cy="309600"/>
          </a:xfrm>
        </p:grpSpPr>
        <p:sp>
          <p:nvSpPr>
            <p:cNvPr id="153" name="Rechteck 152"/>
            <p:cNvSpPr/>
            <p:nvPr/>
          </p:nvSpPr>
          <p:spPr>
            <a:xfrm>
              <a:off x="217190" y="5230419"/>
              <a:ext cx="6273629" cy="309600"/>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6" name="Textfeld 155"/>
            <p:cNvSpPr txBox="1"/>
            <p:nvPr/>
          </p:nvSpPr>
          <p:spPr>
            <a:xfrm>
              <a:off x="2442724" y="5231331"/>
              <a:ext cx="4048095" cy="307777"/>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400" b="1" dirty="0" smtClean="0">
                  <a:solidFill>
                    <a:schemeClr val="bg1"/>
                  </a:solidFill>
                  <a:effectLst>
                    <a:outerShdw blurRad="63500" sx="102000" sy="102000" algn="ctr" rotWithShape="0">
                      <a:prstClr val="black">
                        <a:alpha val="40000"/>
                      </a:prstClr>
                    </a:outerShdw>
                  </a:effectLst>
                </a:rPr>
                <a:t>Prepress Manager</a:t>
              </a:r>
              <a:endParaRPr lang="en-US" sz="1400" dirty="0">
                <a:solidFill>
                  <a:schemeClr val="bg1"/>
                </a:solidFill>
                <a:effectLst>
                  <a:outerShdw blurRad="63500" sx="102000" sy="102000" algn="ctr" rotWithShape="0">
                    <a:prstClr val="black">
                      <a:alpha val="40000"/>
                    </a:prstClr>
                  </a:outerShdw>
                </a:effectLst>
              </a:endParaRPr>
            </a:p>
          </p:txBody>
        </p:sp>
      </p:grpSp>
      <p:sp>
        <p:nvSpPr>
          <p:cNvPr id="160" name="Textfeld 159"/>
          <p:cNvSpPr txBox="1"/>
          <p:nvPr/>
        </p:nvSpPr>
        <p:spPr>
          <a:xfrm>
            <a:off x="204721" y="6419850"/>
            <a:ext cx="3419526" cy="246221"/>
          </a:xfrm>
          <a:prstGeom prst="rect">
            <a:avLst/>
          </a:prstGeom>
          <a:noFill/>
        </p:spPr>
        <p:txBody>
          <a:bodyPr wrap="none" rtlCol="0">
            <a:spAutoFit/>
          </a:bodyPr>
          <a:lstStyle/>
          <a:p>
            <a:r>
              <a:rPr lang="en-US" sz="1000" dirty="0" smtClean="0"/>
              <a:t>“Prepress Manager” = Prepress Manager + Signa Station</a:t>
            </a:r>
            <a:endParaRPr lang="en-US" sz="1000" dirty="0"/>
          </a:p>
        </p:txBody>
      </p:sp>
    </p:spTree>
    <p:extLst>
      <p:ext uri="{BB962C8B-B14F-4D97-AF65-F5344CB8AC3E}">
        <p14:creationId xmlns:p14="http://schemas.microsoft.com/office/powerpoint/2010/main" val="35284485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p:stCondLst>
                              <p:cond delay="0"/>
                            </p:stCondLst>
                            <p:childTnLst>
                              <p:par>
                                <p:cTn id="17" presetID="42" presetClass="path" presetSubtype="0" accel="50000" decel="50000" fill="hold" nodeType="afterEffect">
                                  <p:stCondLst>
                                    <p:cond delay="0"/>
                                  </p:stCondLst>
                                  <p:childTnLst>
                                    <p:animMotion origin="layout" path="M -4.16667E-6 4.81481E-6 L 0.4375 -0.00278 " pathEditMode="relative" rAng="0" ptsTypes="AA">
                                      <p:cBhvr>
                                        <p:cTn id="18" dur="5000" fill="hold"/>
                                        <p:tgtEl>
                                          <p:spTgt spid="2"/>
                                        </p:tgtEl>
                                        <p:attrNameLst>
                                          <p:attrName>ppt_x</p:attrName>
                                          <p:attrName>ppt_y</p:attrName>
                                        </p:attrNameLst>
                                      </p:cBhvr>
                                      <p:rCtr x="21875" y="-139"/>
                                    </p:animMotion>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7"/>
                                        </p:tgtEl>
                                        <p:attrNameLst>
                                          <p:attrName>style.visibility</p:attrName>
                                        </p:attrNameLst>
                                      </p:cBhvr>
                                      <p:to>
                                        <p:strVal val="visible"/>
                                      </p:to>
                                    </p:set>
                                    <p:animEffect transition="in" filter="wipe(left)">
                                      <p:cBhvr>
                                        <p:cTn id="23" dur="2000"/>
                                        <p:tgtEl>
                                          <p:spTgt spid="147"/>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a:prstGeom prst="rect">
            <a:avLst/>
          </a:prstGeom>
        </p:spPr>
        <p:txBody>
          <a:bodyPr/>
          <a:lstStyle/>
          <a:p>
            <a:pPr>
              <a:defRPr/>
            </a:pPr>
            <a:r>
              <a:rPr lang="de-DE" smtClean="0"/>
              <a:t>● PAT Prinect  ● D. Freyer, C. Völker ● November 2013</a:t>
            </a:r>
            <a:endParaRPr lang="de-DE"/>
          </a:p>
        </p:txBody>
      </p:sp>
      <p:sp>
        <p:nvSpPr>
          <p:cNvPr id="5" name="Foliennummernplatzhalter 4"/>
          <p:cNvSpPr>
            <a:spLocks noGrp="1"/>
          </p:cNvSpPr>
          <p:nvPr>
            <p:ph type="sldNum" sz="quarter" idx="11"/>
          </p:nvPr>
        </p:nvSpPr>
        <p:spPr/>
        <p:txBody>
          <a:bodyPr/>
          <a:lstStyle/>
          <a:p>
            <a:pPr>
              <a:defRPr/>
            </a:pPr>
            <a:fld id="{B035FD14-5EDB-4F2F-AE9E-2CB0E24AE5B8}" type="slidenum">
              <a:rPr lang="de-DE" smtClean="0"/>
              <a:pPr>
                <a:defRPr/>
              </a:pPr>
              <a:t>7</a:t>
            </a:fld>
            <a:endParaRPr lang="de-DE" dirty="0"/>
          </a:p>
        </p:txBody>
      </p:sp>
      <p:grpSp>
        <p:nvGrpSpPr>
          <p:cNvPr id="6" name="Gruppieren 5"/>
          <p:cNvGrpSpPr/>
          <p:nvPr/>
        </p:nvGrpSpPr>
        <p:grpSpPr>
          <a:xfrm>
            <a:off x="152401" y="2384884"/>
            <a:ext cx="8677274" cy="2190750"/>
            <a:chOff x="152401" y="2063750"/>
            <a:chExt cx="8677274" cy="2190750"/>
          </a:xfrm>
        </p:grpSpPr>
        <p:sp>
          <p:nvSpPr>
            <p:cNvPr id="7" name="Eingekerbter Richtungspfeil 6"/>
            <p:cNvSpPr/>
            <p:nvPr/>
          </p:nvSpPr>
          <p:spPr>
            <a:xfrm>
              <a:off x="152401"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8" name="Eingekerbter Richtungspfeil 7"/>
            <p:cNvSpPr/>
            <p:nvPr/>
          </p:nvSpPr>
          <p:spPr>
            <a:xfrm>
              <a:off x="2800543"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9" name="Eingekerbter Richtungspfeil 8"/>
            <p:cNvSpPr/>
            <p:nvPr/>
          </p:nvSpPr>
          <p:spPr>
            <a:xfrm>
              <a:off x="5448685"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0" name="Eingekerbter Richtungspfeil 9"/>
            <p:cNvSpPr/>
            <p:nvPr/>
          </p:nvSpPr>
          <p:spPr>
            <a:xfrm>
              <a:off x="1476472"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1" name="Eingekerbter Richtungspfeil 10"/>
            <p:cNvSpPr/>
            <p:nvPr/>
          </p:nvSpPr>
          <p:spPr>
            <a:xfrm>
              <a:off x="4124614"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2" name="Eingekerbter Richtungspfeil 11"/>
            <p:cNvSpPr/>
            <p:nvPr/>
          </p:nvSpPr>
          <p:spPr>
            <a:xfrm>
              <a:off x="6772754" y="2063750"/>
              <a:ext cx="2056921" cy="2190750"/>
            </a:xfrm>
            <a:prstGeom prst="chevron">
              <a:avLst>
                <a:gd name="adj" fmla="val 35551"/>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pic>
          <p:nvPicPr>
            <p:cNvPr id="13" name="Grafik 12" descr="Proofer.png"/>
            <p:cNvPicPr>
              <a:picLocks noChangeAspect="1"/>
            </p:cNvPicPr>
            <p:nvPr/>
          </p:nvPicPr>
          <p:blipFill>
            <a:blip r:embed="rId3" cstate="email"/>
            <a:stretch>
              <a:fillRect/>
            </a:stretch>
          </p:blipFill>
          <p:spPr>
            <a:xfrm>
              <a:off x="4963064" y="2771775"/>
              <a:ext cx="757774" cy="695325"/>
            </a:xfrm>
            <a:prstGeom prst="rect">
              <a:avLst/>
            </a:prstGeom>
            <a:ln>
              <a:noFill/>
            </a:ln>
            <a:effectLst>
              <a:outerShdw blurRad="190500" algn="tl" rotWithShape="0">
                <a:srgbClr val="000000">
                  <a:alpha val="70000"/>
                </a:srgbClr>
              </a:outerShdw>
            </a:effectLst>
          </p:spPr>
        </p:pic>
        <p:pic>
          <p:nvPicPr>
            <p:cNvPr id="14" name="Grafik 13" descr="Adobe-PDF-Document-icon.png"/>
            <p:cNvPicPr>
              <a:picLocks noChangeAspect="1"/>
            </p:cNvPicPr>
            <p:nvPr/>
          </p:nvPicPr>
          <p:blipFill>
            <a:blip r:embed="rId4" cstate="email"/>
            <a:stretch>
              <a:fillRect/>
            </a:stretch>
          </p:blipFill>
          <p:spPr>
            <a:xfrm>
              <a:off x="1101600" y="2821509"/>
              <a:ext cx="622425" cy="622425"/>
            </a:xfrm>
            <a:prstGeom prst="rect">
              <a:avLst/>
            </a:prstGeom>
            <a:ln>
              <a:noFill/>
            </a:ln>
            <a:effectLst>
              <a:outerShdw blurRad="190500" algn="tl" rotWithShape="0">
                <a:srgbClr val="000000">
                  <a:alpha val="70000"/>
                </a:srgbClr>
              </a:outerShdw>
            </a:effectLst>
          </p:spPr>
        </p:pic>
        <p:pic>
          <p:nvPicPr>
            <p:cNvPr id="15" name="Grafik 14" descr="Adobe-PDF-Document-icon.png"/>
            <p:cNvPicPr>
              <a:picLocks noChangeAspect="1"/>
            </p:cNvPicPr>
            <p:nvPr/>
          </p:nvPicPr>
          <p:blipFill>
            <a:blip r:embed="rId4" cstate="email"/>
            <a:stretch>
              <a:fillRect/>
            </a:stretch>
          </p:blipFill>
          <p:spPr>
            <a:xfrm>
              <a:off x="2463675" y="2821509"/>
              <a:ext cx="622425" cy="622425"/>
            </a:xfrm>
            <a:prstGeom prst="rect">
              <a:avLst/>
            </a:prstGeom>
            <a:ln>
              <a:noFill/>
            </a:ln>
            <a:effectLst>
              <a:outerShdw blurRad="190500" algn="tl" rotWithShape="0">
                <a:srgbClr val="000000">
                  <a:alpha val="70000"/>
                </a:srgbClr>
              </a:outerShdw>
            </a:effectLst>
          </p:spPr>
        </p:pic>
        <p:pic>
          <p:nvPicPr>
            <p:cNvPr id="16" name="Grafik 15" descr="Bild vom Bogen.jpg"/>
            <p:cNvPicPr>
              <a:picLocks noChangeAspect="1"/>
            </p:cNvPicPr>
            <p:nvPr/>
          </p:nvPicPr>
          <p:blipFill>
            <a:blip r:embed="rId5" cstate="email"/>
            <a:stretch>
              <a:fillRect/>
            </a:stretch>
          </p:blipFill>
          <p:spPr>
            <a:xfrm>
              <a:off x="3605212" y="2761310"/>
              <a:ext cx="1004887" cy="703608"/>
            </a:xfrm>
            <a:prstGeom prst="rect">
              <a:avLst/>
            </a:prstGeom>
            <a:ln>
              <a:noFill/>
            </a:ln>
            <a:effectLst>
              <a:outerShdw blurRad="190500" algn="tl" rotWithShape="0">
                <a:srgbClr val="000000">
                  <a:alpha val="70000"/>
                </a:srgbClr>
              </a:outerShdw>
            </a:effectLst>
          </p:spPr>
        </p:pic>
        <p:pic>
          <p:nvPicPr>
            <p:cNvPr id="17" name="Grafik 16" descr="Bild vom Bogen.jpg"/>
            <p:cNvPicPr>
              <a:picLocks noChangeAspect="1"/>
            </p:cNvPicPr>
            <p:nvPr/>
          </p:nvPicPr>
          <p:blipFill>
            <a:blip r:embed="rId5" cstate="email"/>
            <a:stretch>
              <a:fillRect/>
            </a:stretch>
          </p:blipFill>
          <p:spPr>
            <a:xfrm>
              <a:off x="6186487" y="2761310"/>
              <a:ext cx="1004887" cy="703608"/>
            </a:xfrm>
            <a:prstGeom prst="rect">
              <a:avLst/>
            </a:prstGeom>
            <a:ln>
              <a:noFill/>
            </a:ln>
            <a:effectLst>
              <a:outerShdw blurRad="190500" algn="tl" rotWithShape="0">
                <a:srgbClr val="000000">
                  <a:alpha val="70000"/>
                </a:srgbClr>
              </a:outerShdw>
            </a:effectLst>
          </p:spPr>
        </p:pic>
        <p:pic>
          <p:nvPicPr>
            <p:cNvPr id="18" name="Picture 27" descr="http://s3.amazonaws.com/cmyktastic/assets/90/raster.rosette_clear_centered.png"/>
            <p:cNvPicPr>
              <a:picLocks noChangeAspect="1" noChangeArrowheads="1"/>
            </p:cNvPicPr>
            <p:nvPr/>
          </p:nvPicPr>
          <p:blipFill>
            <a:blip r:embed="rId6" cstate="email"/>
            <a:srcRect/>
            <a:stretch>
              <a:fillRect/>
            </a:stretch>
          </p:blipFill>
          <p:spPr bwMode="auto">
            <a:xfrm>
              <a:off x="6489700" y="3257549"/>
              <a:ext cx="485775" cy="485775"/>
            </a:xfrm>
            <a:prstGeom prst="rect">
              <a:avLst/>
            </a:prstGeom>
            <a:ln>
              <a:noFill/>
            </a:ln>
            <a:effectLst>
              <a:outerShdw blurRad="190500" algn="tl" rotWithShape="0">
                <a:srgbClr val="000000">
                  <a:alpha val="70000"/>
                </a:srgbClr>
              </a:outerShdw>
            </a:effectLst>
          </p:spPr>
        </p:pic>
        <p:grpSp>
          <p:nvGrpSpPr>
            <p:cNvPr id="19" name="Gruppieren 374"/>
            <p:cNvGrpSpPr/>
            <p:nvPr/>
          </p:nvGrpSpPr>
          <p:grpSpPr>
            <a:xfrm>
              <a:off x="7598458" y="2912245"/>
              <a:ext cx="1019175" cy="345281"/>
              <a:chOff x="8005693" y="1983582"/>
              <a:chExt cx="1019175" cy="345281"/>
            </a:xfrm>
            <a:effectLst>
              <a:outerShdw blurRad="63500" sx="102000" sy="102000" algn="ctr" rotWithShape="0">
                <a:prstClr val="black">
                  <a:alpha val="40000"/>
                </a:prstClr>
              </a:outerShdw>
            </a:effectLst>
          </p:grpSpPr>
          <p:sp>
            <p:nvSpPr>
              <p:cNvPr id="27" name="Rechteck 26"/>
              <p:cNvSpPr/>
              <p:nvPr/>
            </p:nvSpPr>
            <p:spPr>
              <a:xfrm>
                <a:off x="8005693" y="1983582"/>
                <a:ext cx="1019175" cy="345281"/>
              </a:xfrm>
              <a:prstGeom prst="rect">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8" name="Gruppieren 363"/>
              <p:cNvGrpSpPr/>
              <p:nvPr/>
            </p:nvGrpSpPr>
            <p:grpSpPr>
              <a:xfrm>
                <a:off x="8027702" y="2234134"/>
                <a:ext cx="977599" cy="30115"/>
                <a:chOff x="2215070" y="1928956"/>
                <a:chExt cx="4143375" cy="82800"/>
              </a:xfrm>
            </p:grpSpPr>
            <p:sp>
              <p:nvSpPr>
                <p:cNvPr id="102" name="Rechteck 101"/>
                <p:cNvSpPr/>
                <p:nvPr/>
              </p:nvSpPr>
              <p:spPr>
                <a:xfrm>
                  <a:off x="22150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Rechteck 102"/>
                <p:cNvSpPr/>
                <p:nvPr/>
              </p:nvSpPr>
              <p:spPr>
                <a:xfrm>
                  <a:off x="24055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Rechteck 103"/>
                <p:cNvSpPr/>
                <p:nvPr/>
              </p:nvSpPr>
              <p:spPr>
                <a:xfrm>
                  <a:off x="2586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Rechteck 104"/>
                <p:cNvSpPr/>
                <p:nvPr/>
              </p:nvSpPr>
              <p:spPr>
                <a:xfrm>
                  <a:off x="2777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Rechteck 105"/>
                <p:cNvSpPr/>
                <p:nvPr/>
              </p:nvSpPr>
              <p:spPr>
                <a:xfrm>
                  <a:off x="2967545"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Rechteck 106"/>
                <p:cNvSpPr/>
                <p:nvPr/>
              </p:nvSpPr>
              <p:spPr>
                <a:xfrm>
                  <a:off x="31580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Rechteck 107"/>
                <p:cNvSpPr/>
                <p:nvPr/>
              </p:nvSpPr>
              <p:spPr>
                <a:xfrm>
                  <a:off x="333902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Rechteck 108"/>
                <p:cNvSpPr/>
                <p:nvPr/>
              </p:nvSpPr>
              <p:spPr>
                <a:xfrm>
                  <a:off x="352952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Rechteck 109"/>
                <p:cNvSpPr/>
                <p:nvPr/>
              </p:nvSpPr>
              <p:spPr>
                <a:xfrm>
                  <a:off x="372002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Rechteck 110"/>
                <p:cNvSpPr/>
                <p:nvPr/>
              </p:nvSpPr>
              <p:spPr>
                <a:xfrm>
                  <a:off x="3910520" y="1950556"/>
                  <a:ext cx="190500" cy="61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Rechteck 111"/>
                <p:cNvSpPr/>
                <p:nvPr/>
              </p:nvSpPr>
              <p:spPr>
                <a:xfrm>
                  <a:off x="409149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Rechteck 112"/>
                <p:cNvSpPr/>
                <p:nvPr/>
              </p:nvSpPr>
              <p:spPr>
                <a:xfrm>
                  <a:off x="4281995" y="1986556"/>
                  <a:ext cx="190500" cy="25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Rechteck 113"/>
                <p:cNvSpPr/>
                <p:nvPr/>
              </p:nvSpPr>
              <p:spPr>
                <a:xfrm>
                  <a:off x="447249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Rechteck 114"/>
                <p:cNvSpPr/>
                <p:nvPr/>
              </p:nvSpPr>
              <p:spPr>
                <a:xfrm>
                  <a:off x="4662995"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Rechteck 115"/>
                <p:cNvSpPr/>
                <p:nvPr/>
              </p:nvSpPr>
              <p:spPr>
                <a:xfrm>
                  <a:off x="4843970" y="1928956"/>
                  <a:ext cx="190500" cy="82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Rechteck 116"/>
                <p:cNvSpPr/>
                <p:nvPr/>
              </p:nvSpPr>
              <p:spPr>
                <a:xfrm>
                  <a:off x="5034470"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Rechteck 117"/>
                <p:cNvSpPr/>
                <p:nvPr/>
              </p:nvSpPr>
              <p:spPr>
                <a:xfrm>
                  <a:off x="5224970"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Rechteck 118"/>
                <p:cNvSpPr/>
                <p:nvPr/>
              </p:nvSpPr>
              <p:spPr>
                <a:xfrm>
                  <a:off x="5415470" y="1957756"/>
                  <a:ext cx="190500" cy="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Rechteck 119"/>
                <p:cNvSpPr/>
                <p:nvPr/>
              </p:nvSpPr>
              <p:spPr>
                <a:xfrm>
                  <a:off x="55964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Rechteck 120"/>
                <p:cNvSpPr/>
                <p:nvPr/>
              </p:nvSpPr>
              <p:spPr>
                <a:xfrm>
                  <a:off x="5786945" y="1939756"/>
                  <a:ext cx="190500" cy="7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2" name="Rechteck 121"/>
                <p:cNvSpPr/>
                <p:nvPr/>
              </p:nvSpPr>
              <p:spPr>
                <a:xfrm>
                  <a:off x="5977445" y="2004556"/>
                  <a:ext cx="190500" cy="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3" name="Rechteck 122"/>
                <p:cNvSpPr/>
                <p:nvPr/>
              </p:nvSpPr>
              <p:spPr>
                <a:xfrm>
                  <a:off x="6167945" y="2008156"/>
                  <a:ext cx="190500" cy="3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9" name="Gruppieren 364"/>
              <p:cNvGrpSpPr/>
              <p:nvPr/>
            </p:nvGrpSpPr>
            <p:grpSpPr>
              <a:xfrm>
                <a:off x="8027702" y="2177550"/>
                <a:ext cx="977599" cy="30115"/>
                <a:chOff x="2215070" y="1773381"/>
                <a:chExt cx="4143375" cy="82800"/>
              </a:xfrm>
            </p:grpSpPr>
            <p:sp>
              <p:nvSpPr>
                <p:cNvPr id="80" name="Rechteck 79"/>
                <p:cNvSpPr/>
                <p:nvPr/>
              </p:nvSpPr>
              <p:spPr>
                <a:xfrm>
                  <a:off x="22150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Rechteck 80"/>
                <p:cNvSpPr/>
                <p:nvPr/>
              </p:nvSpPr>
              <p:spPr>
                <a:xfrm>
                  <a:off x="24055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Rechteck 81"/>
                <p:cNvSpPr/>
                <p:nvPr/>
              </p:nvSpPr>
              <p:spPr>
                <a:xfrm>
                  <a:off x="25865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p:cNvSpPr/>
                <p:nvPr/>
              </p:nvSpPr>
              <p:spPr>
                <a:xfrm>
                  <a:off x="2777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hteck 83"/>
                <p:cNvSpPr/>
                <p:nvPr/>
              </p:nvSpPr>
              <p:spPr>
                <a:xfrm>
                  <a:off x="29675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p:cNvSpPr/>
                <p:nvPr/>
              </p:nvSpPr>
              <p:spPr>
                <a:xfrm>
                  <a:off x="31580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Rechteck 85"/>
                <p:cNvSpPr/>
                <p:nvPr/>
              </p:nvSpPr>
              <p:spPr>
                <a:xfrm>
                  <a:off x="333902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Rechteck 86"/>
                <p:cNvSpPr/>
                <p:nvPr/>
              </p:nvSpPr>
              <p:spPr>
                <a:xfrm>
                  <a:off x="3529520"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Rechteck 87"/>
                <p:cNvSpPr/>
                <p:nvPr/>
              </p:nvSpPr>
              <p:spPr>
                <a:xfrm>
                  <a:off x="37200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Rechteck 88"/>
                <p:cNvSpPr/>
                <p:nvPr/>
              </p:nvSpPr>
              <p:spPr>
                <a:xfrm>
                  <a:off x="391052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Rechteck 89"/>
                <p:cNvSpPr/>
                <p:nvPr/>
              </p:nvSpPr>
              <p:spPr>
                <a:xfrm>
                  <a:off x="4091495"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Rechteck 90"/>
                <p:cNvSpPr/>
                <p:nvPr/>
              </p:nvSpPr>
              <p:spPr>
                <a:xfrm>
                  <a:off x="4281995" y="1830981"/>
                  <a:ext cx="190500" cy="25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Rechteck 91"/>
                <p:cNvSpPr/>
                <p:nvPr/>
              </p:nvSpPr>
              <p:spPr>
                <a:xfrm>
                  <a:off x="4472495" y="1784181"/>
                  <a:ext cx="190500" cy="72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Rechteck 92"/>
                <p:cNvSpPr/>
                <p:nvPr/>
              </p:nvSpPr>
              <p:spPr>
                <a:xfrm>
                  <a:off x="4662995"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Rechteck 93"/>
                <p:cNvSpPr/>
                <p:nvPr/>
              </p:nvSpPr>
              <p:spPr>
                <a:xfrm>
                  <a:off x="4843970" y="1773381"/>
                  <a:ext cx="190500" cy="828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Rechteck 94"/>
                <p:cNvSpPr/>
                <p:nvPr/>
              </p:nvSpPr>
              <p:spPr>
                <a:xfrm>
                  <a:off x="5034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Rechteck 95"/>
                <p:cNvSpPr/>
                <p:nvPr/>
              </p:nvSpPr>
              <p:spPr>
                <a:xfrm>
                  <a:off x="5224970" y="1848981"/>
                  <a:ext cx="190500" cy="72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Rechteck 96"/>
                <p:cNvSpPr/>
                <p:nvPr/>
              </p:nvSpPr>
              <p:spPr>
                <a:xfrm>
                  <a:off x="5415470"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Rechteck 97"/>
                <p:cNvSpPr/>
                <p:nvPr/>
              </p:nvSpPr>
              <p:spPr>
                <a:xfrm>
                  <a:off x="5596445" y="1820181"/>
                  <a:ext cx="190500" cy="36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Rechteck 98"/>
                <p:cNvSpPr/>
                <p:nvPr/>
              </p:nvSpPr>
              <p:spPr>
                <a:xfrm>
                  <a:off x="5786945" y="1802181"/>
                  <a:ext cx="190500" cy="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Rechteck 99"/>
                <p:cNvSpPr/>
                <p:nvPr/>
              </p:nvSpPr>
              <p:spPr>
                <a:xfrm>
                  <a:off x="5977445" y="1838181"/>
                  <a:ext cx="190500" cy="18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Rechteck 100"/>
                <p:cNvSpPr/>
                <p:nvPr/>
              </p:nvSpPr>
              <p:spPr>
                <a:xfrm>
                  <a:off x="6167945" y="1852581"/>
                  <a:ext cx="190500" cy="36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0" name="Gruppieren 401"/>
              <p:cNvGrpSpPr/>
              <p:nvPr/>
            </p:nvGrpSpPr>
            <p:grpSpPr>
              <a:xfrm>
                <a:off x="8027702" y="2120966"/>
                <a:ext cx="977599" cy="30115"/>
                <a:chOff x="2215070" y="1617806"/>
                <a:chExt cx="4143375" cy="82800"/>
              </a:xfrm>
            </p:grpSpPr>
            <p:sp>
              <p:nvSpPr>
                <p:cNvPr id="58" name="Rechteck 57"/>
                <p:cNvSpPr/>
                <p:nvPr/>
              </p:nvSpPr>
              <p:spPr>
                <a:xfrm>
                  <a:off x="22150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p:cNvSpPr/>
                <p:nvPr/>
              </p:nvSpPr>
              <p:spPr>
                <a:xfrm>
                  <a:off x="24055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p:cNvSpPr/>
                <p:nvPr/>
              </p:nvSpPr>
              <p:spPr>
                <a:xfrm>
                  <a:off x="258654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p:cNvSpPr/>
                <p:nvPr/>
              </p:nvSpPr>
              <p:spPr>
                <a:xfrm>
                  <a:off x="2777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p:cNvSpPr/>
                <p:nvPr/>
              </p:nvSpPr>
              <p:spPr>
                <a:xfrm>
                  <a:off x="29675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p:cNvSpPr/>
                <p:nvPr/>
              </p:nvSpPr>
              <p:spPr>
                <a:xfrm>
                  <a:off x="3158045"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p:cNvSpPr/>
                <p:nvPr/>
              </p:nvSpPr>
              <p:spPr>
                <a:xfrm>
                  <a:off x="333902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p:cNvSpPr/>
                <p:nvPr/>
              </p:nvSpPr>
              <p:spPr>
                <a:xfrm>
                  <a:off x="3529520" y="1653806"/>
                  <a:ext cx="190500" cy="46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p:cNvSpPr/>
                <p:nvPr/>
              </p:nvSpPr>
              <p:spPr>
                <a:xfrm>
                  <a:off x="37200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p:cNvSpPr/>
                <p:nvPr/>
              </p:nvSpPr>
              <p:spPr>
                <a:xfrm>
                  <a:off x="391052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p:cNvSpPr/>
                <p:nvPr/>
              </p:nvSpPr>
              <p:spPr>
                <a:xfrm>
                  <a:off x="409149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p:cNvSpPr/>
                <p:nvPr/>
              </p:nvSpPr>
              <p:spPr>
                <a:xfrm>
                  <a:off x="4281995" y="1675406"/>
                  <a:ext cx="190500" cy="25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eck 69"/>
                <p:cNvSpPr/>
                <p:nvPr/>
              </p:nvSpPr>
              <p:spPr>
                <a:xfrm>
                  <a:off x="4472495"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p:cNvSpPr/>
                <p:nvPr/>
              </p:nvSpPr>
              <p:spPr>
                <a:xfrm>
                  <a:off x="4662995" y="1639406"/>
                  <a:ext cx="190500" cy="61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p:cNvSpPr/>
                <p:nvPr/>
              </p:nvSpPr>
              <p:spPr>
                <a:xfrm>
                  <a:off x="4843970" y="1646606"/>
                  <a:ext cx="190500" cy="54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p:cNvSpPr/>
                <p:nvPr/>
              </p:nvSpPr>
              <p:spPr>
                <a:xfrm>
                  <a:off x="5034470" y="1679006"/>
                  <a:ext cx="190500" cy="216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p:cNvSpPr/>
                <p:nvPr/>
              </p:nvSpPr>
              <p:spPr>
                <a:xfrm>
                  <a:off x="5224970"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p:cNvSpPr/>
                <p:nvPr/>
              </p:nvSpPr>
              <p:spPr>
                <a:xfrm>
                  <a:off x="5415470" y="1628606"/>
                  <a:ext cx="190500" cy="720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p:cNvSpPr/>
                <p:nvPr/>
              </p:nvSpPr>
              <p:spPr>
                <a:xfrm>
                  <a:off x="5596445" y="1617806"/>
                  <a:ext cx="190500" cy="828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p:cNvSpPr/>
                <p:nvPr/>
              </p:nvSpPr>
              <p:spPr>
                <a:xfrm>
                  <a:off x="5786945" y="1621406"/>
                  <a:ext cx="190500" cy="79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p:cNvSpPr/>
                <p:nvPr/>
              </p:nvSpPr>
              <p:spPr>
                <a:xfrm>
                  <a:off x="5977445" y="1686206"/>
                  <a:ext cx="190500" cy="144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p:cNvSpPr/>
                <p:nvPr/>
              </p:nvSpPr>
              <p:spPr>
                <a:xfrm>
                  <a:off x="6167945" y="1693406"/>
                  <a:ext cx="190500" cy="7200"/>
                </a:xfrm>
                <a:prstGeom prst="rect">
                  <a:avLst/>
                </a:prstGeom>
                <a:solidFill>
                  <a:srgbClr val="11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65"/>
              <p:cNvGrpSpPr/>
              <p:nvPr/>
            </p:nvGrpSpPr>
            <p:grpSpPr>
              <a:xfrm>
                <a:off x="8027702" y="2064382"/>
                <a:ext cx="977599" cy="19640"/>
                <a:chOff x="2215070" y="1462231"/>
                <a:chExt cx="4143375" cy="54000"/>
              </a:xfrm>
            </p:grpSpPr>
            <p:sp>
              <p:nvSpPr>
                <p:cNvPr id="36" name="Rechteck 35"/>
                <p:cNvSpPr/>
                <p:nvPr/>
              </p:nvSpPr>
              <p:spPr>
                <a:xfrm>
                  <a:off x="22150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24055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a:xfrm>
                  <a:off x="2586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p:cNvSpPr/>
                <p:nvPr/>
              </p:nvSpPr>
              <p:spPr>
                <a:xfrm>
                  <a:off x="2777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p:cNvSpPr/>
                <p:nvPr/>
              </p:nvSpPr>
              <p:spPr>
                <a:xfrm>
                  <a:off x="29675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p:nvSpPr>
              <p:spPr>
                <a:xfrm>
                  <a:off x="31580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p:nvSpPr>
              <p:spPr>
                <a:xfrm>
                  <a:off x="333902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35295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372002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p:cNvSpPr/>
                <p:nvPr/>
              </p:nvSpPr>
              <p:spPr>
                <a:xfrm>
                  <a:off x="391052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p:cNvSpPr/>
                <p:nvPr/>
              </p:nvSpPr>
              <p:spPr>
                <a:xfrm>
                  <a:off x="409149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p:cNvSpPr/>
                <p:nvPr/>
              </p:nvSpPr>
              <p:spPr>
                <a:xfrm>
                  <a:off x="4281995" y="1505431"/>
                  <a:ext cx="190500" cy="1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p:cNvSpPr/>
                <p:nvPr/>
              </p:nvSpPr>
              <p:spPr>
                <a:xfrm>
                  <a:off x="447249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p:cNvSpPr/>
                <p:nvPr/>
              </p:nvSpPr>
              <p:spPr>
                <a:xfrm>
                  <a:off x="4662995" y="1462231"/>
                  <a:ext cx="1905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4843970"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p:cNvSpPr/>
                <p:nvPr/>
              </p:nvSpPr>
              <p:spPr>
                <a:xfrm>
                  <a:off x="50344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p:cNvSpPr/>
                <p:nvPr/>
              </p:nvSpPr>
              <p:spPr>
                <a:xfrm>
                  <a:off x="5224970"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p:cNvSpPr/>
                <p:nvPr/>
              </p:nvSpPr>
              <p:spPr>
                <a:xfrm>
                  <a:off x="5415470" y="1491031"/>
                  <a:ext cx="1905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p:cNvSpPr/>
                <p:nvPr/>
              </p:nvSpPr>
              <p:spPr>
                <a:xfrm>
                  <a:off x="5596445" y="1480231"/>
                  <a:ext cx="1905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p:cNvSpPr/>
                <p:nvPr/>
              </p:nvSpPr>
              <p:spPr>
                <a:xfrm>
                  <a:off x="5786945" y="1498231"/>
                  <a:ext cx="1905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p:cNvSpPr/>
                <p:nvPr/>
              </p:nvSpPr>
              <p:spPr>
                <a:xfrm>
                  <a:off x="5977445" y="1509031"/>
                  <a:ext cx="19050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p:cNvSpPr/>
                <p:nvPr/>
              </p:nvSpPr>
              <p:spPr>
                <a:xfrm>
                  <a:off x="6167945" y="1512631"/>
                  <a:ext cx="190500" cy="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32" name="Gerade Verbindung 31"/>
              <p:cNvCxnSpPr/>
              <p:nvPr/>
            </p:nvCxnSpPr>
            <p:spPr>
              <a:xfrm>
                <a:off x="8027698" y="2266404"/>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a:off x="8027698" y="2207499"/>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a:off x="8027698" y="2150331"/>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8027698" y="2082770"/>
                <a:ext cx="974108" cy="58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20" name="Grafik 19" descr="Speedmaster XL 75-6-LX.png"/>
            <p:cNvPicPr>
              <a:picLocks noChangeAspect="1"/>
            </p:cNvPicPr>
            <p:nvPr/>
          </p:nvPicPr>
          <p:blipFill>
            <a:blip r:embed="rId7" cstate="email"/>
            <a:stretch>
              <a:fillRect/>
            </a:stretch>
          </p:blipFill>
          <p:spPr>
            <a:xfrm>
              <a:off x="7334250" y="3233971"/>
              <a:ext cx="1371600" cy="497094"/>
            </a:xfrm>
            <a:prstGeom prst="rect">
              <a:avLst/>
            </a:prstGeom>
            <a:ln>
              <a:noFill/>
            </a:ln>
            <a:effectLst>
              <a:outerShdw blurRad="190500" algn="tl" rotWithShape="0">
                <a:srgbClr val="000000">
                  <a:alpha val="70000"/>
                </a:srgbClr>
              </a:outerShdw>
            </a:effectLst>
          </p:spPr>
        </p:pic>
        <p:sp>
          <p:nvSpPr>
            <p:cNvPr id="21" name="Textfeld 20"/>
            <p:cNvSpPr txBox="1"/>
            <p:nvPr/>
          </p:nvSpPr>
          <p:spPr>
            <a:xfrm>
              <a:off x="653202" y="3791244"/>
              <a:ext cx="790602" cy="307777"/>
            </a:xfrm>
            <a:prstGeom prst="rect">
              <a:avLst/>
            </a:prstGeom>
            <a:noFill/>
          </p:spPr>
          <p:txBody>
            <a:bodyPr wrap="none" rtlCol="0">
              <a:spAutoFit/>
            </a:bodyPr>
            <a:lstStyle/>
            <a:p>
              <a:pPr algn="ctr"/>
              <a:r>
                <a:rPr lang="en-US" sz="1400" b="1" dirty="0" smtClean="0">
                  <a:solidFill>
                    <a:schemeClr val="accent1"/>
                  </a:solidFill>
                  <a:effectLst>
                    <a:outerShdw blurRad="50800" dist="38100" dir="5400000" algn="t" rotWithShape="0">
                      <a:schemeClr val="bg1">
                        <a:alpha val="40000"/>
                      </a:schemeClr>
                    </a:outerShdw>
                  </a:effectLst>
                </a:rPr>
                <a:t>Qualify</a:t>
              </a:r>
              <a:endParaRPr lang="en-US" sz="1400" dirty="0">
                <a:solidFill>
                  <a:schemeClr val="accent1"/>
                </a:solidFill>
                <a:effectLst>
                  <a:outerShdw blurRad="50800" dist="38100" dir="5400000" algn="t" rotWithShape="0">
                    <a:schemeClr val="bg1">
                      <a:alpha val="40000"/>
                    </a:schemeClr>
                  </a:outerShdw>
                </a:effectLst>
              </a:endParaRPr>
            </a:p>
          </p:txBody>
        </p:sp>
        <p:sp>
          <p:nvSpPr>
            <p:cNvPr id="22" name="Textfeld 21"/>
            <p:cNvSpPr txBox="1"/>
            <p:nvPr/>
          </p:nvSpPr>
          <p:spPr>
            <a:xfrm>
              <a:off x="1984019" y="3791244"/>
              <a:ext cx="853119" cy="307777"/>
            </a:xfrm>
            <a:prstGeom prst="rect">
              <a:avLst/>
            </a:prstGeom>
            <a:noFill/>
            <a:ln>
              <a:noFill/>
            </a:ln>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Prepare</a:t>
              </a:r>
              <a:endParaRPr lang="en-US" sz="1400">
                <a:solidFill>
                  <a:schemeClr val="accent1"/>
                </a:solidFill>
                <a:effectLst>
                  <a:outerShdw blurRad="50800" dist="38100" dir="5400000" algn="t" rotWithShape="0">
                    <a:schemeClr val="bg1">
                      <a:alpha val="40000"/>
                    </a:schemeClr>
                  </a:outerShdw>
                </a:effectLst>
              </a:endParaRPr>
            </a:p>
          </p:txBody>
        </p:sp>
        <p:sp>
          <p:nvSpPr>
            <p:cNvPr id="23" name="Textfeld 22"/>
            <p:cNvSpPr txBox="1"/>
            <p:nvPr/>
          </p:nvSpPr>
          <p:spPr>
            <a:xfrm>
              <a:off x="3199698" y="3791244"/>
              <a:ext cx="1088760" cy="307777"/>
            </a:xfrm>
            <a:prstGeom prst="rect">
              <a:avLst/>
            </a:prstGeom>
            <a:noFill/>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Imposition</a:t>
              </a:r>
              <a:endParaRPr lang="en-US" sz="1400">
                <a:solidFill>
                  <a:schemeClr val="accent1"/>
                </a:solidFill>
                <a:effectLst>
                  <a:outerShdw blurRad="50800" dist="38100" dir="5400000" algn="t" rotWithShape="0">
                    <a:schemeClr val="bg1">
                      <a:alpha val="40000"/>
                    </a:schemeClr>
                  </a:outerShdw>
                </a:effectLst>
              </a:endParaRPr>
            </a:p>
          </p:txBody>
        </p:sp>
        <p:sp>
          <p:nvSpPr>
            <p:cNvPr id="24" name="Textfeld 23"/>
            <p:cNvSpPr txBox="1"/>
            <p:nvPr/>
          </p:nvSpPr>
          <p:spPr>
            <a:xfrm>
              <a:off x="4607831" y="3791244"/>
              <a:ext cx="920445" cy="307777"/>
            </a:xfrm>
            <a:prstGeom prst="rect">
              <a:avLst/>
            </a:prstGeom>
            <a:noFill/>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Proofing</a:t>
              </a:r>
              <a:endParaRPr lang="en-US" sz="1400">
                <a:solidFill>
                  <a:schemeClr val="accent1"/>
                </a:solidFill>
                <a:effectLst>
                  <a:outerShdw blurRad="50800" dist="38100" dir="5400000" algn="t" rotWithShape="0">
                    <a:schemeClr val="bg1">
                      <a:alpha val="40000"/>
                    </a:schemeClr>
                  </a:outerShdw>
                </a:effectLst>
              </a:endParaRPr>
            </a:p>
          </p:txBody>
        </p:sp>
        <p:sp>
          <p:nvSpPr>
            <p:cNvPr id="25" name="Textfeld 24"/>
            <p:cNvSpPr txBox="1"/>
            <p:nvPr/>
          </p:nvSpPr>
          <p:spPr>
            <a:xfrm>
              <a:off x="7020272" y="3719934"/>
              <a:ext cx="1048684" cy="523220"/>
            </a:xfrm>
            <a:prstGeom prst="rect">
              <a:avLst/>
            </a:prstGeom>
            <a:noFill/>
          </p:spPr>
          <p:txBody>
            <a:bodyPr wrap="none" rtlCol="0">
              <a:spAutoFit/>
            </a:bodyPr>
            <a:lstStyle/>
            <a:p>
              <a:pPr algn="ctr"/>
              <a:r>
                <a:rPr lang="en-US" sz="1400" b="1" dirty="0" smtClean="0">
                  <a:solidFill>
                    <a:schemeClr val="accent1"/>
                  </a:solidFill>
                  <a:effectLst>
                    <a:outerShdw blurRad="50800" dist="38100" dir="5400000" algn="t" rotWithShape="0">
                      <a:schemeClr val="bg1">
                        <a:alpha val="40000"/>
                      </a:schemeClr>
                    </a:outerShdw>
                  </a:effectLst>
                </a:rPr>
                <a:t>Ink </a:t>
              </a:r>
            </a:p>
            <a:p>
              <a:pPr algn="ctr"/>
              <a:r>
                <a:rPr lang="en-US" sz="1400" b="1" dirty="0" smtClean="0">
                  <a:solidFill>
                    <a:schemeClr val="accent1"/>
                  </a:solidFill>
                  <a:effectLst>
                    <a:outerShdw blurRad="50800" dist="38100" dir="5400000" algn="t" rotWithShape="0">
                      <a:schemeClr val="bg1">
                        <a:alpha val="40000"/>
                      </a:schemeClr>
                    </a:outerShdw>
                  </a:effectLst>
                </a:rPr>
                <a:t>presetting</a:t>
              </a:r>
            </a:p>
          </p:txBody>
        </p:sp>
        <p:sp>
          <p:nvSpPr>
            <p:cNvPr id="26" name="Textfeld 25"/>
            <p:cNvSpPr txBox="1"/>
            <p:nvPr/>
          </p:nvSpPr>
          <p:spPr>
            <a:xfrm>
              <a:off x="5828691" y="3800769"/>
              <a:ext cx="1069525" cy="307777"/>
            </a:xfrm>
            <a:prstGeom prst="rect">
              <a:avLst/>
            </a:prstGeom>
            <a:noFill/>
          </p:spPr>
          <p:txBody>
            <a:bodyPr wrap="none" rtlCol="0">
              <a:spAutoFit/>
            </a:bodyPr>
            <a:lstStyle/>
            <a:p>
              <a:pPr algn="ctr"/>
              <a:r>
                <a:rPr lang="en-US" sz="1400" b="1" smtClean="0">
                  <a:solidFill>
                    <a:schemeClr val="accent1"/>
                  </a:solidFill>
                  <a:effectLst>
                    <a:outerShdw blurRad="50800" dist="38100" dir="5400000" algn="t" rotWithShape="0">
                      <a:schemeClr val="bg1">
                        <a:alpha val="40000"/>
                      </a:schemeClr>
                    </a:outerShdw>
                  </a:effectLst>
                </a:rPr>
                <a:t>Rendering</a:t>
              </a:r>
              <a:endParaRPr lang="en-US" sz="1400">
                <a:solidFill>
                  <a:schemeClr val="accent1"/>
                </a:solidFill>
                <a:effectLst>
                  <a:outerShdw blurRad="50800" dist="38100" dir="5400000" algn="t" rotWithShape="0">
                    <a:schemeClr val="bg1">
                      <a:alpha val="40000"/>
                    </a:schemeClr>
                  </a:outerShdw>
                </a:effectLst>
              </a:endParaRPr>
            </a:p>
          </p:txBody>
        </p:sp>
      </p:grpSp>
      <p:sp>
        <p:nvSpPr>
          <p:cNvPr id="145" name="Rechteck 144"/>
          <p:cNvSpPr/>
          <p:nvPr/>
        </p:nvSpPr>
        <p:spPr>
          <a:xfrm>
            <a:off x="0" y="438549"/>
            <a:ext cx="152401" cy="1872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6" name="Rechteck 145"/>
          <p:cNvSpPr/>
          <p:nvPr/>
        </p:nvSpPr>
        <p:spPr>
          <a:xfrm>
            <a:off x="0" y="362524"/>
            <a:ext cx="432000"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6" name="Textfeld 125"/>
          <p:cNvSpPr txBox="1"/>
          <p:nvPr/>
        </p:nvSpPr>
        <p:spPr>
          <a:xfrm>
            <a:off x="204721" y="6419850"/>
            <a:ext cx="3419526" cy="246221"/>
          </a:xfrm>
          <a:prstGeom prst="rect">
            <a:avLst/>
          </a:prstGeom>
          <a:noFill/>
        </p:spPr>
        <p:txBody>
          <a:bodyPr wrap="none" rtlCol="0">
            <a:spAutoFit/>
          </a:bodyPr>
          <a:lstStyle/>
          <a:p>
            <a:r>
              <a:rPr lang="en-US" sz="1000" dirty="0" smtClean="0"/>
              <a:t>“Prepress Manager” = Prepress Manager + Signa Station</a:t>
            </a:r>
            <a:endParaRPr lang="en-US" sz="1000" dirty="0"/>
          </a:p>
        </p:txBody>
      </p:sp>
      <p:sp>
        <p:nvSpPr>
          <p:cNvPr id="125" name="Rechteck 124"/>
          <p:cNvSpPr/>
          <p:nvPr/>
        </p:nvSpPr>
        <p:spPr>
          <a:xfrm>
            <a:off x="0" y="0"/>
            <a:ext cx="6363453" cy="362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feld 155"/>
          <p:cNvSpPr txBox="1"/>
          <p:nvPr/>
        </p:nvSpPr>
        <p:spPr>
          <a:xfrm>
            <a:off x="457200" y="11113"/>
            <a:ext cx="6249988" cy="307975"/>
          </a:xfrm>
          <a:prstGeom prst="rect">
            <a:avLst/>
          </a:prstGeom>
          <a:noFill/>
        </p:spPr>
        <p:txBody>
          <a:bodyPr>
            <a:spAutoFit/>
          </a:bodyPr>
          <a:lstStyle/>
          <a:p>
            <a:pPr fontAlgn="auto">
              <a:spcBef>
                <a:spcPts val="0"/>
              </a:spcBef>
              <a:spcAft>
                <a:spcPts val="0"/>
              </a:spcAft>
              <a:defRPr/>
            </a:pPr>
            <a:r>
              <a:rPr lang="de-DE" sz="1400" dirty="0" smtClean="0">
                <a:solidFill>
                  <a:schemeClr val="bg1"/>
                </a:solidFill>
                <a:latin typeface="Arial" pitchFamily="34" charset="0"/>
                <a:cs typeface="Arial" pitchFamily="34" charset="0"/>
              </a:rPr>
              <a:t>Prinect Anwendertage – Umstieg auf den Prinect Workflow</a:t>
            </a:r>
            <a:endParaRPr lang="de-DE" sz="1400" dirty="0">
              <a:solidFill>
                <a:schemeClr val="bg1"/>
              </a:solidFill>
              <a:latin typeface="Arial" pitchFamily="34" charset="0"/>
              <a:cs typeface="Arial" pitchFamily="34" charset="0"/>
            </a:endParaRPr>
          </a:p>
        </p:txBody>
      </p:sp>
      <p:grpSp>
        <p:nvGrpSpPr>
          <p:cNvPr id="127" name="Gruppieren 126"/>
          <p:cNvGrpSpPr/>
          <p:nvPr/>
        </p:nvGrpSpPr>
        <p:grpSpPr>
          <a:xfrm>
            <a:off x="150897" y="2370061"/>
            <a:ext cx="8678778" cy="2268000"/>
            <a:chOff x="150897" y="2401960"/>
            <a:chExt cx="8678778" cy="2232000"/>
          </a:xfrm>
        </p:grpSpPr>
        <p:sp>
          <p:nvSpPr>
            <p:cNvPr id="2" name="Rechteck 1"/>
            <p:cNvSpPr/>
            <p:nvPr/>
          </p:nvSpPr>
          <p:spPr>
            <a:xfrm>
              <a:off x="150897" y="2401960"/>
              <a:ext cx="8678778" cy="2232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 name="Textfeld 2"/>
            <p:cNvSpPr txBox="1"/>
            <p:nvPr/>
          </p:nvSpPr>
          <p:spPr>
            <a:xfrm>
              <a:off x="1455641" y="2733130"/>
              <a:ext cx="6069290" cy="1569660"/>
            </a:xfrm>
            <a:prstGeom prst="rect">
              <a:avLst/>
            </a:prstGeom>
            <a:noFill/>
          </p:spPr>
          <p:txBody>
            <a:bodyPr wrap="none" rtlCol="0">
              <a:spAutoFit/>
            </a:bodyPr>
            <a:lstStyle/>
            <a:p>
              <a:r>
                <a:rPr lang="en-US" sz="9600" dirty="0" smtClean="0">
                  <a:solidFill>
                    <a:schemeClr val="bg1"/>
                  </a:solidFill>
                  <a:effectLst>
                    <a:outerShdw blurRad="60007" dist="310007" dir="7680000" sy="30000" kx="1300200" algn="ctr" rotWithShape="0">
                      <a:prstClr val="black">
                        <a:alpha val="32000"/>
                      </a:prstClr>
                    </a:outerShdw>
                  </a:effectLst>
                </a:rPr>
                <a:t>Live Demo</a:t>
              </a:r>
              <a:endParaRPr lang="en-US" sz="9600" dirty="0">
                <a:solidFill>
                  <a:schemeClr val="bg1"/>
                </a:solidFill>
                <a:effectLst>
                  <a:outerShdw blurRad="60007" dist="310007" dir="7680000" sy="30000" kx="1300200" algn="ctr" rotWithShape="0">
                    <a:prstClr val="black">
                      <a:alpha val="32000"/>
                    </a:prstClr>
                  </a:outerShdw>
                </a:effectLst>
              </a:endParaRPr>
            </a:p>
          </p:txBody>
        </p:sp>
      </p:grpSp>
    </p:spTree>
    <p:extLst>
      <p:ext uri="{BB962C8B-B14F-4D97-AF65-F5344CB8AC3E}">
        <p14:creationId xmlns:p14="http://schemas.microsoft.com/office/powerpoint/2010/main" val="29442363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2000"/>
                                        <p:tgtEl>
                                          <p:spTgt spid="127"/>
                                        </p:tgtEl>
                                      </p:cBhvr>
                                    </p:animEffect>
                                  </p:childTnLst>
                                </p:cTn>
                              </p:par>
                            </p:childTnLst>
                          </p:cTn>
                        </p:par>
                        <p:par>
                          <p:cTn id="8" fill="hold">
                            <p:stCondLst>
                              <p:cond delay="2000"/>
                            </p:stCondLst>
                            <p:childTnLst>
                              <p:par>
                                <p:cTn id="9" presetID="10" presetClass="exit" presetSubtype="0" fill="hold" nodeType="afterEffect">
                                  <p:stCondLst>
                                    <p:cond delay="5000"/>
                                  </p:stCondLst>
                                  <p:childTnLst>
                                    <p:animEffect transition="out" filter="fade">
                                      <p:cBhvr>
                                        <p:cTn id="10" dur="5000"/>
                                        <p:tgtEl>
                                          <p:spTgt spid="127"/>
                                        </p:tgtEl>
                                      </p:cBhvr>
                                    </p:animEffect>
                                    <p:set>
                                      <p:cBhvr>
                                        <p:cTn id="11" dur="1" fill="hold">
                                          <p:stCondLst>
                                            <p:cond delay="4999"/>
                                          </p:stCondLst>
                                        </p:cTn>
                                        <p:tgtEl>
                                          <p:spTgt spid="1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a:prstGeom prst="rect">
            <a:avLst/>
          </a:prstGeom>
        </p:spPr>
        <p:txBody>
          <a:bodyPr/>
          <a:lstStyle/>
          <a:p>
            <a:pPr>
              <a:defRPr/>
            </a:pPr>
            <a:r>
              <a:rPr lang="de-DE" smtClean="0"/>
              <a:t>● PAT Prinect  ● D. Freyer, C. Völker ● November 2013</a:t>
            </a:r>
            <a:endParaRPr lang="de-DE"/>
          </a:p>
        </p:txBody>
      </p:sp>
      <p:sp>
        <p:nvSpPr>
          <p:cNvPr id="3" name="Foliennummernplatzhalter 2"/>
          <p:cNvSpPr>
            <a:spLocks noGrp="1"/>
          </p:cNvSpPr>
          <p:nvPr>
            <p:ph type="sldNum" sz="quarter" idx="11"/>
          </p:nvPr>
        </p:nvSpPr>
        <p:spPr/>
        <p:txBody>
          <a:bodyPr/>
          <a:lstStyle/>
          <a:p>
            <a:pPr>
              <a:defRPr/>
            </a:pPr>
            <a:fld id="{880CD210-49C0-4B67-B222-C402F23EA598}" type="slidenum">
              <a:rPr lang="de-DE" smtClean="0"/>
              <a:pPr>
                <a:defRPr/>
              </a:pPr>
              <a:t>8</a:t>
            </a:fld>
            <a:endParaRPr lang="de-DE" dirty="0"/>
          </a:p>
        </p:txBody>
      </p:sp>
      <p:pic>
        <p:nvPicPr>
          <p:cNvPr id="5" name="Picture 8" descr="W:\WSP_diagramme_ISO\OUT\200mm_Suprasetter_105.png"/>
          <p:cNvPicPr>
            <a:picLocks noChangeAspect="1" noChangeArrowheads="1"/>
          </p:cNvPicPr>
          <p:nvPr/>
        </p:nvPicPr>
        <p:blipFill>
          <a:blip r:embed="rId3" cstate="print"/>
          <a:srcRect/>
          <a:stretch>
            <a:fillRect/>
          </a:stretch>
        </p:blipFill>
        <p:spPr bwMode="auto">
          <a:xfrm flipH="1">
            <a:off x="5998953" y="2528348"/>
            <a:ext cx="2494216" cy="2125340"/>
          </a:xfrm>
          <a:prstGeom prst="rect">
            <a:avLst/>
          </a:prstGeom>
          <a:ln>
            <a:noFill/>
          </a:ln>
          <a:effectLst>
            <a:outerShdw blurRad="190500" algn="tl" rotWithShape="0">
              <a:srgbClr val="000000">
                <a:alpha val="70000"/>
              </a:srgbClr>
            </a:outerShdw>
          </a:effectLst>
        </p:spPr>
      </p:pic>
      <p:grpSp>
        <p:nvGrpSpPr>
          <p:cNvPr id="29" name="Gruppieren 28"/>
          <p:cNvGrpSpPr/>
          <p:nvPr/>
        </p:nvGrpSpPr>
        <p:grpSpPr>
          <a:xfrm>
            <a:off x="4771340" y="2175737"/>
            <a:ext cx="1233901" cy="2353831"/>
            <a:chOff x="4742255" y="2240868"/>
            <a:chExt cx="1233901" cy="2353831"/>
          </a:xfrm>
        </p:grpSpPr>
        <p:grpSp>
          <p:nvGrpSpPr>
            <p:cNvPr id="7" name="Gruppieren 6"/>
            <p:cNvGrpSpPr/>
            <p:nvPr/>
          </p:nvGrpSpPr>
          <p:grpSpPr>
            <a:xfrm>
              <a:off x="4742255" y="2240868"/>
              <a:ext cx="1233901" cy="2353831"/>
              <a:chOff x="2555776" y="3289548"/>
              <a:chExt cx="868188" cy="1656184"/>
            </a:xfrm>
          </p:grpSpPr>
          <p:pic>
            <p:nvPicPr>
              <p:cNvPr id="8" name="Grafik 7" descr="Server in general.wmf"/>
              <p:cNvPicPr>
                <a:picLocks noChangeAspect="1"/>
              </p:cNvPicPr>
              <p:nvPr/>
            </p:nvPicPr>
            <p:blipFill>
              <a:blip r:embed="rId4" cstate="email"/>
              <a:stretch>
                <a:fillRect/>
              </a:stretch>
            </p:blipFill>
            <p:spPr>
              <a:xfrm>
                <a:off x="2555776" y="3724279"/>
                <a:ext cx="622183" cy="1221453"/>
              </a:xfrm>
              <a:prstGeom prst="rect">
                <a:avLst/>
              </a:prstGeom>
              <a:ln>
                <a:noFill/>
              </a:ln>
              <a:effectLst>
                <a:outerShdw blurRad="190500" algn="tl" rotWithShape="0">
                  <a:srgbClr val="000000">
                    <a:alpha val="70000"/>
                  </a:srgbClr>
                </a:outerShdw>
              </a:effectLst>
            </p:spPr>
          </p:pic>
          <p:pic>
            <p:nvPicPr>
              <p:cNvPr id="9" name="Grafik 8" descr="Monitor Prinect A.png"/>
              <p:cNvPicPr>
                <a:picLocks noChangeAspect="1"/>
              </p:cNvPicPr>
              <p:nvPr/>
            </p:nvPicPr>
            <p:blipFill>
              <a:blip r:embed="rId5" cstate="email"/>
              <a:stretch>
                <a:fillRect/>
              </a:stretch>
            </p:blipFill>
            <p:spPr>
              <a:xfrm>
                <a:off x="2699792" y="3289548"/>
                <a:ext cx="724172" cy="960512"/>
              </a:xfrm>
              <a:prstGeom prst="rect">
                <a:avLst/>
              </a:prstGeom>
              <a:effectLst>
                <a:outerShdw blurRad="50800" dist="38100" dir="2700000" algn="tl" rotWithShape="0">
                  <a:prstClr val="black">
                    <a:alpha val="40000"/>
                  </a:prstClr>
                </a:outerShdw>
              </a:effectLst>
            </p:spPr>
          </p:pic>
          <p:pic>
            <p:nvPicPr>
              <p:cNvPr id="10" name="Grafik 9" descr="Server in general.wmf"/>
              <p:cNvPicPr>
                <a:picLocks noChangeAspect="1"/>
              </p:cNvPicPr>
              <p:nvPr/>
            </p:nvPicPr>
            <p:blipFill>
              <a:blip r:embed="rId4" cstate="email"/>
              <a:srcRect t="29257"/>
              <a:stretch>
                <a:fillRect/>
              </a:stretch>
            </p:blipFill>
            <p:spPr>
              <a:xfrm>
                <a:off x="2555776" y="4081636"/>
                <a:ext cx="622183" cy="864096"/>
              </a:xfrm>
              <a:prstGeom prst="rect">
                <a:avLst/>
              </a:prstGeom>
              <a:ln>
                <a:noFill/>
              </a:ln>
              <a:effectLst/>
            </p:spPr>
          </p:pic>
        </p:grpSp>
        <p:sp>
          <p:nvSpPr>
            <p:cNvPr id="12" name="Textfeld 11"/>
            <p:cNvSpPr txBox="1"/>
            <p:nvPr/>
          </p:nvSpPr>
          <p:spPr>
            <a:xfrm rot="300000">
              <a:off x="5076895" y="2925814"/>
              <a:ext cx="721672" cy="276999"/>
            </a:xfrm>
            <a:prstGeom prst="rect">
              <a:avLst/>
            </a:prstGeom>
            <a:noFill/>
          </p:spPr>
          <p:txBody>
            <a:bodyPr wrap="none" rtlCol="0">
              <a:spAutoFit/>
              <a:scene3d>
                <a:camera prst="isometricOffAxis2Left"/>
                <a:lightRig rig="threePt" dir="t"/>
              </a:scene3d>
            </a:bodyPr>
            <a:lstStyle/>
            <a:p>
              <a:r>
                <a:rPr lang="de-DE" sz="1200" dirty="0" smtClean="0">
                  <a:solidFill>
                    <a:srgbClr val="004B8D"/>
                  </a:solidFill>
                </a:rPr>
                <a:t>Shooter</a:t>
              </a:r>
              <a:endParaRPr lang="de-DE" sz="1200" dirty="0">
                <a:solidFill>
                  <a:srgbClr val="004B8D"/>
                </a:solidFill>
              </a:endParaRPr>
            </a:p>
          </p:txBody>
        </p:sp>
      </p:grpSp>
      <p:pic>
        <p:nvPicPr>
          <p:cNvPr id="15" name="Grafik 14" descr="Server in general.wmf"/>
          <p:cNvPicPr>
            <a:picLocks noChangeAspect="1"/>
          </p:cNvPicPr>
          <p:nvPr/>
        </p:nvPicPr>
        <p:blipFill>
          <a:blip r:embed="rId4" cstate="email"/>
          <a:stretch>
            <a:fillRect/>
          </a:stretch>
        </p:blipFill>
        <p:spPr>
          <a:xfrm>
            <a:off x="2734154" y="1524251"/>
            <a:ext cx="1132996" cy="2224267"/>
          </a:xfrm>
          <a:prstGeom prst="rect">
            <a:avLst/>
          </a:prstGeom>
          <a:ln>
            <a:noFill/>
          </a:ln>
          <a:effectLst>
            <a:outerShdw blurRad="190500" algn="tl" rotWithShape="0">
              <a:srgbClr val="000000">
                <a:alpha val="70000"/>
              </a:srgbClr>
            </a:outerShdw>
          </a:effectLst>
        </p:spPr>
      </p:pic>
      <p:sp>
        <p:nvSpPr>
          <p:cNvPr id="4" name="Textfeld 3"/>
          <p:cNvSpPr txBox="1"/>
          <p:nvPr/>
        </p:nvSpPr>
        <p:spPr>
          <a:xfrm>
            <a:off x="868361" y="4624818"/>
            <a:ext cx="3160714" cy="141577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447675"/>
            <a:r>
              <a:rPr lang="de-DE" sz="1400" dirty="0" smtClean="0">
                <a:solidFill>
                  <a:srgbClr val="004B8D"/>
                </a:solidFill>
                <a:effectLst>
                  <a:outerShdw blurRad="50800" dist="63500" dir="2700000" algn="tl" rotWithShape="0">
                    <a:schemeClr val="bg1">
                      <a:alpha val="40000"/>
                    </a:schemeClr>
                  </a:outerShdw>
                </a:effectLst>
              </a:rPr>
              <a:t>Prinect Prepress Manager</a:t>
            </a:r>
          </a:p>
          <a:p>
            <a:pPr marL="619125" indent="-171450">
              <a:buFont typeface="Symbol" panose="05050102010706020507" pitchFamily="18" charset="2"/>
              <a:buChar char="-"/>
            </a:pPr>
            <a:r>
              <a:rPr lang="de-DE" sz="1100" dirty="0" smtClean="0">
                <a:solidFill>
                  <a:srgbClr val="004B8D"/>
                </a:solidFill>
                <a:effectLst>
                  <a:outerShdw blurRad="50800" dist="63500" dir="2700000" algn="tl" rotWithShape="0">
                    <a:schemeClr val="bg1">
                      <a:alpha val="40000"/>
                    </a:schemeClr>
                  </a:outerShdw>
                </a:effectLst>
              </a:rPr>
              <a:t>PDF Automation</a:t>
            </a:r>
          </a:p>
          <a:p>
            <a:pPr marL="619125" indent="-171450">
              <a:buFont typeface="Symbol" panose="05050102010706020507" pitchFamily="18" charset="2"/>
              <a:buChar char="-"/>
            </a:pPr>
            <a:r>
              <a:rPr lang="de-DE" sz="1100" dirty="0" smtClean="0">
                <a:solidFill>
                  <a:srgbClr val="004B8D"/>
                </a:solidFill>
                <a:effectLst>
                  <a:outerShdw blurRad="50800" dist="63500" dir="2700000" algn="tl" rotWithShape="0">
                    <a:schemeClr val="bg1">
                      <a:alpha val="40000"/>
                    </a:schemeClr>
                  </a:outerShdw>
                </a:effectLst>
              </a:rPr>
              <a:t>Prinect Renderer</a:t>
            </a:r>
          </a:p>
          <a:p>
            <a:pPr marL="619125" indent="-171450">
              <a:buFont typeface="Symbol" panose="05050102010706020507" pitchFamily="18" charset="2"/>
              <a:buChar char="-"/>
            </a:pPr>
            <a:r>
              <a:rPr lang="de-DE" sz="1100" dirty="0" smtClean="0">
                <a:solidFill>
                  <a:srgbClr val="004B8D"/>
                </a:solidFill>
                <a:effectLst>
                  <a:outerShdw blurRad="50800" dist="63500" dir="2700000" algn="tl" rotWithShape="0">
                    <a:schemeClr val="bg1">
                      <a:alpha val="40000"/>
                    </a:schemeClr>
                  </a:outerShdw>
                </a:effectLst>
              </a:rPr>
              <a:t>ColorProof Pro</a:t>
            </a:r>
          </a:p>
          <a:p>
            <a:pPr marL="619125" indent="-171450">
              <a:buFont typeface="Symbol" panose="05050102010706020507" pitchFamily="18" charset="2"/>
              <a:buChar char="-"/>
            </a:pPr>
            <a:r>
              <a:rPr lang="de-DE" sz="1100" dirty="0" smtClean="0">
                <a:solidFill>
                  <a:srgbClr val="004B8D"/>
                </a:solidFill>
                <a:effectLst>
                  <a:outerShdw blurRad="50800" dist="63500" dir="2700000" algn="tl" rotWithShape="0">
                    <a:schemeClr val="bg1">
                      <a:alpha val="40000"/>
                    </a:schemeClr>
                  </a:outerShdw>
                </a:effectLst>
              </a:rPr>
              <a:t>CIP4 Plate Remake</a:t>
            </a:r>
          </a:p>
          <a:p>
            <a:pPr marL="447675"/>
            <a:r>
              <a:rPr lang="de-DE" sz="1400" dirty="0" smtClean="0">
                <a:solidFill>
                  <a:srgbClr val="004B8D"/>
                </a:solidFill>
                <a:effectLst>
                  <a:outerShdw blurRad="50800" dist="63500" dir="2700000" algn="tl" rotWithShape="0">
                    <a:schemeClr val="bg1">
                      <a:alpha val="40000"/>
                    </a:schemeClr>
                  </a:outerShdw>
                </a:effectLst>
              </a:rPr>
              <a:t>Prinect Signa Station</a:t>
            </a:r>
          </a:p>
          <a:p>
            <a:pPr marL="447675"/>
            <a:r>
              <a:rPr lang="de-DE" sz="1400" dirty="0" smtClean="0">
                <a:solidFill>
                  <a:srgbClr val="004B8D"/>
                </a:solidFill>
                <a:effectLst>
                  <a:outerShdw blurRad="50800" dist="63500" dir="2700000" algn="tl" rotWithShape="0">
                    <a:schemeClr val="bg1">
                      <a:alpha val="40000"/>
                    </a:schemeClr>
                  </a:outerShdw>
                </a:effectLst>
              </a:rPr>
              <a:t>Prinect PDF Toolbox</a:t>
            </a:r>
            <a:endParaRPr lang="de-DE" sz="1400" dirty="0">
              <a:solidFill>
                <a:srgbClr val="004B8D"/>
              </a:solidFill>
              <a:effectLst>
                <a:outerShdw blurRad="50800" dist="63500" dir="2700000" algn="tl" rotWithShape="0">
                  <a:schemeClr val="bg1">
                    <a:alpha val="40000"/>
                  </a:schemeClr>
                </a:outerShdw>
              </a:effectLst>
            </a:endParaRPr>
          </a:p>
        </p:txBody>
      </p:sp>
      <p:grpSp>
        <p:nvGrpSpPr>
          <p:cNvPr id="11" name="Gruppieren 10"/>
          <p:cNvGrpSpPr/>
          <p:nvPr/>
        </p:nvGrpSpPr>
        <p:grpSpPr>
          <a:xfrm>
            <a:off x="868361" y="1870937"/>
            <a:ext cx="1538701" cy="2658631"/>
            <a:chOff x="1401761" y="2204312"/>
            <a:chExt cx="1538701" cy="2658631"/>
          </a:xfrm>
        </p:grpSpPr>
        <p:grpSp>
          <p:nvGrpSpPr>
            <p:cNvPr id="31" name="Gruppieren 30"/>
            <p:cNvGrpSpPr/>
            <p:nvPr/>
          </p:nvGrpSpPr>
          <p:grpSpPr>
            <a:xfrm>
              <a:off x="1401761" y="2204312"/>
              <a:ext cx="1233901" cy="2353831"/>
              <a:chOff x="1969947" y="2240868"/>
              <a:chExt cx="1233901" cy="2353831"/>
            </a:xfrm>
          </p:grpSpPr>
          <p:grpSp>
            <p:nvGrpSpPr>
              <p:cNvPr id="19" name="Gruppieren 18"/>
              <p:cNvGrpSpPr/>
              <p:nvPr/>
            </p:nvGrpSpPr>
            <p:grpSpPr>
              <a:xfrm>
                <a:off x="1969947" y="2240868"/>
                <a:ext cx="1233901" cy="2353831"/>
                <a:chOff x="2555776" y="3289548"/>
                <a:chExt cx="868188" cy="1656184"/>
              </a:xfrm>
            </p:grpSpPr>
            <p:pic>
              <p:nvPicPr>
                <p:cNvPr id="20" name="Grafik 19" descr="Server in general.wmf"/>
                <p:cNvPicPr>
                  <a:picLocks noChangeAspect="1"/>
                </p:cNvPicPr>
                <p:nvPr/>
              </p:nvPicPr>
              <p:blipFill>
                <a:blip r:embed="rId4" cstate="email"/>
                <a:stretch>
                  <a:fillRect/>
                </a:stretch>
              </p:blipFill>
              <p:spPr>
                <a:xfrm>
                  <a:off x="2555776" y="3724279"/>
                  <a:ext cx="622183" cy="1221453"/>
                </a:xfrm>
                <a:prstGeom prst="rect">
                  <a:avLst/>
                </a:prstGeom>
                <a:ln>
                  <a:noFill/>
                </a:ln>
                <a:effectLst>
                  <a:outerShdw blurRad="190500" algn="tl" rotWithShape="0">
                    <a:srgbClr val="000000">
                      <a:alpha val="70000"/>
                    </a:srgbClr>
                  </a:outerShdw>
                </a:effectLst>
              </p:spPr>
            </p:pic>
            <p:pic>
              <p:nvPicPr>
                <p:cNvPr id="21" name="Grafik 20" descr="Monitor Prinect A.png"/>
                <p:cNvPicPr>
                  <a:picLocks noChangeAspect="1"/>
                </p:cNvPicPr>
                <p:nvPr/>
              </p:nvPicPr>
              <p:blipFill>
                <a:blip r:embed="rId5" cstate="email"/>
                <a:stretch>
                  <a:fillRect/>
                </a:stretch>
              </p:blipFill>
              <p:spPr>
                <a:xfrm>
                  <a:off x="2699792" y="3289548"/>
                  <a:ext cx="724172" cy="960512"/>
                </a:xfrm>
                <a:prstGeom prst="rect">
                  <a:avLst/>
                </a:prstGeom>
                <a:effectLst>
                  <a:outerShdw blurRad="50800" dist="38100" dir="2700000" algn="tl" rotWithShape="0">
                    <a:prstClr val="black">
                      <a:alpha val="40000"/>
                    </a:prstClr>
                  </a:outerShdw>
                </a:effectLst>
              </p:spPr>
            </p:pic>
            <p:pic>
              <p:nvPicPr>
                <p:cNvPr id="22" name="Grafik 21" descr="Server in general.wmf"/>
                <p:cNvPicPr>
                  <a:picLocks noChangeAspect="1"/>
                </p:cNvPicPr>
                <p:nvPr/>
              </p:nvPicPr>
              <p:blipFill>
                <a:blip r:embed="rId4" cstate="email"/>
                <a:srcRect t="29257"/>
                <a:stretch>
                  <a:fillRect/>
                </a:stretch>
              </p:blipFill>
              <p:spPr>
                <a:xfrm>
                  <a:off x="2555776" y="4081636"/>
                  <a:ext cx="622183" cy="864096"/>
                </a:xfrm>
                <a:prstGeom prst="rect">
                  <a:avLst/>
                </a:prstGeom>
                <a:ln>
                  <a:noFill/>
                </a:ln>
                <a:effectLst/>
              </p:spPr>
            </p:pic>
          </p:grpSp>
          <p:sp>
            <p:nvSpPr>
              <p:cNvPr id="23" name="Textfeld 22"/>
              <p:cNvSpPr txBox="1"/>
              <p:nvPr/>
            </p:nvSpPr>
            <p:spPr>
              <a:xfrm rot="180000">
                <a:off x="2317413" y="2916289"/>
                <a:ext cx="696024" cy="276999"/>
              </a:xfrm>
              <a:prstGeom prst="rect">
                <a:avLst/>
              </a:prstGeom>
              <a:noFill/>
            </p:spPr>
            <p:txBody>
              <a:bodyPr wrap="none" rtlCol="0">
                <a:spAutoFit/>
                <a:scene3d>
                  <a:camera prst="isometricOffAxis2Left"/>
                  <a:lightRig rig="threePt" dir="t"/>
                </a:scene3d>
              </a:bodyPr>
              <a:lstStyle/>
              <a:p>
                <a:r>
                  <a:rPr lang="de-DE" sz="1200" dirty="0" smtClean="0">
                    <a:solidFill>
                      <a:srgbClr val="004B8D"/>
                    </a:solidFill>
                  </a:rPr>
                  <a:t>Cockpit</a:t>
                </a:r>
                <a:endParaRPr lang="de-DE" sz="1200" dirty="0">
                  <a:solidFill>
                    <a:srgbClr val="004B8D"/>
                  </a:solidFill>
                </a:endParaRPr>
              </a:p>
            </p:txBody>
          </p:sp>
        </p:grpSp>
        <p:grpSp>
          <p:nvGrpSpPr>
            <p:cNvPr id="25" name="Gruppieren 24"/>
            <p:cNvGrpSpPr/>
            <p:nvPr/>
          </p:nvGrpSpPr>
          <p:grpSpPr>
            <a:xfrm>
              <a:off x="1554161" y="2356712"/>
              <a:ext cx="1233901" cy="2353831"/>
              <a:chOff x="1969947" y="2240868"/>
              <a:chExt cx="1233901" cy="2353831"/>
            </a:xfrm>
          </p:grpSpPr>
          <p:grpSp>
            <p:nvGrpSpPr>
              <p:cNvPr id="26" name="Gruppieren 25"/>
              <p:cNvGrpSpPr/>
              <p:nvPr/>
            </p:nvGrpSpPr>
            <p:grpSpPr>
              <a:xfrm>
                <a:off x="1969947" y="2240868"/>
                <a:ext cx="1233901" cy="2353831"/>
                <a:chOff x="2555776" y="3289548"/>
                <a:chExt cx="868188" cy="1656184"/>
              </a:xfrm>
            </p:grpSpPr>
            <p:pic>
              <p:nvPicPr>
                <p:cNvPr id="28" name="Grafik 27" descr="Server in general.wmf"/>
                <p:cNvPicPr>
                  <a:picLocks noChangeAspect="1"/>
                </p:cNvPicPr>
                <p:nvPr/>
              </p:nvPicPr>
              <p:blipFill>
                <a:blip r:embed="rId4" cstate="email"/>
                <a:stretch>
                  <a:fillRect/>
                </a:stretch>
              </p:blipFill>
              <p:spPr>
                <a:xfrm>
                  <a:off x="2555776" y="3724279"/>
                  <a:ext cx="622183" cy="1221453"/>
                </a:xfrm>
                <a:prstGeom prst="rect">
                  <a:avLst/>
                </a:prstGeom>
                <a:ln>
                  <a:noFill/>
                </a:ln>
                <a:effectLst>
                  <a:outerShdw blurRad="190500" algn="tl" rotWithShape="0">
                    <a:srgbClr val="000000">
                      <a:alpha val="70000"/>
                    </a:srgbClr>
                  </a:outerShdw>
                </a:effectLst>
              </p:spPr>
            </p:pic>
            <p:pic>
              <p:nvPicPr>
                <p:cNvPr id="30" name="Grafik 29" descr="Monitor Prinect A.png"/>
                <p:cNvPicPr>
                  <a:picLocks noChangeAspect="1"/>
                </p:cNvPicPr>
                <p:nvPr/>
              </p:nvPicPr>
              <p:blipFill>
                <a:blip r:embed="rId5" cstate="email"/>
                <a:stretch>
                  <a:fillRect/>
                </a:stretch>
              </p:blipFill>
              <p:spPr>
                <a:xfrm>
                  <a:off x="2699792" y="3289548"/>
                  <a:ext cx="724172" cy="960512"/>
                </a:xfrm>
                <a:prstGeom prst="rect">
                  <a:avLst/>
                </a:prstGeom>
                <a:effectLst>
                  <a:outerShdw blurRad="50800" dist="38100" dir="2700000" algn="tl" rotWithShape="0">
                    <a:prstClr val="black">
                      <a:alpha val="40000"/>
                    </a:prstClr>
                  </a:outerShdw>
                </a:effectLst>
              </p:spPr>
            </p:pic>
            <p:pic>
              <p:nvPicPr>
                <p:cNvPr id="32" name="Grafik 31" descr="Server in general.wmf"/>
                <p:cNvPicPr>
                  <a:picLocks noChangeAspect="1"/>
                </p:cNvPicPr>
                <p:nvPr/>
              </p:nvPicPr>
              <p:blipFill>
                <a:blip r:embed="rId4" cstate="email"/>
                <a:srcRect t="29257"/>
                <a:stretch>
                  <a:fillRect/>
                </a:stretch>
              </p:blipFill>
              <p:spPr>
                <a:xfrm>
                  <a:off x="2555776" y="4081636"/>
                  <a:ext cx="622183" cy="864096"/>
                </a:xfrm>
                <a:prstGeom prst="rect">
                  <a:avLst/>
                </a:prstGeom>
                <a:ln>
                  <a:noFill/>
                </a:ln>
                <a:effectLst/>
              </p:spPr>
            </p:pic>
          </p:grpSp>
          <p:sp>
            <p:nvSpPr>
              <p:cNvPr id="27" name="Textfeld 26"/>
              <p:cNvSpPr txBox="1"/>
              <p:nvPr/>
            </p:nvSpPr>
            <p:spPr>
              <a:xfrm rot="180000">
                <a:off x="2317413" y="2916289"/>
                <a:ext cx="696024" cy="276999"/>
              </a:xfrm>
              <a:prstGeom prst="rect">
                <a:avLst/>
              </a:prstGeom>
              <a:noFill/>
            </p:spPr>
            <p:txBody>
              <a:bodyPr wrap="none" rtlCol="0">
                <a:spAutoFit/>
                <a:scene3d>
                  <a:camera prst="isometricOffAxis2Left"/>
                  <a:lightRig rig="threePt" dir="t"/>
                </a:scene3d>
              </a:bodyPr>
              <a:lstStyle/>
              <a:p>
                <a:r>
                  <a:rPr lang="de-DE" sz="1200" dirty="0" smtClean="0">
                    <a:solidFill>
                      <a:srgbClr val="004B8D"/>
                    </a:solidFill>
                  </a:rPr>
                  <a:t>Cockpit</a:t>
                </a:r>
                <a:endParaRPr lang="de-DE" sz="1200" dirty="0">
                  <a:solidFill>
                    <a:srgbClr val="004B8D"/>
                  </a:solidFill>
                </a:endParaRPr>
              </a:p>
            </p:txBody>
          </p:sp>
        </p:grpSp>
        <p:grpSp>
          <p:nvGrpSpPr>
            <p:cNvPr id="33" name="Gruppieren 32"/>
            <p:cNvGrpSpPr/>
            <p:nvPr/>
          </p:nvGrpSpPr>
          <p:grpSpPr>
            <a:xfrm>
              <a:off x="1706561" y="2509112"/>
              <a:ext cx="1233901" cy="2353831"/>
              <a:chOff x="1969947" y="2240868"/>
              <a:chExt cx="1233901" cy="2353831"/>
            </a:xfrm>
          </p:grpSpPr>
          <p:grpSp>
            <p:nvGrpSpPr>
              <p:cNvPr id="34" name="Gruppieren 33"/>
              <p:cNvGrpSpPr/>
              <p:nvPr/>
            </p:nvGrpSpPr>
            <p:grpSpPr>
              <a:xfrm>
                <a:off x="1969947" y="2240868"/>
                <a:ext cx="1233901" cy="2353831"/>
                <a:chOff x="2555776" y="3289548"/>
                <a:chExt cx="868188" cy="1656184"/>
              </a:xfrm>
            </p:grpSpPr>
            <p:pic>
              <p:nvPicPr>
                <p:cNvPr id="36" name="Grafik 35" descr="Server in general.wmf"/>
                <p:cNvPicPr>
                  <a:picLocks noChangeAspect="1"/>
                </p:cNvPicPr>
                <p:nvPr/>
              </p:nvPicPr>
              <p:blipFill>
                <a:blip r:embed="rId4" cstate="email"/>
                <a:stretch>
                  <a:fillRect/>
                </a:stretch>
              </p:blipFill>
              <p:spPr>
                <a:xfrm>
                  <a:off x="2555776" y="3724279"/>
                  <a:ext cx="622183" cy="1221453"/>
                </a:xfrm>
                <a:prstGeom prst="rect">
                  <a:avLst/>
                </a:prstGeom>
                <a:ln>
                  <a:noFill/>
                </a:ln>
                <a:effectLst>
                  <a:outerShdw blurRad="190500" algn="tl" rotWithShape="0">
                    <a:srgbClr val="000000">
                      <a:alpha val="70000"/>
                    </a:srgbClr>
                  </a:outerShdw>
                </a:effectLst>
              </p:spPr>
            </p:pic>
            <p:pic>
              <p:nvPicPr>
                <p:cNvPr id="37" name="Grafik 36" descr="Monitor Prinect A.png"/>
                <p:cNvPicPr>
                  <a:picLocks noChangeAspect="1"/>
                </p:cNvPicPr>
                <p:nvPr/>
              </p:nvPicPr>
              <p:blipFill>
                <a:blip r:embed="rId5" cstate="email"/>
                <a:stretch>
                  <a:fillRect/>
                </a:stretch>
              </p:blipFill>
              <p:spPr>
                <a:xfrm>
                  <a:off x="2699792" y="3289548"/>
                  <a:ext cx="724172" cy="960512"/>
                </a:xfrm>
                <a:prstGeom prst="rect">
                  <a:avLst/>
                </a:prstGeom>
                <a:effectLst>
                  <a:outerShdw blurRad="50800" dist="38100" dir="2700000" algn="tl" rotWithShape="0">
                    <a:prstClr val="black">
                      <a:alpha val="40000"/>
                    </a:prstClr>
                  </a:outerShdw>
                </a:effectLst>
              </p:spPr>
            </p:pic>
            <p:pic>
              <p:nvPicPr>
                <p:cNvPr id="38" name="Grafik 37" descr="Server in general.wmf"/>
                <p:cNvPicPr>
                  <a:picLocks noChangeAspect="1"/>
                </p:cNvPicPr>
                <p:nvPr/>
              </p:nvPicPr>
              <p:blipFill>
                <a:blip r:embed="rId4" cstate="email"/>
                <a:srcRect t="29257"/>
                <a:stretch>
                  <a:fillRect/>
                </a:stretch>
              </p:blipFill>
              <p:spPr>
                <a:xfrm>
                  <a:off x="2555776" y="4081636"/>
                  <a:ext cx="622183" cy="864096"/>
                </a:xfrm>
                <a:prstGeom prst="rect">
                  <a:avLst/>
                </a:prstGeom>
                <a:ln>
                  <a:noFill/>
                </a:ln>
                <a:effectLst/>
              </p:spPr>
            </p:pic>
          </p:grpSp>
          <p:sp>
            <p:nvSpPr>
              <p:cNvPr id="35" name="Textfeld 34"/>
              <p:cNvSpPr txBox="1"/>
              <p:nvPr/>
            </p:nvSpPr>
            <p:spPr>
              <a:xfrm rot="180000">
                <a:off x="2317413" y="2916289"/>
                <a:ext cx="696024" cy="276999"/>
              </a:xfrm>
              <a:prstGeom prst="rect">
                <a:avLst/>
              </a:prstGeom>
              <a:noFill/>
            </p:spPr>
            <p:txBody>
              <a:bodyPr wrap="none" rtlCol="0">
                <a:spAutoFit/>
                <a:scene3d>
                  <a:camera prst="isometricOffAxis2Left"/>
                  <a:lightRig rig="threePt" dir="t"/>
                </a:scene3d>
              </a:bodyPr>
              <a:lstStyle/>
              <a:p>
                <a:r>
                  <a:rPr lang="de-DE" sz="1200" dirty="0" smtClean="0">
                    <a:solidFill>
                      <a:srgbClr val="004B8D"/>
                    </a:solidFill>
                  </a:rPr>
                  <a:t>Cockpit</a:t>
                </a:r>
                <a:endParaRPr lang="de-DE" sz="1200" dirty="0">
                  <a:solidFill>
                    <a:srgbClr val="004B8D"/>
                  </a:solidFill>
                </a:endParaRPr>
              </a:p>
            </p:txBody>
          </p:sp>
        </p:grpSp>
      </p:grpSp>
      <p:sp>
        <p:nvSpPr>
          <p:cNvPr id="39" name="Textfeld 38"/>
          <p:cNvSpPr txBox="1"/>
          <p:nvPr/>
        </p:nvSpPr>
        <p:spPr>
          <a:xfrm>
            <a:off x="4554000" y="4624818"/>
            <a:ext cx="1541464" cy="141577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endParaRPr lang="de-DE" sz="1400" dirty="0" smtClean="0">
              <a:solidFill>
                <a:srgbClr val="004B8D"/>
              </a:solidFill>
              <a:effectLst>
                <a:outerShdw blurRad="50800" dist="63500" dir="2700000" algn="tl" rotWithShape="0">
                  <a:schemeClr val="bg1">
                    <a:alpha val="40000"/>
                  </a:schemeClr>
                </a:outerShdw>
              </a:effectLst>
            </a:endParaRPr>
          </a:p>
          <a:p>
            <a:pPr algn="ctr"/>
            <a:endParaRPr lang="de-DE" sz="1100" dirty="0" smtClean="0">
              <a:solidFill>
                <a:srgbClr val="004B8D"/>
              </a:solidFill>
              <a:effectLst>
                <a:outerShdw blurRad="50800" dist="63500" dir="2700000" algn="tl" rotWithShape="0">
                  <a:schemeClr val="bg1">
                    <a:alpha val="40000"/>
                  </a:schemeClr>
                </a:outerShdw>
              </a:effectLst>
            </a:endParaRPr>
          </a:p>
          <a:p>
            <a:pPr algn="ctr"/>
            <a:endParaRPr lang="de-DE" sz="1100" dirty="0" smtClean="0">
              <a:solidFill>
                <a:srgbClr val="004B8D"/>
              </a:solidFill>
              <a:effectLst>
                <a:outerShdw blurRad="50800" dist="63500" dir="2700000" algn="tl" rotWithShape="0">
                  <a:schemeClr val="bg1">
                    <a:alpha val="40000"/>
                  </a:schemeClr>
                </a:outerShdw>
              </a:effectLst>
            </a:endParaRPr>
          </a:p>
          <a:p>
            <a:pPr algn="ctr"/>
            <a:r>
              <a:rPr lang="de-DE" sz="1400" dirty="0" smtClean="0">
                <a:solidFill>
                  <a:srgbClr val="004B8D"/>
                </a:solidFill>
                <a:effectLst>
                  <a:outerShdw blurRad="50800" dist="63500" dir="2700000" algn="tl" rotWithShape="0">
                    <a:schemeClr val="bg1">
                      <a:alpha val="40000"/>
                    </a:schemeClr>
                  </a:outerShdw>
                </a:effectLst>
              </a:rPr>
              <a:t>Prinect Shooter</a:t>
            </a:r>
          </a:p>
          <a:p>
            <a:pPr algn="ctr"/>
            <a:endParaRPr lang="de-DE" sz="1100" dirty="0" smtClean="0">
              <a:solidFill>
                <a:srgbClr val="004B8D"/>
              </a:solidFill>
              <a:effectLst>
                <a:outerShdw blurRad="50800" dist="63500" dir="2700000" algn="tl" rotWithShape="0">
                  <a:schemeClr val="bg1">
                    <a:alpha val="40000"/>
                  </a:schemeClr>
                </a:outerShdw>
              </a:effectLst>
            </a:endParaRPr>
          </a:p>
          <a:p>
            <a:pPr algn="ctr"/>
            <a:endParaRPr lang="de-DE" sz="1400" dirty="0">
              <a:solidFill>
                <a:srgbClr val="004B8D"/>
              </a:solidFill>
              <a:effectLst>
                <a:outerShdw blurRad="50800" dist="63500" dir="2700000" algn="tl" rotWithShape="0">
                  <a:schemeClr val="bg1">
                    <a:alpha val="40000"/>
                  </a:schemeClr>
                </a:outerShdw>
              </a:effectLst>
            </a:endParaRPr>
          </a:p>
          <a:p>
            <a:pPr algn="ctr"/>
            <a:endParaRPr lang="de-DE" sz="1100" dirty="0">
              <a:solidFill>
                <a:srgbClr val="004B8D"/>
              </a:solidFill>
              <a:effectLst>
                <a:outerShdw blurRad="50800" dist="63500" dir="2700000" algn="tl" rotWithShape="0">
                  <a:schemeClr val="bg1">
                    <a:alpha val="40000"/>
                  </a:schemeClr>
                </a:outerShdw>
              </a:effectLst>
            </a:endParaRPr>
          </a:p>
        </p:txBody>
      </p:sp>
    </p:spTree>
    <p:extLst>
      <p:ext uri="{BB962C8B-B14F-4D97-AF65-F5344CB8AC3E}">
        <p14:creationId xmlns:p14="http://schemas.microsoft.com/office/powerpoint/2010/main" val="4345695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 PAT Prinect  ● D. Freyer, C. Völker ● November 2013</a:t>
            </a:r>
            <a:endParaRPr lang="de-DE"/>
          </a:p>
        </p:txBody>
      </p:sp>
      <p:sp>
        <p:nvSpPr>
          <p:cNvPr id="3" name="Foliennummernplatzhalter 2"/>
          <p:cNvSpPr>
            <a:spLocks noGrp="1"/>
          </p:cNvSpPr>
          <p:nvPr>
            <p:ph type="sldNum" sz="quarter" idx="11"/>
          </p:nvPr>
        </p:nvSpPr>
        <p:spPr/>
        <p:txBody>
          <a:bodyPr/>
          <a:lstStyle/>
          <a:p>
            <a:pPr>
              <a:defRPr/>
            </a:pPr>
            <a:fld id="{880CD210-49C0-4B67-B222-C402F23EA598}" type="slidenum">
              <a:rPr lang="de-DE" smtClean="0"/>
              <a:pPr>
                <a:defRPr/>
              </a:pPr>
              <a:t>9</a:t>
            </a:fld>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2544396088"/>
              </p:ext>
            </p:extLst>
          </p:nvPr>
        </p:nvGraphicFramePr>
        <p:xfrm>
          <a:off x="1170451" y="2092960"/>
          <a:ext cx="6803098" cy="2494280"/>
        </p:xfrm>
        <a:graphic>
          <a:graphicData uri="http://schemas.openxmlformats.org/drawingml/2006/table">
            <a:tbl>
              <a:tblPr firstRow="1" bandRow="1">
                <a:tableStyleId>{5940675A-B579-460E-94D1-54222C63F5DA}</a:tableStyleId>
              </a:tblPr>
              <a:tblGrid>
                <a:gridCol w="2268000"/>
                <a:gridCol w="2268000"/>
                <a:gridCol w="2267098"/>
              </a:tblGrid>
              <a:tr h="370840">
                <a:tc>
                  <a:txBody>
                    <a:bodyPr/>
                    <a:lstStyle/>
                    <a:p>
                      <a:pPr algn="ctr"/>
                      <a:r>
                        <a:rPr lang="de-DE" dirty="0" smtClean="0">
                          <a:solidFill>
                            <a:schemeClr val="bg1"/>
                          </a:solidFill>
                        </a:rPr>
                        <a:t>Arbeitsschritt</a:t>
                      </a:r>
                      <a:endParaRPr lang="de-DE" dirty="0">
                        <a:solidFill>
                          <a:schemeClr val="bg1"/>
                        </a:solidFill>
                      </a:endParaRPr>
                    </a:p>
                  </a:txBody>
                  <a:tcPr anchor="ctr">
                    <a:cell3D prstMaterial="dkEdge">
                      <a:bevel/>
                      <a:lightRig rig="flood" dir="t"/>
                    </a:cell3D>
                    <a:solidFill>
                      <a:schemeClr val="accent1"/>
                    </a:solidFill>
                  </a:tcPr>
                </a:tc>
                <a:tc>
                  <a:txBody>
                    <a:bodyPr/>
                    <a:lstStyle/>
                    <a:p>
                      <a:pPr algn="ctr"/>
                      <a:r>
                        <a:rPr lang="de-DE" dirty="0" smtClean="0">
                          <a:solidFill>
                            <a:schemeClr val="bg1"/>
                          </a:solidFill>
                        </a:rPr>
                        <a:t>PDF Tools</a:t>
                      </a:r>
                    </a:p>
                    <a:p>
                      <a:pPr algn="ctr"/>
                      <a:r>
                        <a:rPr lang="de-DE" dirty="0" smtClean="0">
                          <a:solidFill>
                            <a:schemeClr val="bg1"/>
                          </a:solidFill>
                        </a:rPr>
                        <a:t>Signa/Meta</a:t>
                      </a:r>
                      <a:endParaRPr lang="de-DE" dirty="0">
                        <a:solidFill>
                          <a:schemeClr val="bg1"/>
                        </a:solidFill>
                      </a:endParaRPr>
                    </a:p>
                  </a:txBody>
                  <a:tcPr anchor="ctr">
                    <a:cell3D prstMaterial="dkEdge">
                      <a:bevel/>
                      <a:lightRig rig="flood" dir="t"/>
                    </a:cell3D>
                    <a:solidFill>
                      <a:schemeClr val="accent1"/>
                    </a:solidFill>
                  </a:tcPr>
                </a:tc>
                <a:tc>
                  <a:txBody>
                    <a:bodyPr/>
                    <a:lstStyle/>
                    <a:p>
                      <a:pPr algn="ctr"/>
                      <a:r>
                        <a:rPr lang="de-DE" dirty="0" smtClean="0">
                          <a:solidFill>
                            <a:schemeClr val="bg1"/>
                          </a:solidFill>
                        </a:rPr>
                        <a:t>Prepress Manager</a:t>
                      </a:r>
                      <a:endParaRPr lang="de-DE" dirty="0">
                        <a:solidFill>
                          <a:schemeClr val="bg1"/>
                        </a:solidFill>
                      </a:endParaRPr>
                    </a:p>
                  </a:txBody>
                  <a:tcPr anchor="ctr">
                    <a:cell3D prstMaterial="dkEdge">
                      <a:bevel/>
                      <a:lightRig rig="flood" dir="t"/>
                    </a:cell3D>
                    <a:solidFill>
                      <a:schemeClr val="accent1"/>
                    </a:solidFill>
                  </a:tcPr>
                </a:tc>
              </a:tr>
              <a:tr h="370840">
                <a:tc>
                  <a:txBody>
                    <a:bodyPr/>
                    <a:lstStyle/>
                    <a:p>
                      <a:pPr algn="ctr"/>
                      <a:r>
                        <a:rPr lang="de-DE" dirty="0" smtClean="0"/>
                        <a:t>PDF Vorbereitung</a:t>
                      </a:r>
                      <a:endParaRPr lang="de-DE" dirty="0"/>
                    </a:p>
                  </a:txBody>
                  <a:tcPr anchor="ctr">
                    <a:cell3D prstMaterial="dkEdge">
                      <a:bevel/>
                      <a:lightRig rig="flood" dir="t"/>
                    </a:cell3D>
                  </a:tcPr>
                </a:tc>
                <a:tc>
                  <a:txBody>
                    <a:bodyPr/>
                    <a:lstStyle/>
                    <a:p>
                      <a:pPr algn="ctr"/>
                      <a:r>
                        <a:rPr lang="de-DE" dirty="0" smtClean="0"/>
                        <a:t>manuell</a:t>
                      </a:r>
                      <a:endParaRPr lang="de-DE" dirty="0"/>
                    </a:p>
                  </a:txBody>
                  <a:tcPr anchor="ctr">
                    <a:cell3D prstMaterial="dkEdge">
                      <a:bevel/>
                      <a:lightRig rig="flood" dir="t"/>
                    </a:cell3D>
                  </a:tcPr>
                </a:tc>
                <a:tc>
                  <a:txBody>
                    <a:bodyPr/>
                    <a:lstStyle/>
                    <a:p>
                      <a:pPr algn="ctr"/>
                      <a:r>
                        <a:rPr lang="de-DE" dirty="0" smtClean="0"/>
                        <a:t>automatisch*</a:t>
                      </a:r>
                      <a:endParaRPr lang="de-DE" dirty="0"/>
                    </a:p>
                  </a:txBody>
                  <a:tcPr anchor="ctr">
                    <a:cell3D prstMaterial="dkEdge">
                      <a:bevel/>
                      <a:lightRig rig="flood" dir="t"/>
                    </a:cell3D>
                  </a:tcPr>
                </a:tc>
              </a:tr>
              <a:tr h="370840">
                <a:tc>
                  <a:txBody>
                    <a:bodyPr/>
                    <a:lstStyle/>
                    <a:p>
                      <a:pPr algn="ctr"/>
                      <a:r>
                        <a:rPr lang="de-DE" dirty="0" smtClean="0"/>
                        <a:t>Ausschießen</a:t>
                      </a:r>
                      <a:endParaRPr lang="de-DE" dirty="0"/>
                    </a:p>
                  </a:txBody>
                  <a:tcPr anchor="ctr">
                    <a:cell3D prstMaterial="dkEdge">
                      <a:bevel/>
                      <a:lightRig rig="flood" dir="t"/>
                    </a:cell3D>
                  </a:tcPr>
                </a:tc>
                <a:tc>
                  <a:txBody>
                    <a:bodyPr/>
                    <a:lstStyle/>
                    <a:p>
                      <a:pPr algn="ctr"/>
                      <a:r>
                        <a:rPr lang="de-DE" dirty="0" smtClean="0"/>
                        <a:t>interaktiv</a:t>
                      </a:r>
                      <a:endParaRPr lang="de-DE" dirty="0"/>
                    </a:p>
                  </a:txBody>
                  <a:tcPr anchor="ctr">
                    <a:cell3D prstMaterial="dkEdge">
                      <a:bevel/>
                      <a:lightRig rig="flood" dir="t"/>
                    </a:cell3D>
                  </a:tcPr>
                </a:tc>
                <a:tc>
                  <a:txBody>
                    <a:bodyPr/>
                    <a:lstStyle/>
                    <a:p>
                      <a:pPr algn="ctr"/>
                      <a:r>
                        <a:rPr lang="de-DE" dirty="0" smtClean="0"/>
                        <a:t>interaktiv</a:t>
                      </a:r>
                    </a:p>
                  </a:txBody>
                  <a:tcPr anchor="ctr">
                    <a:cell3D prstMaterial="dkEdge">
                      <a:bevel/>
                      <a:lightRig rig="flood" dir="t"/>
                    </a:cell3D>
                  </a:tcPr>
                </a:tc>
              </a:tr>
              <a:tr h="370840">
                <a:tc>
                  <a:txBody>
                    <a:bodyPr/>
                    <a:lstStyle/>
                    <a:p>
                      <a:pPr algn="ctr"/>
                      <a:r>
                        <a:rPr lang="de-DE" dirty="0" smtClean="0"/>
                        <a:t>Proofen</a:t>
                      </a:r>
                      <a:endParaRPr lang="de-DE" dirty="0"/>
                    </a:p>
                  </a:txBody>
                  <a:tcPr anchor="ctr">
                    <a:cell3D prstMaterial="dkEdge">
                      <a:bevel/>
                      <a:lightRig rig="flood" dir="t"/>
                    </a:cell3D>
                  </a:tcPr>
                </a:tc>
                <a:tc>
                  <a:txBody>
                    <a:bodyPr/>
                    <a:lstStyle/>
                    <a:p>
                      <a:pPr algn="ctr"/>
                      <a:r>
                        <a:rPr lang="de-DE" dirty="0" smtClean="0"/>
                        <a:t>manuell</a:t>
                      </a:r>
                      <a:endParaRPr lang="de-DE" dirty="0"/>
                    </a:p>
                  </a:txBody>
                  <a:tcPr anchor="ctr">
                    <a:cell3D prstMaterial="dkEdge">
                      <a:bevel/>
                      <a:lightRig rig="flood" dir="t"/>
                    </a:cell3D>
                  </a:tcPr>
                </a:tc>
                <a:tc>
                  <a:txBody>
                    <a:bodyPr/>
                    <a:lstStyle/>
                    <a:p>
                      <a:pPr algn="ctr"/>
                      <a:r>
                        <a:rPr lang="de-DE" dirty="0" smtClean="0"/>
                        <a:t>automatisch</a:t>
                      </a:r>
                    </a:p>
                  </a:txBody>
                  <a:tcPr anchor="ctr">
                    <a:cell3D prstMaterial="dkEdge">
                      <a:bevel/>
                      <a:lightRig rig="flood" dir="t"/>
                    </a:cell3D>
                  </a:tcPr>
                </a:tc>
              </a:tr>
              <a:tr h="370840">
                <a:tc>
                  <a:txBody>
                    <a:bodyPr/>
                    <a:lstStyle/>
                    <a:p>
                      <a:pPr algn="ctr"/>
                      <a:r>
                        <a:rPr lang="de-DE" dirty="0" smtClean="0"/>
                        <a:t>Rendering</a:t>
                      </a:r>
                      <a:endParaRPr lang="de-DE" sz="1200" dirty="0"/>
                    </a:p>
                  </a:txBody>
                  <a:tcPr anchor="ctr">
                    <a:cell3D prstMaterial="dkEdge">
                      <a:bevel/>
                      <a:lightRig rig="flood" dir="t"/>
                    </a:cell3D>
                  </a:tcPr>
                </a:tc>
                <a:tc>
                  <a:txBody>
                    <a:bodyPr/>
                    <a:lstStyle/>
                    <a:p>
                      <a:pPr algn="ctr"/>
                      <a:r>
                        <a:rPr lang="de-DE" dirty="0" smtClean="0"/>
                        <a:t>automatisch</a:t>
                      </a:r>
                      <a:endParaRPr lang="de-DE" dirty="0"/>
                    </a:p>
                  </a:txBody>
                  <a:tcPr anchor="ctr">
                    <a:cell3D prstMaterial="dkEdge">
                      <a:bevel/>
                      <a:lightRig rig="flood" dir="t"/>
                    </a:cell3D>
                  </a:tcPr>
                </a:tc>
                <a:tc>
                  <a:txBody>
                    <a:bodyPr/>
                    <a:lstStyle/>
                    <a:p>
                      <a:pPr algn="ctr"/>
                      <a:r>
                        <a:rPr lang="de-DE" dirty="0" smtClean="0"/>
                        <a:t>automatisch</a:t>
                      </a:r>
                      <a:endParaRPr lang="de-DE" dirty="0"/>
                    </a:p>
                  </a:txBody>
                  <a:tcPr anchor="ctr">
                    <a:cell3D prstMaterial="dkEdge">
                      <a:bevel/>
                      <a:lightRig rig="flood" dir="t"/>
                    </a:cell3D>
                  </a:tcPr>
                </a:tc>
              </a:tr>
              <a:tr h="370840">
                <a:tc>
                  <a:txBody>
                    <a:bodyPr/>
                    <a:lstStyle/>
                    <a:p>
                      <a:pPr algn="ctr"/>
                      <a:r>
                        <a:rPr lang="de-DE" sz="1800" dirty="0" smtClean="0"/>
                        <a:t>Farbvoreinstellung</a:t>
                      </a:r>
                      <a:endParaRPr lang="de-DE" sz="1800" dirty="0"/>
                    </a:p>
                  </a:txBody>
                  <a:tcPr anchor="ctr">
                    <a:cell3D prstMaterial="dkEdge">
                      <a:bevel/>
                      <a:lightRig rig="flood" dir="t"/>
                    </a:cell3D>
                  </a:tcPr>
                </a:tc>
                <a:tc>
                  <a:txBody>
                    <a:bodyPr/>
                    <a:lstStyle/>
                    <a:p>
                      <a:pPr algn="ctr"/>
                      <a:r>
                        <a:rPr lang="de-DE" dirty="0" smtClean="0"/>
                        <a:t>automatisch*</a:t>
                      </a:r>
                      <a:endParaRPr lang="de-DE" sz="1200" dirty="0"/>
                    </a:p>
                  </a:txBody>
                  <a:tcPr anchor="ctr">
                    <a:cell3D prstMaterial="dkEdge">
                      <a:bevel/>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automatisch*</a:t>
                      </a:r>
                      <a:endParaRPr lang="de-DE" sz="1200" dirty="0" smtClean="0"/>
                    </a:p>
                  </a:txBody>
                  <a:tcPr anchor="ctr">
                    <a:cell3D prstMaterial="dkEdge">
                      <a:bevel/>
                      <a:lightRig rig="flood" dir="t"/>
                    </a:cell3D>
                  </a:tcPr>
                </a:tc>
              </a:tr>
            </a:tbl>
          </a:graphicData>
        </a:graphic>
      </p:graphicFrame>
      <p:sp>
        <p:nvSpPr>
          <p:cNvPr id="5" name="Textfeld 4"/>
          <p:cNvSpPr txBox="1"/>
          <p:nvPr/>
        </p:nvSpPr>
        <p:spPr>
          <a:xfrm>
            <a:off x="1619250" y="5000625"/>
            <a:ext cx="6051208" cy="461665"/>
          </a:xfrm>
          <a:prstGeom prst="rect">
            <a:avLst/>
          </a:prstGeom>
          <a:noFill/>
        </p:spPr>
        <p:txBody>
          <a:bodyPr wrap="none" rtlCol="0">
            <a:spAutoFit/>
          </a:bodyPr>
          <a:lstStyle/>
          <a:p>
            <a:r>
              <a:rPr lang="de-DE" sz="1200" dirty="0" smtClean="0"/>
              <a:t>* Mit entsprechender optionalen Lizenz; zum Ausschießen wird die Signa Station oder </a:t>
            </a:r>
            <a:br>
              <a:rPr lang="de-DE" sz="1200" dirty="0" smtClean="0"/>
            </a:br>
            <a:r>
              <a:rPr lang="de-DE" sz="1200" dirty="0" smtClean="0"/>
              <a:t>der </a:t>
            </a:r>
            <a:r>
              <a:rPr lang="de-DE" sz="1200" dirty="0" err="1" smtClean="0"/>
              <a:t>Imposition</a:t>
            </a:r>
            <a:r>
              <a:rPr lang="de-DE" sz="1200" dirty="0" smtClean="0"/>
              <a:t> Editor benötigt</a:t>
            </a:r>
            <a:endParaRPr lang="de-DE" sz="1200"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8064" y="2829193"/>
            <a:ext cx="283646" cy="439543"/>
          </a:xfrm>
          <a:prstGeom prst="rect">
            <a:avLst/>
          </a:prstGeom>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8064" y="3162354"/>
            <a:ext cx="283646" cy="439543"/>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8064" y="3534509"/>
            <a:ext cx="283646" cy="439543"/>
          </a:xfrm>
          <a:prstGeom prst="rect">
            <a:avLst/>
          </a:prstGeom>
        </p:spPr>
      </p:pic>
      <p:sp>
        <p:nvSpPr>
          <p:cNvPr id="9" name="Eingekerbter Richtungspfeil 8"/>
          <p:cNvSpPr/>
          <p:nvPr/>
        </p:nvSpPr>
        <p:spPr>
          <a:xfrm rot="5400000">
            <a:off x="7564632" y="2936758"/>
            <a:ext cx="321519" cy="342438"/>
          </a:xfrm>
          <a:prstGeom prst="chevron">
            <a:avLst>
              <a:gd name="adj" fmla="val 35551"/>
            </a:avLst>
          </a:prstGeom>
          <a:solidFill>
            <a:srgbClr val="BFBFBF"/>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0" name="Eingekerbter Richtungspfeil 9"/>
          <p:cNvSpPr/>
          <p:nvPr/>
        </p:nvSpPr>
        <p:spPr>
          <a:xfrm rot="5400000">
            <a:off x="7564632" y="3333717"/>
            <a:ext cx="321519" cy="342438"/>
          </a:xfrm>
          <a:prstGeom prst="chevron">
            <a:avLst>
              <a:gd name="adj" fmla="val 35551"/>
            </a:avLst>
          </a:prstGeom>
          <a:solidFill>
            <a:srgbClr val="BFBFBF"/>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
        <p:nvSpPr>
          <p:cNvPr id="11" name="Eingekerbter Richtungspfeil 10"/>
          <p:cNvSpPr/>
          <p:nvPr/>
        </p:nvSpPr>
        <p:spPr>
          <a:xfrm rot="5400000">
            <a:off x="7564632" y="3716505"/>
            <a:ext cx="321519" cy="342438"/>
          </a:xfrm>
          <a:prstGeom prst="chevron">
            <a:avLst>
              <a:gd name="adj" fmla="val 35551"/>
            </a:avLst>
          </a:prstGeom>
          <a:solidFill>
            <a:srgbClr val="BFBFBF"/>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5141411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Heidelberg_Template_DE">
  <a:themeElements>
    <a:clrScheme name="Heidelberg_new">
      <a:dk1>
        <a:srgbClr val="000000"/>
      </a:dk1>
      <a:lt1>
        <a:srgbClr val="FFFFFF"/>
      </a:lt1>
      <a:dk2>
        <a:srgbClr val="003767"/>
      </a:dk2>
      <a:lt2>
        <a:srgbClr val="D4DBDE"/>
      </a:lt2>
      <a:accent1>
        <a:srgbClr val="004B8D"/>
      </a:accent1>
      <a:accent2>
        <a:srgbClr val="E21F23"/>
      </a:accent2>
      <a:accent3>
        <a:srgbClr val="A8B1B6"/>
      </a:accent3>
      <a:accent4>
        <a:srgbClr val="728BB8"/>
      </a:accent4>
      <a:accent5>
        <a:srgbClr val="F67E74"/>
      </a:accent5>
      <a:accent6>
        <a:srgbClr val="60656B"/>
      </a:accent6>
      <a:hlink>
        <a:srgbClr val="003767"/>
      </a:hlink>
      <a:folHlink>
        <a:srgbClr val="003767"/>
      </a:folHlink>
    </a:clrScheme>
    <a:fontScheme name="Heidelberg">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idelberg Vorlage- Folien mit Kopfzeile (im Master ändern)">
  <a:themeElements>
    <a:clrScheme name="Heidelberg_new">
      <a:dk1>
        <a:srgbClr val="000000"/>
      </a:dk1>
      <a:lt1>
        <a:srgbClr val="FFFFFF"/>
      </a:lt1>
      <a:dk2>
        <a:srgbClr val="003767"/>
      </a:dk2>
      <a:lt2>
        <a:srgbClr val="D4DBDE"/>
      </a:lt2>
      <a:accent1>
        <a:srgbClr val="004B8D"/>
      </a:accent1>
      <a:accent2>
        <a:srgbClr val="E21F23"/>
      </a:accent2>
      <a:accent3>
        <a:srgbClr val="A8B1B6"/>
      </a:accent3>
      <a:accent4>
        <a:srgbClr val="728BB8"/>
      </a:accent4>
      <a:accent5>
        <a:srgbClr val="F67E74"/>
      </a:accent5>
      <a:accent6>
        <a:srgbClr val="60656B"/>
      </a:accent6>
      <a:hlink>
        <a:srgbClr val="003767"/>
      </a:hlink>
      <a:folHlink>
        <a:srgbClr val="003767"/>
      </a:folHlink>
    </a:clrScheme>
    <a:fontScheme name="Heidelberg">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55BAB95C4C5748861D2F04B5670607" ma:contentTypeVersion="8" ma:contentTypeDescription="Create a new document." ma:contentTypeScope="" ma:versionID="46e61221b860b1127018d2cf67284b5f">
  <xsd:schema xmlns:xsd="http://www.w3.org/2001/XMLSchema" xmlns:p="http://schemas.microsoft.com/office/2006/metadata/properties" xmlns:ns2="1f39064e-8b17-4030-8614-d2ce6d04e358" targetNamespace="http://schemas.microsoft.com/office/2006/metadata/properties" ma:root="true" ma:fieldsID="8c3c32134b24f722a8384b2136ad0f60" ns2:_="">
    <xsd:import namespace="1f39064e-8b17-4030-8614-d2ce6d04e358"/>
    <xsd:element name="properties">
      <xsd:complexType>
        <xsd:sequence>
          <xsd:element name="documentManagement">
            <xsd:complexType>
              <xsd:all>
                <xsd:element ref="ns2:Purpose_x0020_of_x0020_Use" minOccurs="0"/>
                <xsd:element ref="ns2:Language1" minOccurs="0"/>
                <xsd:element ref="ns2:Tam" minOccurs="0"/>
                <xsd:element ref="ns2:Product_x0020_Area" minOccurs="0"/>
                <xsd:element ref="ns2:Product_x0020_Segment" minOccurs="0"/>
                <xsd:element ref="ns2:Product" minOccurs="0"/>
                <xsd:element ref="ns2:Solutions" minOccurs="0"/>
              </xsd:all>
            </xsd:complexType>
          </xsd:element>
        </xsd:sequence>
      </xsd:complexType>
    </xsd:element>
  </xsd:schema>
  <xsd:schema xmlns:xsd="http://www.w3.org/2001/XMLSchema" xmlns:dms="http://schemas.microsoft.com/office/2006/documentManagement/types" targetNamespace="1f39064e-8b17-4030-8614-d2ce6d04e358" elementFormDefault="qualified">
    <xsd:import namespace="http://schemas.microsoft.com/office/2006/documentManagement/types"/>
    <xsd:element name="Purpose_x0020_of_x0020_Use" ma:index="8" nillable="true" ma:displayName="Purpose of Use" ma:list="{9cee0015-2879-4eb7-8edd-840fce1375c0}" ma:internalName="Purpose_x0020_of_x0020_Use" ma:showField="Title" ma:web="1f39064e-8b17-4030-8614-d2ce6d04e358">
      <xsd:simpleType>
        <xsd:restriction base="dms:Lookup"/>
      </xsd:simpleType>
    </xsd:element>
    <xsd:element name="Language1" ma:index="10" nillable="true" ma:displayName="Language" ma:list="{4f34ff5c-5ae3-434e-9051-986e9d3c7b70}" ma:internalName="Language1" ma:showField="Title" ma:web="1f39064e-8b17-4030-8614-d2ce6d04e358">
      <xsd:simpleType>
        <xsd:restriction base="dms:Lookup"/>
      </xsd:simpleType>
    </xsd:element>
    <xsd:element name="Tam" ma:index="11" nillable="true" ma:displayName="Team" ma:list="{526c4fd7-0647-4092-af10-abf945919103}" ma:internalName="Tam" ma:showField="Title" ma:web="1f39064e-8b17-4030-8614-d2ce6d04e358">
      <xsd:simpleType>
        <xsd:restriction base="dms:Lookup"/>
      </xsd:simpleType>
    </xsd:element>
    <xsd:element name="Product_x0020_Area" ma:index="12" nillable="true" ma:displayName="Product Area" ma:list="{b9bec7c5-f37d-42ba-9ec9-385a4072c6fc}" ma:internalName="Product_x0020_Area" ma:showField="Title" ma:web="1f39064e-8b17-4030-8614-d2ce6d04e358">
      <xsd:complexType>
        <xsd:complexContent>
          <xsd:extension base="dms:MultiChoiceLookup">
            <xsd:sequence>
              <xsd:element name="Value" type="dms:Lookup" maxOccurs="unbounded" minOccurs="0" nillable="true"/>
            </xsd:sequence>
          </xsd:extension>
        </xsd:complexContent>
      </xsd:complexType>
    </xsd:element>
    <xsd:element name="Product_x0020_Segment" ma:index="13" nillable="true" ma:displayName="Product Segment" ma:list="{e94d05b1-107c-4822-a0fb-0f49cb7dc1a1}" ma:internalName="Product_x0020_Segment" ma:showField="Title" ma:web="1f39064e-8b17-4030-8614-d2ce6d04e358">
      <xsd:complexType>
        <xsd:complexContent>
          <xsd:extension base="dms:MultiChoiceLookup">
            <xsd:sequence>
              <xsd:element name="Value" type="dms:Lookup" maxOccurs="unbounded" minOccurs="0" nillable="true"/>
            </xsd:sequence>
          </xsd:extension>
        </xsd:complexContent>
      </xsd:complexType>
    </xsd:element>
    <xsd:element name="Product" ma:index="14" nillable="true" ma:displayName="Product" ma:list="{f211d251-5ced-4cf9-ad8a-cdef31742ed2}" ma:internalName="Product" ma:showField="Title" ma:web="1f39064e-8b17-4030-8614-d2ce6d04e358">
      <xsd:complexType>
        <xsd:complexContent>
          <xsd:extension base="dms:MultiChoiceLookup">
            <xsd:sequence>
              <xsd:element name="Value" type="dms:Lookup" maxOccurs="unbounded" minOccurs="0" nillable="true"/>
            </xsd:sequence>
          </xsd:extension>
        </xsd:complexContent>
      </xsd:complexType>
    </xsd:element>
    <xsd:element name="Solutions" ma:index="15" nillable="true" ma:displayName="Solutions" ma:list="{d442a9b1-3f4b-4a44-8b1e-1fd730898232}" ma:internalName="Solutions" ma:showField="Title" ma:web="1f39064e-8b17-4030-8614-d2ce6d04e3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9"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roduct_x0020_Area xmlns="1f39064e-8b17-4030-8614-d2ce6d04e358"/>
    <Product_x0020_Segment xmlns="1f39064e-8b17-4030-8614-d2ce6d04e358"/>
    <Purpose_x0020_of_x0020_Use xmlns="1f39064e-8b17-4030-8614-d2ce6d04e358" xsi:nil="true"/>
    <Language1 xmlns="1f39064e-8b17-4030-8614-d2ce6d04e358" xsi:nil="true"/>
    <Tam xmlns="1f39064e-8b17-4030-8614-d2ce6d04e358" xsi:nil="true"/>
    <Product xmlns="1f39064e-8b17-4030-8614-d2ce6d04e358"/>
    <Solutions xmlns="1f39064e-8b17-4030-8614-d2ce6d04e358"/>
  </documentManagement>
</p:properties>
</file>

<file path=customXml/itemProps1.xml><?xml version="1.0" encoding="utf-8"?>
<ds:datastoreItem xmlns:ds="http://schemas.openxmlformats.org/officeDocument/2006/customXml" ds:itemID="{CFD37EE7-B4AA-4823-BAC2-6CFB8E390BD6}">
  <ds:schemaRefs>
    <ds:schemaRef ds:uri="http://schemas.microsoft.com/sharepoint/v3/contenttype/forms"/>
  </ds:schemaRefs>
</ds:datastoreItem>
</file>

<file path=customXml/itemProps2.xml><?xml version="1.0" encoding="utf-8"?>
<ds:datastoreItem xmlns:ds="http://schemas.openxmlformats.org/officeDocument/2006/customXml" ds:itemID="{ADCCCFDF-CD6B-4207-9330-F1674E607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39064e-8b17-4030-8614-d2ce6d04e35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9FD52EF-9301-48CC-BB23-44D3B6DC9776}">
  <ds:schemaRefs>
    <ds:schemaRef ds:uri="http://purl.org/dc/elements/1.1/"/>
    <ds:schemaRef ds:uri="http://purl.org/dc/terms/"/>
    <ds:schemaRef ds:uri="http://schemas.microsoft.com/office/2006/documentManagement/types"/>
    <ds:schemaRef ds:uri="http://schemas.microsoft.com/office/2006/metadata/properties"/>
    <ds:schemaRef ds:uri="1f39064e-8b17-4030-8614-d2ce6d04e358"/>
    <ds:schemaRef ds:uri="http://www.w3.org/XML/1998/namespace"/>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0</TotalTime>
  <Words>2715</Words>
  <Application>Microsoft Office PowerPoint</Application>
  <PresentationFormat>Bildschirmpräsentation (4:3)</PresentationFormat>
  <Paragraphs>567</Paragraphs>
  <Slides>31</Slides>
  <Notes>28</Notes>
  <HiddenSlides>0</HiddenSlides>
  <MMClips>0</MMClips>
  <ScaleCrop>false</ScaleCrop>
  <HeadingPairs>
    <vt:vector size="4" baseType="variant">
      <vt:variant>
        <vt:lpstr>Design</vt:lpstr>
      </vt:variant>
      <vt:variant>
        <vt:i4>2</vt:i4>
      </vt:variant>
      <vt:variant>
        <vt:lpstr>Folientitel</vt:lpstr>
      </vt:variant>
      <vt:variant>
        <vt:i4>31</vt:i4>
      </vt:variant>
    </vt:vector>
  </HeadingPairs>
  <TitlesOfParts>
    <vt:vector size="33" baseType="lpstr">
      <vt:lpstr>Heidelberg_Template_DE</vt:lpstr>
      <vt:lpstr>Heidelberg Vorlage- Folien mit Kopfzeile (im Master ändern)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Neue Merkmale des Prinect Renderer Sonderfarbensimulation mittels Spektralwert </vt:lpstr>
      <vt:lpstr>Neue Merkmale des Prinect Renderer Multi-Color Farbraum</vt:lpstr>
      <vt:lpstr>Neue Merkmale des Prinect Renderer Flexible Konfiguration</vt:lpstr>
      <vt:lpstr>PowerPoint-Präsentation</vt:lpstr>
      <vt:lpstr>PowerPoint-Präsentation</vt:lpstr>
      <vt:lpstr>Farbverbrauchsberechnung mit Prinect Pressroom Manager</vt:lpstr>
      <vt:lpstr>Druckmaschine mit Auftragsdaten voreinstellen</vt:lpstr>
      <vt:lpstr>Arbeitsgang vom Plattenzettel einlesen</vt:lpstr>
      <vt:lpstr>Arbeiten mit Wiederholaufträgen</vt:lpstr>
      <vt:lpstr>Arbeiten mit Palettenzetteln</vt:lpstr>
      <vt:lpstr>PowerPoint-Präsentation</vt:lpstr>
      <vt:lpstr>PowerPoint-Präsentation</vt:lpstr>
      <vt:lpstr>Planung mit Prinect Scheduler</vt:lpstr>
      <vt:lpstr>PowerPoint-Präsentation</vt:lpstr>
      <vt:lpstr>Betriebsdatenauswertung mit Analyze Point</vt:lpstr>
      <vt:lpstr>PowerPoint-Präsentation</vt:lpstr>
      <vt:lpstr>Neue Farbqualitätsreports mit Analyze Point</vt:lpstr>
      <vt:lpstr>PowerPoint-Präsentation</vt:lpstr>
      <vt:lpstr>Auftragserstellung und Nachkalkulation mit dem Prinect Business Manager</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 2013</dc:title>
  <dc:subject>Prinect Anwendertage 2013</dc:subject>
  <dc:creator>Heidelberger Druckmaschinen;Wiebke Stoltenberg</dc:creator>
  <cp:lastModifiedBy>voelkerc</cp:lastModifiedBy>
  <cp:revision>450</cp:revision>
  <dcterms:created xsi:type="dcterms:W3CDTF">2007-10-20T10:26:57Z</dcterms:created>
  <dcterms:modified xsi:type="dcterms:W3CDTF">2013-11-09T07:46:01Z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127700</vt:r8>
  </property>
  <property fmtid="{D5CDD505-2E9C-101B-9397-08002B2CF9AE}" pid="3" name="ContentTypeId">
    <vt:lpwstr>0x010100EB55BAB95C4C5748861D2F04B5670607</vt:lpwstr>
  </property>
</Properties>
</file>