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3" r:id="rId6"/>
  </p:sldMasterIdLst>
  <p:notesMasterIdLst>
    <p:notesMasterId r:id="rId27"/>
  </p:notesMasterIdLst>
  <p:handoutMasterIdLst>
    <p:handoutMasterId r:id="rId28"/>
  </p:handoutMasterIdLst>
  <p:sldIdLst>
    <p:sldId id="334" r:id="rId7"/>
    <p:sldId id="328" r:id="rId8"/>
    <p:sldId id="325" r:id="rId9"/>
    <p:sldId id="323" r:id="rId10"/>
    <p:sldId id="324" r:id="rId11"/>
    <p:sldId id="326" r:id="rId12"/>
    <p:sldId id="327" r:id="rId13"/>
    <p:sldId id="312" r:id="rId14"/>
    <p:sldId id="311" r:id="rId15"/>
    <p:sldId id="336" r:id="rId16"/>
    <p:sldId id="314" r:id="rId17"/>
    <p:sldId id="316" r:id="rId18"/>
    <p:sldId id="317" r:id="rId19"/>
    <p:sldId id="337" r:id="rId20"/>
    <p:sldId id="318" r:id="rId21"/>
    <p:sldId id="319" r:id="rId22"/>
    <p:sldId id="320" r:id="rId23"/>
    <p:sldId id="321" r:id="rId24"/>
    <p:sldId id="322" r:id="rId25"/>
    <p:sldId id="335" r:id="rId26"/>
  </p:sldIdLst>
  <p:sldSz cx="9144000" cy="6858000" type="screen4x3"/>
  <p:notesSz cx="6662738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ltenw" initials="W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B8D"/>
    <a:srgbClr val="E2007A"/>
    <a:srgbClr val="FF0066"/>
    <a:srgbClr val="A8B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7" autoAdjust="0"/>
  </p:normalViewPr>
  <p:slideViewPr>
    <p:cSldViewPr showGuides="1">
      <p:cViewPr varScale="1">
        <p:scale>
          <a:sx n="116" d="100"/>
          <a:sy n="116" d="100"/>
        </p:scale>
        <p:origin x="-1500" y="-114"/>
      </p:cViewPr>
      <p:guideLst>
        <p:guide orient="horz" pos="845"/>
        <p:guide orient="horz" pos="595"/>
        <p:guide orient="horz" pos="3838"/>
        <p:guide orient="horz" pos="1207"/>
        <p:guide pos="295"/>
        <p:guide pos="5465"/>
      </p:guideLst>
    </p:cSldViewPr>
  </p:slideViewPr>
  <p:outlineViewPr>
    <p:cViewPr>
      <p:scale>
        <a:sx n="33" d="100"/>
        <a:sy n="33" d="100"/>
      </p:scale>
      <p:origin x="0" y="4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910" y="-84"/>
      </p:cViewPr>
      <p:guideLst>
        <p:guide orient="horz" pos="3120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ubmark\AppData\Local\Microsoft\Windows\Temporary%20Internet%20Files\Content.Outlook\R1G50626\Packaging%20Marke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ubmark\AppData\Local\Microsoft\Windows\Temporary%20Internet%20Files\Content.Outlook\R1G50626\Packaging%20Marke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ubmark\AppData\Local\Microsoft\Windows\Temporary%20Internet%20Files\Content.Outlook\R1G50626\Packaging%20Marke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ubmark\AppData\Local\Microsoft\Windows\Temporary%20Internet%20Files\Content.Outlook\R1G50626\Packaging%20Marke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ubmark\AppData\Local\Microsoft\Windows\Temporary%20Internet%20Files\Content.Outlook\R1G50626\Packaging%20Marke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ubmark\AppData\Local\Microsoft\Windows\Temporary%20Internet%20Files\Content.Outlook\R1G50626\Packaging%20Market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ubmark\Desktop\Packaging%20Market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ubmark\Desktop\Packaging%20Market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54310926850138"/>
          <c:y val="9.8741522683338245E-2"/>
          <c:w val="0.77221196874649967"/>
          <c:h val="0.649078921786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Overview!$C$36</c:f>
              <c:strCache>
                <c:ptCount val="1"/>
                <c:pt idx="0">
                  <c:v>printed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Overview!$F$25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Overview!$C$37</c:f>
              <c:strCache>
                <c:ptCount val="1"/>
                <c:pt idx="0">
                  <c:v>non-printed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Overview!$G$25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27360"/>
        <c:axId val="133728896"/>
      </c:barChart>
      <c:catAx>
        <c:axId val="133727360"/>
        <c:scaling>
          <c:orientation val="minMax"/>
        </c:scaling>
        <c:delete val="1"/>
        <c:axPos val="b"/>
        <c:majorTickMark val="out"/>
        <c:minorTickMark val="none"/>
        <c:tickLblPos val="none"/>
        <c:crossAx val="133728896"/>
        <c:crosses val="autoZero"/>
        <c:auto val="1"/>
        <c:lblAlgn val="ctr"/>
        <c:lblOffset val="100"/>
        <c:noMultiLvlLbl val="0"/>
      </c:catAx>
      <c:valAx>
        <c:axId val="13372889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500" b="1"/>
            </a:pPr>
            <a:endParaRPr lang="de-DE"/>
          </a:p>
        </c:txPr>
        <c:crossAx val="133727360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2.1298775153105892E-2"/>
          <c:y val="0.75740889901122099"/>
          <c:w val="0.95462445319338329"/>
          <c:h val="0.21481293745140301"/>
        </c:manualLayout>
      </c:layout>
      <c:overlay val="0"/>
      <c:spPr>
        <a:ln>
          <a:noFill/>
        </a:ln>
      </c:spPr>
      <c:txPr>
        <a:bodyPr/>
        <a:lstStyle/>
        <a:p>
          <a:pPr>
            <a:defRPr sz="5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54310926850122"/>
          <c:y val="9.8741522683338023E-2"/>
          <c:w val="0.77221196874650133"/>
          <c:h val="0.649078921786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Overview!$C$36</c:f>
              <c:strCache>
                <c:ptCount val="1"/>
                <c:pt idx="0">
                  <c:v>printed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Overview!$F$25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Overview!$C$37</c:f>
              <c:strCache>
                <c:ptCount val="1"/>
                <c:pt idx="0">
                  <c:v>non-printed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Overview!$G$25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46048"/>
        <c:axId val="134632576"/>
      </c:barChart>
      <c:catAx>
        <c:axId val="133746048"/>
        <c:scaling>
          <c:orientation val="minMax"/>
        </c:scaling>
        <c:delete val="1"/>
        <c:axPos val="b"/>
        <c:majorTickMark val="out"/>
        <c:minorTickMark val="none"/>
        <c:tickLblPos val="none"/>
        <c:crossAx val="134632576"/>
        <c:crosses val="autoZero"/>
        <c:auto val="1"/>
        <c:lblAlgn val="ctr"/>
        <c:lblOffset val="100"/>
        <c:noMultiLvlLbl val="0"/>
      </c:catAx>
      <c:valAx>
        <c:axId val="13463257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500" b="1"/>
            </a:pPr>
            <a:endParaRPr lang="de-DE"/>
          </a:p>
        </c:txPr>
        <c:crossAx val="133746048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2.1298775153105846E-2"/>
          <c:y val="0.75740889901122099"/>
          <c:w val="0.95462445319338385"/>
          <c:h val="0.21481293745140312"/>
        </c:manualLayout>
      </c:layout>
      <c:overlay val="0"/>
      <c:spPr>
        <a:ln>
          <a:noFill/>
        </a:ln>
      </c:spPr>
      <c:txPr>
        <a:bodyPr/>
        <a:lstStyle/>
        <a:p>
          <a:pPr>
            <a:defRPr sz="5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526749167172984"/>
          <c:y val="0.21556246836771661"/>
          <c:w val="0.58742705802559503"/>
          <c:h val="0.51941605253737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Overview!$C$36</c:f>
              <c:strCache>
                <c:ptCount val="1"/>
                <c:pt idx="0">
                  <c:v>printed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Overview!$F$23</c:f>
              <c:numCache>
                <c:formatCode>0%</c:formatCode>
                <c:ptCount val="1"/>
                <c:pt idx="0">
                  <c:v>0.34052497540083543</c:v>
                </c:pt>
              </c:numCache>
            </c:numRef>
          </c:val>
        </c:ser>
        <c:ser>
          <c:idx val="1"/>
          <c:order val="1"/>
          <c:tx>
            <c:strRef>
              <c:f>Overview!$C$37</c:f>
              <c:strCache>
                <c:ptCount val="1"/>
                <c:pt idx="0">
                  <c:v>non-printed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Overview!$G$23</c:f>
              <c:numCache>
                <c:formatCode>0%</c:formatCode>
                <c:ptCount val="1"/>
                <c:pt idx="0">
                  <c:v>0.65947502459920748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74688"/>
        <c:axId val="133636096"/>
      </c:barChart>
      <c:catAx>
        <c:axId val="134674688"/>
        <c:scaling>
          <c:orientation val="minMax"/>
        </c:scaling>
        <c:delete val="1"/>
        <c:axPos val="b"/>
        <c:majorTickMark val="out"/>
        <c:minorTickMark val="none"/>
        <c:tickLblPos val="none"/>
        <c:crossAx val="133636096"/>
        <c:crosses val="autoZero"/>
        <c:auto val="1"/>
        <c:lblAlgn val="ctr"/>
        <c:lblOffset val="100"/>
        <c:noMultiLvlLbl val="0"/>
      </c:catAx>
      <c:valAx>
        <c:axId val="13363609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500" b="1"/>
            </a:pPr>
            <a:endParaRPr lang="de-DE"/>
          </a:p>
        </c:txPr>
        <c:crossAx val="134674688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2.129877515310585E-2"/>
          <c:y val="0.77092514411981183"/>
          <c:w val="0.95462445319338385"/>
          <c:h val="0.20129707810243974"/>
        </c:manualLayout>
      </c:layout>
      <c:overlay val="0"/>
      <c:spPr>
        <a:ln>
          <a:noFill/>
        </a:ln>
      </c:spPr>
      <c:txPr>
        <a:bodyPr/>
        <a:lstStyle/>
        <a:p>
          <a:pPr>
            <a:defRPr sz="5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18032113708447"/>
          <c:y val="9.6771422713091568E-2"/>
          <c:w val="0.77675681719094902"/>
          <c:h val="0.64313340184423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Overview!$C$36</c:f>
              <c:strCache>
                <c:ptCount val="1"/>
                <c:pt idx="0">
                  <c:v>printed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Overview!$F$22</c:f>
              <c:numCache>
                <c:formatCode>0%</c:formatCode>
                <c:ptCount val="1"/>
                <c:pt idx="0">
                  <c:v>0.17721817402486523</c:v>
                </c:pt>
              </c:numCache>
            </c:numRef>
          </c:val>
        </c:ser>
        <c:ser>
          <c:idx val="1"/>
          <c:order val="1"/>
          <c:tx>
            <c:strRef>
              <c:f>Overview!$C$37</c:f>
              <c:strCache>
                <c:ptCount val="1"/>
                <c:pt idx="0">
                  <c:v>non-printed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Overview!$G$22</c:f>
              <c:numCache>
                <c:formatCode>0%</c:formatCode>
                <c:ptCount val="1"/>
                <c:pt idx="0">
                  <c:v>0.8227818259751396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74112"/>
        <c:axId val="133675648"/>
      </c:barChart>
      <c:catAx>
        <c:axId val="133674112"/>
        <c:scaling>
          <c:orientation val="minMax"/>
        </c:scaling>
        <c:delete val="1"/>
        <c:axPos val="b"/>
        <c:majorTickMark val="out"/>
        <c:minorTickMark val="none"/>
        <c:tickLblPos val="none"/>
        <c:crossAx val="133675648"/>
        <c:crosses val="autoZero"/>
        <c:auto val="1"/>
        <c:lblAlgn val="ctr"/>
        <c:lblOffset val="100"/>
        <c:noMultiLvlLbl val="0"/>
      </c:catAx>
      <c:valAx>
        <c:axId val="13367564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500" b="1"/>
            </a:pPr>
            <a:endParaRPr lang="de-DE"/>
          </a:p>
        </c:txPr>
        <c:crossAx val="133674112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2.129877515310585E-2"/>
          <c:y val="0.75622847461395126"/>
          <c:w val="0.9546244531933844"/>
          <c:h val="0.21599336184868798"/>
        </c:manualLayout>
      </c:layout>
      <c:overlay val="0"/>
      <c:spPr>
        <a:ln>
          <a:noFill/>
        </a:ln>
      </c:spPr>
      <c:txPr>
        <a:bodyPr/>
        <a:lstStyle/>
        <a:p>
          <a:pPr>
            <a:defRPr sz="5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550881527304669"/>
          <c:y val="8.8184646150428744E-2"/>
          <c:w val="0.57358577743341665"/>
          <c:h val="0.66907322797466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Overview!$C$36</c:f>
              <c:strCache>
                <c:ptCount val="1"/>
                <c:pt idx="0">
                  <c:v>printed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Overview!$F$6</c:f>
              <c:numCache>
                <c:formatCode>0%</c:formatCode>
                <c:ptCount val="1"/>
                <c:pt idx="0">
                  <c:v>0.66648891522243614</c:v>
                </c:pt>
              </c:numCache>
            </c:numRef>
          </c:val>
        </c:ser>
        <c:ser>
          <c:idx val="1"/>
          <c:order val="1"/>
          <c:tx>
            <c:strRef>
              <c:f>Overview!$C$37</c:f>
              <c:strCache>
                <c:ptCount val="1"/>
                <c:pt idx="0">
                  <c:v>non-printed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Overview!$G$6</c:f>
              <c:numCache>
                <c:formatCode>0%</c:formatCode>
                <c:ptCount val="1"/>
                <c:pt idx="0">
                  <c:v>0.33351108477757385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09248"/>
        <c:axId val="134710784"/>
      </c:barChart>
      <c:catAx>
        <c:axId val="134709248"/>
        <c:scaling>
          <c:orientation val="minMax"/>
        </c:scaling>
        <c:delete val="1"/>
        <c:axPos val="b"/>
        <c:majorTickMark val="out"/>
        <c:minorTickMark val="none"/>
        <c:tickLblPos val="none"/>
        <c:crossAx val="134710784"/>
        <c:crosses val="autoZero"/>
        <c:auto val="1"/>
        <c:lblAlgn val="ctr"/>
        <c:lblOffset val="100"/>
        <c:noMultiLvlLbl val="0"/>
      </c:catAx>
      <c:valAx>
        <c:axId val="13471078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500" b="1"/>
            </a:pPr>
            <a:endParaRPr lang="de-DE"/>
          </a:p>
        </c:txPr>
        <c:crossAx val="134709248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2.1298775153105846E-2"/>
          <c:y val="0.75622847461395126"/>
          <c:w val="0.95462445319338496"/>
          <c:h val="0.21599336184868798"/>
        </c:manualLayout>
      </c:layout>
      <c:overlay val="0"/>
      <c:spPr>
        <a:ln>
          <a:noFill/>
        </a:ln>
      </c:spPr>
      <c:txPr>
        <a:bodyPr/>
        <a:lstStyle/>
        <a:p>
          <a:pPr>
            <a:defRPr sz="5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465755438938182"/>
          <c:y val="0.14923555502380079"/>
          <c:w val="0.56122113882771196"/>
          <c:h val="0.62651585721244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Overview!$C$36</c:f>
              <c:strCache>
                <c:ptCount val="1"/>
                <c:pt idx="0">
                  <c:v>printed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Overview!$M$9</c:f>
              <c:numCache>
                <c:formatCode>0.0%</c:formatCode>
                <c:ptCount val="1"/>
                <c:pt idx="0">
                  <c:v>0.5270463777433585</c:v>
                </c:pt>
              </c:numCache>
            </c:numRef>
          </c:val>
        </c:ser>
        <c:ser>
          <c:idx val="1"/>
          <c:order val="1"/>
          <c:tx>
            <c:strRef>
              <c:f>Overview!$C$37</c:f>
              <c:strCache>
                <c:ptCount val="1"/>
                <c:pt idx="0">
                  <c:v>non-printed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Overview!$N$9</c:f>
              <c:numCache>
                <c:formatCode>0.0%</c:formatCode>
                <c:ptCount val="1"/>
                <c:pt idx="0">
                  <c:v>0.47295362225664883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40608"/>
        <c:axId val="139276672"/>
      </c:barChart>
      <c:catAx>
        <c:axId val="134740608"/>
        <c:scaling>
          <c:orientation val="minMax"/>
        </c:scaling>
        <c:delete val="1"/>
        <c:axPos val="b"/>
        <c:majorTickMark val="out"/>
        <c:minorTickMark val="none"/>
        <c:tickLblPos val="none"/>
        <c:crossAx val="139276672"/>
        <c:crosses val="autoZero"/>
        <c:auto val="1"/>
        <c:lblAlgn val="ctr"/>
        <c:lblOffset val="100"/>
        <c:noMultiLvlLbl val="0"/>
      </c:catAx>
      <c:valAx>
        <c:axId val="13927667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500" b="1"/>
            </a:pPr>
            <a:endParaRPr lang="de-DE"/>
          </a:p>
        </c:txPr>
        <c:crossAx val="134740608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2.129877515310585E-2"/>
          <c:y val="0.84931149625353053"/>
          <c:w val="0.95462445319338496"/>
          <c:h val="0.12291072596872209"/>
        </c:manualLayout>
      </c:layout>
      <c:overlay val="0"/>
      <c:spPr>
        <a:ln>
          <a:noFill/>
        </a:ln>
      </c:spPr>
      <c:txPr>
        <a:bodyPr/>
        <a:lstStyle/>
        <a:p>
          <a:pPr>
            <a:defRPr sz="5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048380589292755"/>
          <c:y val="0.14923555502380079"/>
          <c:w val="0.60740765645924022"/>
          <c:h val="0.62651585721244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Overview!$C$36</c:f>
              <c:strCache>
                <c:ptCount val="1"/>
                <c:pt idx="0">
                  <c:v>printed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Overview!$M$4</c:f>
              <c:numCache>
                <c:formatCode>0.0%</c:formatCode>
                <c:ptCount val="1"/>
                <c:pt idx="0">
                  <c:v>0.96725000000000005</c:v>
                </c:pt>
              </c:numCache>
            </c:numRef>
          </c:val>
        </c:ser>
        <c:ser>
          <c:idx val="1"/>
          <c:order val="1"/>
          <c:tx>
            <c:strRef>
              <c:f>Overview!$C$37</c:f>
              <c:strCache>
                <c:ptCount val="1"/>
                <c:pt idx="0">
                  <c:v>non-printed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Overview!$N$4</c:f>
              <c:numCache>
                <c:formatCode>0.0%</c:formatCode>
                <c:ptCount val="1"/>
                <c:pt idx="0">
                  <c:v>3.2750000000000001E-2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339264"/>
        <c:axId val="139340800"/>
      </c:barChart>
      <c:catAx>
        <c:axId val="139339264"/>
        <c:scaling>
          <c:orientation val="minMax"/>
        </c:scaling>
        <c:delete val="1"/>
        <c:axPos val="b"/>
        <c:majorTickMark val="out"/>
        <c:minorTickMark val="none"/>
        <c:tickLblPos val="none"/>
        <c:crossAx val="139340800"/>
        <c:crosses val="autoZero"/>
        <c:auto val="1"/>
        <c:lblAlgn val="ctr"/>
        <c:lblOffset val="100"/>
        <c:noMultiLvlLbl val="0"/>
      </c:catAx>
      <c:valAx>
        <c:axId val="13934080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500" b="1"/>
            </a:pPr>
            <a:endParaRPr lang="de-DE"/>
          </a:p>
        </c:txPr>
        <c:crossAx val="139339264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2.129877515310585E-2"/>
          <c:y val="0.8478043037953048"/>
          <c:w val="0.9546244531933844"/>
          <c:h val="0.12441779973165373"/>
        </c:manualLayout>
      </c:layout>
      <c:overlay val="0"/>
      <c:spPr>
        <a:ln>
          <a:noFill/>
        </a:ln>
      </c:spPr>
      <c:txPr>
        <a:bodyPr/>
        <a:lstStyle/>
        <a:p>
          <a:pPr>
            <a:defRPr sz="5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662179510919502"/>
          <c:y val="0.10210853764786335"/>
          <c:w val="0.58559697070692251"/>
          <c:h val="0.65627430285523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Overview!$C$36</c:f>
              <c:strCache>
                <c:ptCount val="1"/>
                <c:pt idx="0">
                  <c:v>printed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Overview!$F$27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ser>
          <c:idx val="1"/>
          <c:order val="1"/>
          <c:tx>
            <c:strRef>
              <c:f>Overview!$C$37</c:f>
              <c:strCache>
                <c:ptCount val="1"/>
                <c:pt idx="0">
                  <c:v>non-printed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Overview!$C$35</c:f>
              <c:strCache>
                <c:ptCount val="1"/>
                <c:pt idx="0">
                  <c:v>Packaging Market</c:v>
                </c:pt>
              </c:strCache>
            </c:strRef>
          </c:cat>
          <c:val>
            <c:numRef>
              <c:f>Overview!$G$27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383168"/>
        <c:axId val="139384704"/>
      </c:barChart>
      <c:catAx>
        <c:axId val="139383168"/>
        <c:scaling>
          <c:orientation val="minMax"/>
        </c:scaling>
        <c:delete val="1"/>
        <c:axPos val="b"/>
        <c:majorTickMark val="out"/>
        <c:minorTickMark val="none"/>
        <c:tickLblPos val="none"/>
        <c:crossAx val="139384704"/>
        <c:crosses val="autoZero"/>
        <c:auto val="1"/>
        <c:lblAlgn val="ctr"/>
        <c:lblOffset val="100"/>
        <c:noMultiLvlLbl val="0"/>
      </c:catAx>
      <c:valAx>
        <c:axId val="1393847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500" b="1"/>
            </a:pPr>
            <a:endParaRPr lang="de-DE"/>
          </a:p>
        </c:txPr>
        <c:crossAx val="139383168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2.129877515310585E-2"/>
          <c:y val="0.8420921067249838"/>
          <c:w val="0.95462445319338562"/>
          <c:h val="0.13013027792233611"/>
        </c:manualLayout>
      </c:layout>
      <c:overlay val="0"/>
      <c:spPr>
        <a:ln>
          <a:noFill/>
        </a:ln>
      </c:spPr>
      <c:txPr>
        <a:bodyPr/>
        <a:lstStyle/>
        <a:p>
          <a:pPr>
            <a:defRPr sz="5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864" y="940970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BCD98D-7C51-4595-9463-4CCEC2CC7F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207418" y="267358"/>
            <a:ext cx="2118607" cy="44559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14" tIns="50357" rIns="100714" bIns="503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7523" y="267358"/>
            <a:ext cx="4000325" cy="445593"/>
          </a:xfrm>
          <a:prstGeom prst="rect">
            <a:avLst/>
          </a:prstGeom>
          <a:solidFill>
            <a:srgbClr val="004B8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14" tIns="50357" rIns="100714" bIns="503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16" descr="HD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379" y="405644"/>
            <a:ext cx="1381117" cy="1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77117" y="341111"/>
            <a:ext cx="3887095" cy="354939"/>
          </a:xfrm>
          <a:prstGeom prst="rect">
            <a:avLst/>
          </a:prstGeom>
        </p:spPr>
        <p:txBody>
          <a:bodyPr vert="horz" lIns="95274" tIns="47637" rIns="95274" bIns="476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67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3864" y="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46CB03B-1712-452D-A811-9D03CA56AED7}" type="datetimeFigureOut">
              <a:rPr lang="de-DE"/>
              <a:pPr>
                <a:defRPr/>
              </a:pPr>
              <a:t>18.11.2013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4" tIns="47637" rIns="95274" bIns="47637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5977" y="4704850"/>
            <a:ext cx="5330786" cy="4457470"/>
          </a:xfrm>
          <a:prstGeom prst="rect">
            <a:avLst/>
          </a:prstGeom>
        </p:spPr>
        <p:txBody>
          <a:bodyPr vert="horz" lIns="95274" tIns="47637" rIns="95274" bIns="47637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970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3864" y="9409701"/>
            <a:ext cx="2887385" cy="494762"/>
          </a:xfrm>
          <a:prstGeom prst="rect">
            <a:avLst/>
          </a:prstGeom>
        </p:spPr>
        <p:txBody>
          <a:bodyPr vert="horz" lIns="95274" tIns="47637" rIns="95274" bIns="476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FEE7B64-5120-46C6-A268-E574ABFA78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824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global packaging industry was worth $670 billion in 2010, having increased by over $120 billion since 2006.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predicts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market will swell by a further $150 billion between 2010 and 2016, by which time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worth almost $820 billion.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single biggest end use sector for packaging is the food industry which accounted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31% of demand in 2010 and will still grow.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249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In Prepress </a:t>
            </a:r>
            <a:r>
              <a:rPr lang="de-DE" altLang="en-US" dirty="0" err="1" smtClean="0"/>
              <a:t>it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necessary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check, </a:t>
            </a:r>
            <a:r>
              <a:rPr lang="de-DE" altLang="en-US" baseline="0" dirty="0" err="1" smtClean="0"/>
              <a:t>if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graphic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structural</a:t>
            </a:r>
            <a:r>
              <a:rPr lang="de-DE" altLang="en-US" baseline="0" dirty="0" smtClean="0"/>
              <a:t> design fit </a:t>
            </a:r>
            <a:r>
              <a:rPr lang="de-DE" altLang="en-US" baseline="0" dirty="0" err="1" smtClean="0"/>
              <a:t>exactly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together</a:t>
            </a:r>
            <a:r>
              <a:rPr lang="de-DE" altLang="en-US" baseline="0" dirty="0" smtClean="0"/>
              <a:t>. </a:t>
            </a:r>
            <a:r>
              <a:rPr lang="de-DE" altLang="en-US" baseline="0" dirty="0" err="1" smtClean="0"/>
              <a:t>Therefore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enabled</a:t>
            </a:r>
            <a:r>
              <a:rPr lang="de-DE" altLang="en-US" baseline="0" dirty="0" smtClean="0"/>
              <a:t> PDF Toolbox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import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well</a:t>
            </a:r>
            <a:r>
              <a:rPr lang="de-DE" altLang="en-US" baseline="0" dirty="0" smtClean="0"/>
              <a:t> CFF2 </a:t>
            </a:r>
            <a:r>
              <a:rPr lang="de-DE" altLang="en-US" baseline="0" dirty="0" err="1" smtClean="0"/>
              <a:t>data</a:t>
            </a:r>
            <a:r>
              <a:rPr lang="de-DE" altLang="en-US" baseline="0" dirty="0" smtClean="0"/>
              <a:t>, so </a:t>
            </a:r>
            <a:r>
              <a:rPr lang="de-DE" altLang="en-US" baseline="0" dirty="0" err="1" smtClean="0"/>
              <a:t>that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can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place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two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designs</a:t>
            </a:r>
            <a:r>
              <a:rPr lang="de-DE" altLang="en-US" baseline="0" dirty="0" smtClean="0"/>
              <a:t> on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of </a:t>
            </a:r>
            <a:r>
              <a:rPr lang="de-DE" altLang="en-US" baseline="0" dirty="0" err="1" smtClean="0"/>
              <a:t>each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other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check </a:t>
            </a:r>
            <a:r>
              <a:rPr lang="de-DE" altLang="en-US" baseline="0" dirty="0" err="1" smtClean="0"/>
              <a:t>that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they</a:t>
            </a:r>
            <a:r>
              <a:rPr lang="de-DE" altLang="en-US" baseline="0" dirty="0" smtClean="0"/>
              <a:t> fit.</a:t>
            </a:r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interactive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preparation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added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plug-ins</a:t>
            </a:r>
            <a:r>
              <a:rPr lang="de-DE" altLang="en-US" dirty="0" smtClean="0"/>
              <a:t> e.g.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exchange</a:t>
            </a:r>
            <a:r>
              <a:rPr lang="de-DE" altLang="en-US" dirty="0" smtClean="0"/>
              <a:t> EAN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barcodes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ensure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their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ligability</a:t>
            </a:r>
            <a:r>
              <a:rPr lang="de-DE" altLang="en-US" dirty="0" smtClean="0"/>
              <a:t>. </a:t>
            </a:r>
            <a:r>
              <a:rPr lang="de-DE" altLang="en-US" dirty="0" err="1" smtClean="0"/>
              <a:t>Since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version</a:t>
            </a:r>
            <a:r>
              <a:rPr lang="de-DE" altLang="en-US" dirty="0" smtClean="0"/>
              <a:t> 13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well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two</a:t>
            </a:r>
            <a:r>
              <a:rPr lang="de-DE" altLang="en-US" dirty="0" smtClean="0"/>
              <a:t>-dimensional </a:t>
            </a:r>
            <a:r>
              <a:rPr lang="de-DE" altLang="en-US" dirty="0" err="1" smtClean="0"/>
              <a:t>codes</a:t>
            </a:r>
            <a:r>
              <a:rPr lang="de-DE" altLang="en-US" dirty="0" smtClean="0"/>
              <a:t> QR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Datamatrix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supported</a:t>
            </a:r>
            <a:r>
              <a:rPr lang="de-DE" altLang="en-US" dirty="0" smtClean="0"/>
              <a:t>,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which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often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used</a:t>
            </a:r>
            <a:r>
              <a:rPr lang="de-DE" altLang="en-US" baseline="0" dirty="0" smtClean="0"/>
              <a:t> on </a:t>
            </a:r>
            <a:r>
              <a:rPr lang="de-DE" altLang="en-US" baseline="0" dirty="0" err="1" smtClean="0"/>
              <a:t>packages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labels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link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user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according</a:t>
            </a:r>
            <a:r>
              <a:rPr lang="de-DE" altLang="en-US" baseline="0" dirty="0" smtClean="0"/>
              <a:t> web </a:t>
            </a:r>
            <a:r>
              <a:rPr lang="de-DE" altLang="en-US" baseline="0" dirty="0" err="1" smtClean="0"/>
              <a:t>site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with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more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info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about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product</a:t>
            </a:r>
            <a:r>
              <a:rPr lang="de-DE" altLang="en-US" baseline="0" dirty="0" smtClean="0"/>
              <a:t>.</a:t>
            </a:r>
          </a:p>
          <a:p>
            <a:pPr eaLnBrk="1" hangingPunct="1"/>
            <a:r>
              <a:rPr lang="de-DE" altLang="en-US" baseline="0" dirty="0" smtClean="0"/>
              <a:t>In </a:t>
            </a:r>
            <a:r>
              <a:rPr lang="de-DE" altLang="en-US" baseline="0" dirty="0" err="1" smtClean="0"/>
              <a:t>packaging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more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spot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colors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refinements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are</a:t>
            </a:r>
            <a:r>
              <a:rPr lang="de-DE" altLang="en-US" baseline="0" dirty="0" smtClean="0"/>
              <a:t> </a:t>
            </a:r>
            <a:r>
              <a:rPr lang="de-DE" altLang="en-US" dirty="0" smtClean="0"/>
              <a:t> </a:t>
            </a:r>
            <a:r>
              <a:rPr lang="de-DE" altLang="en-US" baseline="0" dirty="0" err="1" smtClean="0"/>
              <a:t>required</a:t>
            </a:r>
            <a:r>
              <a:rPr lang="de-DE" altLang="en-US" baseline="0" dirty="0" smtClean="0"/>
              <a:t>. </a:t>
            </a:r>
            <a:r>
              <a:rPr lang="de-DE" altLang="en-US" baseline="0" dirty="0" err="1" smtClean="0"/>
              <a:t>That</a:t>
            </a:r>
            <a:r>
              <a:rPr lang="de-DE" altLang="en-US" baseline="0" dirty="0" smtClean="0"/>
              <a:t> was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reason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develop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object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editor</a:t>
            </a:r>
            <a:r>
              <a:rPr lang="de-DE" altLang="en-US" baseline="0" dirty="0" smtClean="0"/>
              <a:t>. </a:t>
            </a:r>
            <a:r>
              <a:rPr lang="de-DE" altLang="en-US" baseline="0" dirty="0" err="1" smtClean="0"/>
              <a:t>Together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with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color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coating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editor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allows</a:t>
            </a:r>
            <a:r>
              <a:rPr lang="de-DE" altLang="en-US" baseline="0" dirty="0" smtClean="0"/>
              <a:t> fast </a:t>
            </a:r>
            <a:r>
              <a:rPr lang="de-DE" altLang="en-US" baseline="0" dirty="0" err="1" smtClean="0"/>
              <a:t>creation</a:t>
            </a:r>
            <a:r>
              <a:rPr lang="de-DE" altLang="en-US" baseline="0" dirty="0" smtClean="0"/>
              <a:t> of </a:t>
            </a:r>
            <a:r>
              <a:rPr lang="de-DE" altLang="en-US" baseline="0" dirty="0" err="1" smtClean="0"/>
              <a:t>new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separations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well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modification</a:t>
            </a:r>
            <a:r>
              <a:rPr lang="de-DE" altLang="en-US" baseline="0" dirty="0" smtClean="0"/>
              <a:t> of </a:t>
            </a:r>
            <a:r>
              <a:rPr lang="de-DE" altLang="en-US" baseline="0" dirty="0" err="1" smtClean="0"/>
              <a:t>object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features</a:t>
            </a:r>
            <a:r>
              <a:rPr lang="de-DE" altLang="en-US" baseline="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E1FFE-4637-4BE6-891E-53C70274D83A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,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print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,</a:t>
            </a:r>
            <a:r>
              <a:rPr lang="de-DE" baseline="0" dirty="0" smtClean="0"/>
              <a:t> Heidelberg </a:t>
            </a:r>
            <a:r>
              <a:rPr lang="de-DE" baseline="0" dirty="0" err="1" smtClean="0"/>
              <a:t>offers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replacement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Multicolor. </a:t>
            </a:r>
            <a:r>
              <a:rPr lang="de-DE" baseline="0" dirty="0" err="1" smtClean="0"/>
              <a:t>Approx</a:t>
            </a:r>
            <a:r>
              <a:rPr lang="de-DE" baseline="0" dirty="0" smtClean="0"/>
              <a:t>. 80% of </a:t>
            </a:r>
            <a:r>
              <a:rPr lang="de-DE" baseline="0" dirty="0" err="1" smtClean="0"/>
              <a:t>Pantone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HKS </a:t>
            </a:r>
            <a:r>
              <a:rPr lang="de-DE" baseline="0" dirty="0" err="1" smtClean="0"/>
              <a:t>colors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CMYK plus orange,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blue</a:t>
            </a:r>
            <a:r>
              <a:rPr lang="de-DE" baseline="0" dirty="0" smtClean="0"/>
              <a:t>. The Prinect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replacement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enough</a:t>
            </a:r>
            <a:r>
              <a:rPr lang="de-DE" baseline="0" dirty="0" smtClean="0"/>
              <a:t>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39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Sheet </a:t>
            </a:r>
            <a:r>
              <a:rPr lang="de-DE" altLang="en-US" dirty="0" err="1" smtClean="0"/>
              <a:t>preperation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takes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place</a:t>
            </a:r>
            <a:r>
              <a:rPr lang="de-DE" altLang="en-US" dirty="0" smtClean="0"/>
              <a:t> in Prinect Signa Station. </a:t>
            </a:r>
            <a:r>
              <a:rPr lang="de-DE" altLang="en-US" dirty="0" err="1" smtClean="0"/>
              <a:t>For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special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requirements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for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pacaking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many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new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features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were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implemented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with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option</a:t>
            </a:r>
            <a:r>
              <a:rPr lang="de-DE" altLang="en-US" dirty="0" smtClean="0"/>
              <a:t> Packaging Pro in 2008. </a:t>
            </a:r>
            <a:r>
              <a:rPr lang="de-DE" altLang="en-US" dirty="0" err="1" smtClean="0"/>
              <a:t>Here</a:t>
            </a:r>
            <a:r>
              <a:rPr lang="de-DE" altLang="en-US" dirty="0" smtClean="0"/>
              <a:t> all </a:t>
            </a:r>
            <a:r>
              <a:rPr lang="de-DE" altLang="en-US" dirty="0" err="1" smtClean="0"/>
              <a:t>common</a:t>
            </a:r>
            <a:r>
              <a:rPr lang="de-DE" altLang="en-US" dirty="0" smtClean="0"/>
              <a:t> CAD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formats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imported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 - </a:t>
            </a:r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requested</a:t>
            </a:r>
            <a:r>
              <a:rPr lang="de-DE" altLang="en-US" dirty="0" smtClean="0"/>
              <a:t>-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converted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formats</a:t>
            </a:r>
            <a:r>
              <a:rPr lang="de-DE" altLang="en-US" dirty="0" smtClean="0"/>
              <a:t>. In </a:t>
            </a:r>
            <a:r>
              <a:rPr lang="de-DE" altLang="en-US" dirty="0" err="1" smtClean="0"/>
              <a:t>case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layout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this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created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easily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efficient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step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repeat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functions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As in Prinect Package Designer also </a:t>
            </a:r>
            <a:r>
              <a:rPr lang="de-DE" altLang="en-US" dirty="0" err="1" smtClean="0"/>
              <a:t>here</a:t>
            </a:r>
            <a:r>
              <a:rPr lang="de-DE" altLang="en-US" dirty="0" smtClean="0"/>
              <a:t> a 3D </a:t>
            </a:r>
            <a:r>
              <a:rPr lang="de-DE" altLang="en-US" dirty="0" err="1" smtClean="0"/>
              <a:t>softproof</a:t>
            </a:r>
            <a:r>
              <a:rPr lang="de-DE" altLang="en-US" dirty="0" smtClean="0"/>
              <a:t> of </a:t>
            </a:r>
            <a:r>
              <a:rPr lang="de-DE" altLang="en-US" dirty="0" err="1" smtClean="0"/>
              <a:t>each</a:t>
            </a:r>
            <a:r>
              <a:rPr lang="de-DE" altLang="en-US" dirty="0" smtClean="0"/>
              <a:t> individual </a:t>
            </a:r>
            <a:r>
              <a:rPr lang="de-DE" altLang="en-US" dirty="0" err="1" smtClean="0"/>
              <a:t>one-up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created</a:t>
            </a:r>
            <a:r>
              <a:rPr lang="de-DE" altLang="en-US" dirty="0" smtClean="0"/>
              <a:t>. This </a:t>
            </a:r>
            <a:r>
              <a:rPr lang="de-DE" altLang="en-US" dirty="0" err="1" smtClean="0"/>
              <a:t>interactive</a:t>
            </a:r>
            <a:r>
              <a:rPr lang="de-DE" altLang="en-US" dirty="0" smtClean="0"/>
              <a:t> PDF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customer</a:t>
            </a:r>
            <a:r>
              <a:rPr lang="de-DE" altLang="en-US" dirty="0" smtClean="0"/>
              <a:t> via Remote Access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Email. The </a:t>
            </a:r>
            <a:r>
              <a:rPr lang="de-DE" altLang="en-US" dirty="0" err="1" smtClean="0"/>
              <a:t>customer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needs</a:t>
            </a:r>
            <a:r>
              <a:rPr lang="de-DE" altLang="en-US" dirty="0" smtClean="0"/>
              <a:t> an Acrobat Reader. 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Printing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free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specified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few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clicks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clip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function</a:t>
            </a:r>
            <a:r>
              <a:rPr lang="de-DE" altLang="en-US" dirty="0" smtClean="0"/>
              <a:t>.</a:t>
            </a:r>
          </a:p>
          <a:p>
            <a:pPr eaLnBrk="1" hangingPunct="1"/>
            <a:r>
              <a:rPr lang="de-DE" altLang="en-US" dirty="0" smtClean="0"/>
              <a:t>Marks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elements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added</a:t>
            </a:r>
            <a:r>
              <a:rPr lang="de-DE" altLang="en-US" dirty="0" smtClean="0"/>
              <a:t>. Space-</a:t>
            </a:r>
            <a:r>
              <a:rPr lang="de-DE" altLang="en-US" dirty="0" err="1" smtClean="0"/>
              <a:t>saving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minispots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waste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numbers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fast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die </a:t>
            </a:r>
            <a:r>
              <a:rPr lang="de-DE" altLang="en-US" dirty="0" err="1" smtClean="0"/>
              <a:t>cutter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well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barcodes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glue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flap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codes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very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useful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packaging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printers</a:t>
            </a:r>
            <a:r>
              <a:rPr lang="de-DE" altLang="en-US" dirty="0" smtClean="0"/>
              <a:t>. The </a:t>
            </a:r>
            <a:r>
              <a:rPr lang="de-DE" altLang="en-US" dirty="0" err="1" smtClean="0"/>
              <a:t>exact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presetting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therefore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reduces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times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B5C31-7D52-457F-837A-FDB917546634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several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articles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different </a:t>
            </a:r>
            <a:r>
              <a:rPr lang="de-DE" altLang="en-US" dirty="0" err="1" smtClean="0"/>
              <a:t>run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lenghts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shall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gang form,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optimal </a:t>
            </a:r>
            <a:r>
              <a:rPr lang="de-DE" altLang="en-US" dirty="0" err="1" smtClean="0"/>
              <a:t>sheet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layout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automatically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calculated</a:t>
            </a:r>
            <a:r>
              <a:rPr lang="de-DE" altLang="en-US" dirty="0" smtClean="0"/>
              <a:t>. These </a:t>
            </a:r>
            <a:r>
              <a:rPr lang="de-DE" altLang="en-US" dirty="0" err="1" smtClean="0"/>
              <a:t>articles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positioned</a:t>
            </a:r>
            <a:r>
              <a:rPr lang="de-DE" altLang="en-US" dirty="0" smtClean="0"/>
              <a:t> on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layout</a:t>
            </a:r>
            <a:r>
              <a:rPr lang="de-DE" altLang="en-US" dirty="0" smtClean="0"/>
              <a:t>. 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As </a:t>
            </a:r>
            <a:r>
              <a:rPr lang="de-DE" altLang="en-US" dirty="0" err="1" smtClean="0"/>
              <a:t>you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see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this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short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video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also </a:t>
            </a:r>
            <a:r>
              <a:rPr lang="de-DE" altLang="en-US" dirty="0" err="1" smtClean="0"/>
              <a:t>possible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name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conventions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without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compete</a:t>
            </a:r>
            <a:r>
              <a:rPr lang="de-DE" altLang="en-US" dirty="0" smtClean="0"/>
              <a:t> Prinect </a:t>
            </a:r>
            <a:r>
              <a:rPr lang="de-DE" altLang="en-US" dirty="0" err="1" smtClean="0"/>
              <a:t>system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In </a:t>
            </a:r>
            <a:r>
              <a:rPr lang="de-DE" altLang="en-US" dirty="0" err="1" smtClean="0"/>
              <a:t>case</a:t>
            </a:r>
            <a:r>
              <a:rPr lang="de-DE" altLang="en-US" dirty="0" smtClean="0"/>
              <a:t> of </a:t>
            </a:r>
            <a:r>
              <a:rPr lang="de-DE" altLang="en-US" dirty="0" err="1" smtClean="0"/>
              <a:t>rectangular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ups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example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labels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these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distributed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freely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considering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ability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finished</a:t>
            </a:r>
            <a:r>
              <a:rPr lang="de-DE" altLang="en-US" dirty="0" smtClean="0"/>
              <a:t> 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die </a:t>
            </a:r>
            <a:r>
              <a:rPr lang="de-DE" altLang="en-US" dirty="0" err="1" smtClean="0"/>
              <a:t>cutter</a:t>
            </a:r>
            <a:r>
              <a:rPr lang="de-DE" altLang="en-US" dirty="0" smtClean="0"/>
              <a:t>. Upon </a:t>
            </a:r>
            <a:r>
              <a:rPr lang="de-DE" altLang="en-US" dirty="0" err="1" smtClean="0"/>
              <a:t>request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articles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also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distributed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over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several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sheets</a:t>
            </a:r>
            <a:r>
              <a:rPr lang="de-DE" altLang="en-US" dirty="0" smtClean="0"/>
              <a:t>. The </a:t>
            </a:r>
            <a:r>
              <a:rPr lang="de-DE" altLang="en-US" dirty="0" err="1" smtClean="0"/>
              <a:t>decision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how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many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sheets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produced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based</a:t>
            </a:r>
            <a:r>
              <a:rPr lang="de-DE" altLang="en-US" dirty="0" smtClean="0"/>
              <a:t> on </a:t>
            </a:r>
            <a:r>
              <a:rPr lang="de-DE" altLang="en-US" dirty="0" err="1" smtClean="0"/>
              <a:t>cost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parameters</a:t>
            </a:r>
            <a:r>
              <a:rPr lang="de-DE" altLang="en-US" dirty="0" smtClean="0"/>
              <a:t>. 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intelligent </a:t>
            </a:r>
            <a:r>
              <a:rPr lang="de-DE" altLang="en-US" dirty="0" err="1" smtClean="0"/>
              <a:t>creation</a:t>
            </a:r>
            <a:r>
              <a:rPr lang="de-DE" altLang="en-US" dirty="0" smtClean="0"/>
              <a:t> of gang </a:t>
            </a:r>
            <a:r>
              <a:rPr lang="de-DE" altLang="en-US" dirty="0" err="1" smtClean="0"/>
              <a:t>forms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plate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costs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times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reduced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drastically</a:t>
            </a:r>
            <a:r>
              <a:rPr lang="de-DE" altLang="en-US" dirty="0" smtClean="0"/>
              <a:t>.</a:t>
            </a: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51575-71DA-41C8-BC56-CA9DDF256945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de-DE" dirty="0" smtClean="0"/>
              <a:t>After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printing</a:t>
            </a:r>
            <a:r>
              <a:rPr lang="de-DE" dirty="0" smtClean="0"/>
              <a:t>.</a:t>
            </a:r>
          </a:p>
          <a:p>
            <a:pPr eaLnBrk="1" hangingPunct="1">
              <a:defRPr/>
            </a:pPr>
            <a:r>
              <a:rPr lang="de-DE" dirty="0" smtClean="0"/>
              <a:t>I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all </a:t>
            </a:r>
            <a:r>
              <a:rPr lang="de-DE" dirty="0" err="1" smtClean="0"/>
              <a:t>know</a:t>
            </a:r>
            <a:r>
              <a:rPr lang="de-DE" dirty="0" smtClean="0"/>
              <a:t> Pressroom Manager. </a:t>
            </a:r>
            <a:r>
              <a:rPr lang="de-DE" dirty="0" err="1" smtClean="0"/>
              <a:t>It´s</a:t>
            </a:r>
            <a:r>
              <a:rPr lang="de-DE" dirty="0" smtClean="0"/>
              <a:t>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in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repeat</a:t>
            </a:r>
            <a:r>
              <a:rPr lang="de-DE" dirty="0" smtClean="0"/>
              <a:t> </a:t>
            </a:r>
            <a:r>
              <a:rPr lang="de-DE" dirty="0" err="1" smtClean="0"/>
              <a:t>jobs</a:t>
            </a:r>
            <a:r>
              <a:rPr lang="de-DE" dirty="0" smtClean="0"/>
              <a:t>. Prinect</a:t>
            </a:r>
            <a:r>
              <a:rPr lang="de-DE" baseline="0" dirty="0" smtClean="0"/>
              <a:t> Manager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safe</a:t>
            </a:r>
            <a:r>
              <a:rPr lang="de-DE" baseline="0" dirty="0" smtClean="0"/>
              <a:t> time by </a:t>
            </a:r>
            <a:r>
              <a:rPr lang="de-DE" baseline="0" dirty="0" err="1" smtClean="0"/>
              <a:t>providing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info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previous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job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ensures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Analyze</a:t>
            </a:r>
            <a:r>
              <a:rPr lang="de-DE" baseline="0" dirty="0" smtClean="0"/>
              <a:t> Point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check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customer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sure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highest</a:t>
            </a:r>
            <a:r>
              <a:rPr lang="de-DE" dirty="0" smtClean="0"/>
              <a:t> </a:t>
            </a:r>
            <a:r>
              <a:rPr lang="de-DE" dirty="0" err="1" smtClean="0"/>
              <a:t>profitability</a:t>
            </a:r>
            <a:r>
              <a:rPr lang="de-DE" dirty="0" smtClean="0"/>
              <a:t>.</a:t>
            </a: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50729-7FC9-40DF-A016-73741D0D5BFB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ensure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highest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quality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printing</a:t>
            </a:r>
            <a:r>
              <a:rPr lang="de-DE" altLang="en-US" dirty="0" smtClean="0"/>
              <a:t>, different </a:t>
            </a:r>
            <a:r>
              <a:rPr lang="de-DE" altLang="en-US" dirty="0" err="1" smtClean="0"/>
              <a:t>measuring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inline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offline </a:t>
            </a:r>
            <a:r>
              <a:rPr lang="de-DE" altLang="en-US" dirty="0" err="1" smtClean="0"/>
              <a:t>measurements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directly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color</a:t>
            </a:r>
            <a:r>
              <a:rPr lang="de-DE" altLang="en-US" dirty="0" smtClean="0"/>
              <a:t>.</a:t>
            </a:r>
          </a:p>
          <a:p>
            <a:pPr eaLnBrk="1" hangingPunct="1"/>
            <a:r>
              <a:rPr lang="de-DE" altLang="en-US" dirty="0" smtClean="0"/>
              <a:t>100%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by </a:t>
            </a:r>
            <a:r>
              <a:rPr lang="de-DE" altLang="en-US" dirty="0" err="1" smtClean="0"/>
              <a:t>scanning</a:t>
            </a:r>
            <a:r>
              <a:rPr lang="de-DE" altLang="en-US" dirty="0" smtClean="0"/>
              <a:t> of </a:t>
            </a:r>
            <a:r>
              <a:rPr lang="de-DE" altLang="en-US" dirty="0" err="1" smtClean="0"/>
              <a:t>each</a:t>
            </a:r>
            <a:r>
              <a:rPr lang="de-DE" altLang="en-US" dirty="0" smtClean="0"/>
              <a:t> separate </a:t>
            </a:r>
            <a:r>
              <a:rPr lang="de-DE" altLang="en-US" dirty="0" err="1" smtClean="0"/>
              <a:t>sheet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comparison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„ok-sheet“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released</a:t>
            </a:r>
            <a:r>
              <a:rPr lang="de-DE" altLang="en-US" dirty="0" smtClean="0"/>
              <a:t> PDF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very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helpful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especially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pharmaceutical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luxary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packages</a:t>
            </a:r>
            <a:r>
              <a:rPr lang="de-DE" altLang="en-US" dirty="0" smtClean="0"/>
              <a:t>.</a:t>
            </a:r>
          </a:p>
          <a:p>
            <a:pPr eaLnBrk="1" hangingPunct="1"/>
            <a:r>
              <a:rPr lang="de-DE" altLang="en-US" dirty="0" smtClean="0"/>
              <a:t>The </a:t>
            </a:r>
            <a:r>
              <a:rPr lang="de-DE" altLang="en-US" dirty="0" err="1" smtClean="0"/>
              <a:t>results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forwarded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quality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reports</a:t>
            </a:r>
            <a:r>
              <a:rPr lang="de-DE" altLang="en-US" dirty="0" smtClean="0"/>
              <a:t>. All </a:t>
            </a:r>
            <a:r>
              <a:rPr lang="de-DE" altLang="en-US" dirty="0" err="1" smtClean="0"/>
              <a:t>machine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setups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saved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together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job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directly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available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repeat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orders</a:t>
            </a:r>
            <a:r>
              <a:rPr lang="de-DE" altLang="en-US" dirty="0" smtClean="0"/>
              <a:t>.  </a:t>
            </a:r>
          </a:p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8D9FC-04D9-4578-BD76-AFB510CEE3F6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As in </a:t>
            </a:r>
            <a:r>
              <a:rPr lang="de-DE" altLang="en-US" dirty="0" err="1" smtClean="0"/>
              <a:t>printing</a:t>
            </a:r>
            <a:r>
              <a:rPr lang="de-DE" altLang="en-US" dirty="0" smtClean="0"/>
              <a:t>, all </a:t>
            </a:r>
            <a:r>
              <a:rPr lang="de-DE" altLang="en-US" dirty="0" err="1" smtClean="0"/>
              <a:t>integrated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finishing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receive</a:t>
            </a:r>
            <a:r>
              <a:rPr lang="de-DE" altLang="en-US" dirty="0" smtClean="0"/>
              <a:t> all </a:t>
            </a:r>
            <a:r>
              <a:rPr lang="de-DE" altLang="en-US" dirty="0" err="1" smtClean="0"/>
              <a:t>job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make-ready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information</a:t>
            </a:r>
            <a:r>
              <a:rPr lang="de-DE" altLang="en-US" dirty="0" smtClean="0"/>
              <a:t>. 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Dymatrix die </a:t>
            </a:r>
            <a:r>
              <a:rPr lang="de-DE" altLang="en-US" dirty="0" err="1" smtClean="0"/>
              <a:t>cutter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feeder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automatically</a:t>
            </a:r>
            <a:r>
              <a:rPr lang="de-DE" altLang="en-US" dirty="0" smtClean="0"/>
              <a:t>. </a:t>
            </a:r>
            <a:r>
              <a:rPr lang="de-DE" altLang="en-US" dirty="0" err="1" smtClean="0"/>
              <a:t>Besides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corresponding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toolset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number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provided</a:t>
            </a:r>
            <a:r>
              <a:rPr lang="de-DE" altLang="en-US" dirty="0" smtClean="0"/>
              <a:t>. </a:t>
            </a:r>
            <a:r>
              <a:rPr lang="de-DE" altLang="en-US" dirty="0" err="1" smtClean="0"/>
              <a:t>Waste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numbers</a:t>
            </a:r>
            <a:r>
              <a:rPr lang="de-DE" altLang="en-US" dirty="0" smtClean="0"/>
              <a:t> on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sheet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help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during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Diana </a:t>
            </a:r>
            <a:r>
              <a:rPr lang="de-DE" altLang="en-US" dirty="0" err="1" smtClean="0"/>
              <a:t>folder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gluer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receives</a:t>
            </a:r>
            <a:r>
              <a:rPr lang="de-DE" altLang="en-US" dirty="0" smtClean="0"/>
              <a:t> box type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dimensions</a:t>
            </a:r>
            <a:r>
              <a:rPr lang="de-DE" altLang="en-US" dirty="0" smtClean="0"/>
              <a:t>, so </a:t>
            </a:r>
            <a:r>
              <a:rPr lang="de-DE" altLang="en-US" dirty="0" err="1" smtClean="0"/>
              <a:t>that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Autoset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modules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accordingly</a:t>
            </a:r>
            <a:r>
              <a:rPr lang="de-DE" altLang="en-US" dirty="0" smtClean="0"/>
              <a:t>. This </a:t>
            </a:r>
            <a:r>
              <a:rPr lang="de-DE" altLang="en-US" dirty="0" err="1" smtClean="0"/>
              <a:t>reduces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time </a:t>
            </a:r>
            <a:r>
              <a:rPr lang="de-DE" altLang="en-US" dirty="0" err="1" smtClean="0"/>
              <a:t>only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slightly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reconstruction</a:t>
            </a:r>
            <a:r>
              <a:rPr lang="de-DE" altLang="en-US" dirty="0" smtClean="0"/>
              <a:t> of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modules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takes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most</a:t>
            </a:r>
            <a:r>
              <a:rPr lang="de-DE" altLang="en-US" dirty="0" smtClean="0"/>
              <a:t> time, but </a:t>
            </a:r>
            <a:r>
              <a:rPr lang="de-DE" altLang="en-US" dirty="0" err="1" smtClean="0"/>
              <a:t>it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increases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accuracy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But </a:t>
            </a:r>
            <a:r>
              <a:rPr lang="de-DE" altLang="en-US" dirty="0" err="1" smtClean="0"/>
              <a:t>much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important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finishing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production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transparency</a:t>
            </a:r>
            <a:r>
              <a:rPr lang="de-DE" altLang="en-US" dirty="0" smtClean="0"/>
              <a:t>. The </a:t>
            </a:r>
            <a:r>
              <a:rPr lang="de-DE" altLang="en-US" dirty="0" err="1" smtClean="0"/>
              <a:t>feedback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analysis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re-calculation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numerous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reports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highly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appreciated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production</a:t>
            </a:r>
            <a:r>
              <a:rPr lang="de-DE" altLang="en-US" dirty="0" smtClean="0"/>
              <a:t> was </a:t>
            </a:r>
            <a:r>
              <a:rPr lang="de-DE" altLang="en-US" dirty="0" err="1" smtClean="0"/>
              <a:t>cost-effective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All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which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not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integrated</a:t>
            </a:r>
            <a:r>
              <a:rPr lang="de-DE" altLang="en-US" dirty="0" smtClean="0"/>
              <a:t> online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have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no</a:t>
            </a:r>
            <a:r>
              <a:rPr lang="de-DE" altLang="en-US" dirty="0" smtClean="0"/>
              <a:t> electronic </a:t>
            </a:r>
            <a:r>
              <a:rPr lang="de-DE" altLang="en-US" dirty="0" err="1" smtClean="0"/>
              <a:t>control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providers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integrated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workflow</a:t>
            </a:r>
            <a:r>
              <a:rPr lang="de-DE" altLang="en-US" dirty="0" smtClean="0"/>
              <a:t> via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terminals</a:t>
            </a:r>
            <a:r>
              <a:rPr lang="de-DE" altLang="en-US" dirty="0" smtClean="0"/>
              <a:t>. This </a:t>
            </a:r>
            <a:r>
              <a:rPr lang="de-DE" altLang="en-US" dirty="0" err="1" smtClean="0"/>
              <a:t>means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operator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transfers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between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terminal </a:t>
            </a:r>
            <a:r>
              <a:rPr lang="de-DE" altLang="en-US" dirty="0" err="1" smtClean="0"/>
              <a:t>integrated</a:t>
            </a:r>
            <a:r>
              <a:rPr lang="de-DE" altLang="en-US" dirty="0" smtClean="0"/>
              <a:t> in Prinect.</a:t>
            </a:r>
          </a:p>
          <a:p>
            <a:pPr eaLnBrk="1" hangingPunct="1">
              <a:spcBef>
                <a:spcPct val="0"/>
              </a:spcBef>
            </a:pPr>
            <a:endParaRPr lang="de-DE" altLang="en-US" dirty="0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C4494-2CEF-4B96-8889-83236DAB1064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Well</a:t>
            </a:r>
            <a:r>
              <a:rPr lang="de-DE" dirty="0" smtClean="0"/>
              <a:t>, I </a:t>
            </a:r>
            <a:r>
              <a:rPr lang="de-DE" dirty="0" err="1" smtClean="0"/>
              <a:t>hope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gave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impression</a:t>
            </a:r>
            <a:r>
              <a:rPr lang="de-DE" dirty="0" smtClean="0"/>
              <a:t> on </a:t>
            </a:r>
            <a:r>
              <a:rPr lang="de-DE" dirty="0" err="1" smtClean="0"/>
              <a:t>how</a:t>
            </a:r>
            <a:r>
              <a:rPr lang="de-DE" dirty="0" smtClean="0"/>
              <a:t> Prinect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extend</a:t>
            </a:r>
            <a:r>
              <a:rPr lang="de-DE" dirty="0" smtClean="0"/>
              <a:t> your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in </a:t>
            </a:r>
            <a:r>
              <a:rPr lang="de-DE" dirty="0" err="1" smtClean="0"/>
              <a:t>direction</a:t>
            </a:r>
            <a:r>
              <a:rPr lang="de-DE" dirty="0" smtClean="0"/>
              <a:t> of </a:t>
            </a:r>
            <a:r>
              <a:rPr lang="de-DE" dirty="0" err="1" smtClean="0"/>
              <a:t>folding</a:t>
            </a:r>
            <a:r>
              <a:rPr lang="de-DE" dirty="0" smtClean="0"/>
              <a:t> </a:t>
            </a:r>
            <a:r>
              <a:rPr lang="de-DE" dirty="0" err="1" smtClean="0"/>
              <a:t>boxes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labels</a:t>
            </a:r>
            <a:r>
              <a:rPr lang="de-DE" dirty="0" smtClean="0"/>
              <a:t>. Sebastian will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a live </a:t>
            </a:r>
            <a:r>
              <a:rPr lang="de-DE" dirty="0" err="1" smtClean="0"/>
              <a:t>example</a:t>
            </a:r>
            <a:r>
              <a:rPr lang="de-DE" dirty="0" smtClean="0"/>
              <a:t>.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,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ask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.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open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your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35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Especially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emerging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very</a:t>
            </a:r>
            <a:r>
              <a:rPr lang="de-DE" dirty="0" smtClean="0"/>
              <a:t> high potential </a:t>
            </a:r>
            <a:r>
              <a:rPr lang="de-DE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growth</a:t>
            </a:r>
            <a:r>
              <a:rPr lang="de-DE" baseline="0" dirty="0" smtClean="0"/>
              <a:t>. In Western Europe e.g.80%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packed</a:t>
            </a:r>
            <a:r>
              <a:rPr lang="de-DE" baseline="0" dirty="0" smtClean="0"/>
              <a:t>. In China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20%.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03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look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this</a:t>
            </a:r>
            <a:r>
              <a:rPr lang="de-DE" altLang="en-US" dirty="0" smtClean="0"/>
              <a:t> large </a:t>
            </a:r>
            <a:r>
              <a:rPr lang="de-DE" altLang="en-US" dirty="0" err="1" smtClean="0"/>
              <a:t>market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from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the</a:t>
            </a:r>
            <a:r>
              <a:rPr lang="de-DE" altLang="en-US" baseline="0" dirty="0" smtClean="0"/>
              <a:t> material </a:t>
            </a:r>
            <a:r>
              <a:rPr lang="de-DE" altLang="en-US" baseline="0" dirty="0" err="1" smtClean="0"/>
              <a:t>side</a:t>
            </a:r>
            <a:r>
              <a:rPr lang="de-DE" altLang="en-US" baseline="0" dirty="0" smtClean="0"/>
              <a:t>, </a:t>
            </a:r>
            <a:r>
              <a:rPr lang="de-DE" altLang="en-US" baseline="0" dirty="0" err="1" smtClean="0"/>
              <a:t>paper</a:t>
            </a:r>
            <a:r>
              <a:rPr lang="de-DE" altLang="en-US" baseline="0" dirty="0" smtClean="0"/>
              <a:t>, </a:t>
            </a:r>
            <a:r>
              <a:rPr lang="de-DE" altLang="en-US" baseline="0" dirty="0" err="1" smtClean="0"/>
              <a:t>board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plastic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more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than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two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third</a:t>
            </a:r>
            <a:r>
              <a:rPr lang="de-DE" altLang="en-US" baseline="0" dirty="0" smtClean="0"/>
              <a:t>!</a:t>
            </a:r>
            <a:endParaRPr lang="de-DE" altLang="en-US" dirty="0" smtClean="0"/>
          </a:p>
          <a:p>
            <a:endParaRPr lang="de-DE" alt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E39AE-2CA0-4070-84F4-0A10B5BD016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 err="1" smtClean="0"/>
              <a:t>For</a:t>
            </a:r>
            <a:r>
              <a:rPr lang="de-DE" altLang="en-US" dirty="0" smtClean="0"/>
              <a:t> Heidelberg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areas</a:t>
            </a:r>
            <a:r>
              <a:rPr lang="de-DE" altLang="en-US" baseline="0" dirty="0" smtClean="0"/>
              <a:t> </a:t>
            </a:r>
            <a:r>
              <a:rPr lang="de-DE" altLang="en-US" dirty="0" err="1" smtClean="0"/>
              <a:t>label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folding</a:t>
            </a:r>
            <a:r>
              <a:rPr lang="de-DE" altLang="en-US" dirty="0" smtClean="0"/>
              <a:t> box </a:t>
            </a:r>
            <a:r>
              <a:rPr lang="de-DE" altLang="en-US" dirty="0" err="1" smtClean="0"/>
              <a:t>printed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offset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digital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interesting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applications</a:t>
            </a:r>
            <a:r>
              <a:rPr lang="de-DE" altLang="en-US" dirty="0" smtClean="0"/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Folding carton consumption is benefitting from the growth found in healthcare products, electrical goods,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frozen and chilled foods, among others. 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Prinect!</a:t>
            </a:r>
            <a:endParaRPr lang="en-US" dirty="0" smtClean="0"/>
          </a:p>
          <a:p>
            <a:endParaRPr lang="de-DE" alt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F43CA-3FF7-4BD0-883E-0B04F63F77E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en-US" sz="1000" dirty="0" smtClean="0"/>
              <a:t>So </a:t>
            </a:r>
            <a:r>
              <a:rPr lang="de-DE" altLang="en-US" sz="1000" dirty="0" err="1" smtClean="0"/>
              <a:t>we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modified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and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enhance</a:t>
            </a:r>
            <a:r>
              <a:rPr lang="de-DE" altLang="en-US" sz="1000" dirty="0" smtClean="0"/>
              <a:t> Prinect </a:t>
            </a:r>
            <a:r>
              <a:rPr lang="de-DE" altLang="en-US" sz="1000" dirty="0" err="1" smtClean="0"/>
              <a:t>since</a:t>
            </a:r>
            <a:r>
              <a:rPr lang="de-DE" altLang="en-US" sz="1000" dirty="0" smtClean="0"/>
              <a:t> 2008 </a:t>
            </a:r>
            <a:r>
              <a:rPr lang="de-DE" altLang="en-US" sz="1000" dirty="0" err="1" smtClean="0"/>
              <a:t>to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fulfill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as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well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the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requirement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for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folding</a:t>
            </a:r>
            <a:r>
              <a:rPr lang="de-DE" altLang="en-US" sz="1000" baseline="0" dirty="0" smtClean="0"/>
              <a:t> box </a:t>
            </a:r>
            <a:r>
              <a:rPr lang="de-DE" altLang="en-US" sz="1000" baseline="0" dirty="0" err="1" smtClean="0"/>
              <a:t>and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label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production</a:t>
            </a:r>
            <a:r>
              <a:rPr lang="de-DE" altLang="en-US" sz="1000" baseline="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000" dirty="0" smtClean="0"/>
              <a:t>The </a:t>
            </a:r>
            <a:r>
              <a:rPr lang="de-DE" altLang="en-US" sz="1000" dirty="0" err="1" smtClean="0"/>
              <a:t>advantages</a:t>
            </a:r>
            <a:r>
              <a:rPr lang="de-DE" altLang="en-US" sz="1000" dirty="0" smtClean="0"/>
              <a:t> </a:t>
            </a:r>
            <a:r>
              <a:rPr lang="de-DE" altLang="en-US" sz="1000" dirty="0"/>
              <a:t>of </a:t>
            </a:r>
            <a:r>
              <a:rPr lang="de-DE" altLang="en-US" sz="1000" dirty="0" smtClean="0"/>
              <a:t>Prinect </a:t>
            </a:r>
            <a:r>
              <a:rPr lang="de-DE" altLang="en-US" sz="1000" dirty="0" err="1"/>
              <a:t>integration</a:t>
            </a:r>
            <a:r>
              <a:rPr lang="de-DE" altLang="en-US" sz="1000" dirty="0"/>
              <a:t> </a:t>
            </a:r>
            <a:r>
              <a:rPr lang="de-DE" altLang="en-US" sz="1000" dirty="0" err="1" smtClean="0"/>
              <a:t>are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more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or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less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the</a:t>
            </a:r>
            <a:r>
              <a:rPr lang="de-DE" altLang="en-US" sz="1000" dirty="0" smtClean="0"/>
              <a:t> same </a:t>
            </a:r>
            <a:r>
              <a:rPr lang="de-DE" altLang="en-US" sz="1000" dirty="0" err="1" smtClean="0"/>
              <a:t>like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for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commercial</a:t>
            </a:r>
            <a:r>
              <a:rPr lang="de-DE" altLang="en-US" sz="1000" dirty="0" smtClean="0"/>
              <a:t>, but in </a:t>
            </a:r>
            <a:r>
              <a:rPr lang="de-DE" altLang="en-US" sz="1000" dirty="0" err="1" smtClean="0"/>
              <a:t>packaging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production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even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more</a:t>
            </a:r>
            <a:r>
              <a:rPr lang="de-DE" altLang="en-US" sz="1000" dirty="0" smtClean="0"/>
              <a:t> </a:t>
            </a:r>
            <a:r>
              <a:rPr lang="de-DE" altLang="en-US" sz="1000" dirty="0" err="1" smtClean="0"/>
              <a:t>important</a:t>
            </a:r>
            <a:r>
              <a:rPr lang="de-DE" altLang="en-US" sz="1000" dirty="0" smtClean="0"/>
              <a:t>. H</a:t>
            </a:r>
            <a:r>
              <a:rPr lang="de-DE" altLang="en-US" sz="1000" baseline="0" dirty="0" smtClean="0"/>
              <a:t>igh </a:t>
            </a:r>
            <a:r>
              <a:rPr lang="de-DE" altLang="en-US" sz="1000" baseline="0" dirty="0" err="1" smtClean="0"/>
              <a:t>production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volume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with</a:t>
            </a:r>
            <a:r>
              <a:rPr lang="de-DE" altLang="en-US" sz="1000" baseline="0" dirty="0" smtClean="0"/>
              <a:t> a </a:t>
            </a:r>
            <a:r>
              <a:rPr lang="de-DE" altLang="en-US" sz="1000" baseline="0" dirty="0" err="1" smtClean="0"/>
              <a:t>lot</a:t>
            </a:r>
            <a:r>
              <a:rPr lang="de-DE" altLang="en-US" sz="1000" baseline="0" dirty="0" smtClean="0"/>
              <a:t> of </a:t>
            </a:r>
            <a:r>
              <a:rPr lang="de-DE" altLang="en-US" sz="1000" baseline="0" dirty="0" err="1" smtClean="0"/>
              <a:t>repeat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jobs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and</a:t>
            </a:r>
            <a:r>
              <a:rPr lang="de-DE" altLang="en-US" sz="1000" baseline="0" dirty="0" smtClean="0"/>
              <a:t> legal </a:t>
            </a:r>
            <a:r>
              <a:rPr lang="de-DE" altLang="en-US" sz="1000" baseline="0" dirty="0" err="1" smtClean="0"/>
              <a:t>specifications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for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food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and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pharmaceutical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packaging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require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industrialized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production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and</a:t>
            </a:r>
            <a:r>
              <a:rPr lang="de-DE" altLang="en-US" sz="1000" baseline="0" dirty="0" smtClean="0"/>
              <a:t> </a:t>
            </a:r>
            <a:r>
              <a:rPr lang="de-DE" altLang="en-US" sz="1000" baseline="0" dirty="0" err="1" smtClean="0"/>
              <a:t>control</a:t>
            </a:r>
            <a:r>
              <a:rPr lang="de-DE" altLang="en-US" sz="1000" baseline="0" dirty="0" smtClean="0"/>
              <a:t>.</a:t>
            </a:r>
            <a:endParaRPr lang="de-DE" altLang="en-US" sz="1000" dirty="0"/>
          </a:p>
          <a:p>
            <a:pPr eaLnBrk="1" hangingPunct="1">
              <a:lnSpc>
                <a:spcPct val="90000"/>
              </a:lnSpc>
            </a:pPr>
            <a:endParaRPr lang="de-DE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000" i="1" dirty="0">
                <a:solidFill>
                  <a:srgbClr val="FF0000"/>
                </a:solidFill>
              </a:rPr>
              <a:t> </a:t>
            </a:r>
            <a:endParaRPr lang="de-DE" altLang="en-US" sz="1000" dirty="0"/>
          </a:p>
          <a:p>
            <a:pPr eaLnBrk="1" hangingPunct="1">
              <a:lnSpc>
                <a:spcPct val="90000"/>
              </a:lnSpc>
            </a:pPr>
            <a:endParaRPr lang="en-US" altLang="en-US" sz="1000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90A62-C784-41F9-9AF1-FD1F1D93FDE1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This model of a completely integrated print shop is familiar to you.</a:t>
            </a:r>
          </a:p>
          <a:p>
            <a:pPr eaLnBrk="1" hangingPunct="1"/>
            <a:r>
              <a:rPr lang="en-US" altLang="en-US" dirty="0" smtClean="0"/>
              <a:t>Like for commercial all areas are connected via Prinect in one combined system and work on same data. (</a:t>
            </a:r>
            <a:r>
              <a:rPr lang="en-US" altLang="en-US" i="1" dirty="0" smtClean="0"/>
              <a:t>Show red lines to central server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Especially for packaging we have added the structural</a:t>
            </a:r>
            <a:r>
              <a:rPr lang="en-US" altLang="en-US" baseline="0" dirty="0" smtClean="0"/>
              <a:t> design – symbolized by the cutting table. And of course in finishing we have die cutters and folder-gluers.</a:t>
            </a:r>
          </a:p>
          <a:p>
            <a:pPr eaLnBrk="1" hangingPunct="1"/>
            <a:r>
              <a:rPr lang="de-DE" altLang="en-US" baseline="0" dirty="0" err="1" smtClean="0"/>
              <a:t>Dedicated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packaging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terminology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and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administration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structure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are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implemented</a:t>
            </a:r>
            <a:r>
              <a:rPr lang="de-DE" altLang="en-US" baseline="0" dirty="0" smtClean="0"/>
              <a:t>. </a:t>
            </a:r>
            <a:endParaRPr lang="en-US" altLang="en-US" dirty="0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D425A-BA9D-4697-B856-A8D01F33E1EE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defRPr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of </a:t>
            </a:r>
            <a:r>
              <a:rPr lang="de-DE" dirty="0" err="1" smtClean="0"/>
              <a:t>drafts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</a:t>
            </a:r>
            <a:r>
              <a:rPr lang="de-DE" dirty="0" err="1" smtClean="0"/>
              <a:t>ith</a:t>
            </a:r>
            <a:r>
              <a:rPr lang="de-DE" dirty="0" smtClean="0"/>
              <a:t> Prinect Package Designer a CAD – Computer </a:t>
            </a:r>
            <a:r>
              <a:rPr lang="de-DE" dirty="0" err="1" smtClean="0"/>
              <a:t>Aided</a:t>
            </a:r>
            <a:r>
              <a:rPr lang="de-DE" dirty="0" smtClean="0"/>
              <a:t> Design – Software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Prinect Workflow. </a:t>
            </a:r>
            <a:r>
              <a:rPr lang="de-DE" dirty="0" err="1" smtClean="0"/>
              <a:t>Parametric</a:t>
            </a:r>
            <a:r>
              <a:rPr lang="de-DE" dirty="0" smtClean="0"/>
              <a:t> design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structural</a:t>
            </a:r>
            <a:r>
              <a:rPr lang="de-DE" dirty="0" smtClean="0"/>
              <a:t> design. Libraries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1500  </a:t>
            </a:r>
            <a:r>
              <a:rPr lang="de-DE" dirty="0" err="1" smtClean="0"/>
              <a:t>ready-to-use</a:t>
            </a:r>
            <a:r>
              <a:rPr lang="de-DE" dirty="0" smtClean="0"/>
              <a:t> </a:t>
            </a:r>
            <a:r>
              <a:rPr lang="de-DE" dirty="0" err="1" smtClean="0"/>
              <a:t>drafts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, </a:t>
            </a:r>
            <a:r>
              <a:rPr lang="de-DE" dirty="0" err="1" smtClean="0"/>
              <a:t>tablets</a:t>
            </a:r>
            <a:r>
              <a:rPr lang="de-DE" dirty="0" smtClean="0"/>
              <a:t>, </a:t>
            </a:r>
            <a:r>
              <a:rPr lang="de-DE" dirty="0" err="1" smtClean="0"/>
              <a:t>displays</a:t>
            </a:r>
            <a:r>
              <a:rPr lang="de-DE" dirty="0" smtClean="0"/>
              <a:t> etc. </a:t>
            </a:r>
            <a:r>
              <a:rPr lang="de-DE" dirty="0" err="1" smtClean="0"/>
              <a:t>including</a:t>
            </a:r>
            <a:r>
              <a:rPr lang="de-DE" dirty="0" smtClean="0"/>
              <a:t> all ECMA- und FEFCO-Standards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individual </a:t>
            </a:r>
            <a:r>
              <a:rPr lang="de-DE" dirty="0" err="1" smtClean="0"/>
              <a:t>dimensions</a:t>
            </a:r>
            <a:r>
              <a:rPr lang="de-DE" dirty="0" smtClean="0"/>
              <a:t>. </a:t>
            </a:r>
            <a:r>
              <a:rPr lang="de-DE" dirty="0" err="1" smtClean="0"/>
              <a:t>Parametric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drastically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individual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design </a:t>
            </a:r>
            <a:r>
              <a:rPr lang="de-DE" dirty="0" err="1" smtClean="0"/>
              <a:t>absolutely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r>
              <a:rPr lang="de-DE" dirty="0" smtClean="0"/>
              <a:t>.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The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 in 3 D </a:t>
            </a:r>
            <a:r>
              <a:rPr lang="de-DE" dirty="0" err="1" smtClean="0"/>
              <a:t>view</a:t>
            </a:r>
            <a:r>
              <a:rPr lang="de-DE" dirty="0" smtClean="0"/>
              <a:t>. This </a:t>
            </a:r>
            <a:r>
              <a:rPr lang="de-DE" dirty="0" err="1" smtClean="0"/>
              <a:t>interactive</a:t>
            </a:r>
            <a:r>
              <a:rPr lang="de-DE" dirty="0" smtClean="0"/>
              <a:t> PDF </a:t>
            </a:r>
            <a:r>
              <a:rPr lang="de-DE" dirty="0" err="1" smtClean="0"/>
              <a:t>can</a:t>
            </a:r>
            <a:r>
              <a:rPr lang="de-DE" dirty="0" smtClean="0"/>
              <a:t> also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softproof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customer</a:t>
            </a:r>
            <a:r>
              <a:rPr lang="de-DE" dirty="0" smtClean="0"/>
              <a:t>. </a:t>
            </a:r>
            <a:r>
              <a:rPr lang="de-DE" dirty="0" err="1" smtClean="0"/>
              <a:t>Since</a:t>
            </a:r>
            <a:r>
              <a:rPr lang="de-DE" dirty="0" smtClean="0"/>
              <a:t> Prinect</a:t>
            </a:r>
            <a:r>
              <a:rPr lang="de-DE" baseline="0" dirty="0" smtClean="0"/>
              <a:t> 2013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3D </a:t>
            </a:r>
            <a:r>
              <a:rPr lang="de-DE" baseline="0" dirty="0" err="1" smtClean="0"/>
              <a:t>simulates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refinement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embossing</a:t>
            </a:r>
            <a:r>
              <a:rPr lang="de-DE" baseline="0" dirty="0" smtClean="0"/>
              <a:t>, metallic </a:t>
            </a:r>
            <a:r>
              <a:rPr lang="de-DE" baseline="0" dirty="0" err="1" smtClean="0"/>
              <a:t>foils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so on. </a:t>
            </a:r>
            <a:r>
              <a:rPr lang="de-DE" dirty="0" smtClean="0"/>
              <a:t>This </a:t>
            </a:r>
            <a:r>
              <a:rPr lang="de-DE" dirty="0" err="1" smtClean="0"/>
              <a:t>saves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speeds-up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.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err="1" smtClean="0"/>
              <a:t>Graphic</a:t>
            </a:r>
            <a:r>
              <a:rPr lang="de-DE" dirty="0" smtClean="0"/>
              <a:t> design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Heidelberg </a:t>
            </a:r>
            <a:r>
              <a:rPr lang="de-DE" dirty="0" err="1" smtClean="0"/>
              <a:t>and</a:t>
            </a:r>
            <a:r>
              <a:rPr lang="de-DE" dirty="0" smtClean="0"/>
              <a:t> also not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customers</a:t>
            </a:r>
            <a:r>
              <a:rPr lang="de-DE" dirty="0" smtClean="0"/>
              <a:t>. But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graphic</a:t>
            </a:r>
            <a:r>
              <a:rPr lang="de-DE" dirty="0" smtClean="0"/>
              <a:t> design </a:t>
            </a:r>
            <a:r>
              <a:rPr lang="de-DE" dirty="0" err="1" smtClean="0"/>
              <a:t>fits</a:t>
            </a:r>
            <a:r>
              <a:rPr lang="de-DE" dirty="0" smtClean="0"/>
              <a:t> optimal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printing</a:t>
            </a:r>
            <a:r>
              <a:rPr lang="de-DE" dirty="0" smtClean="0"/>
              <a:t> in </a:t>
            </a:r>
            <a:r>
              <a:rPr lang="de-DE" dirty="0" err="1" smtClean="0"/>
              <a:t>prepress</a:t>
            </a:r>
            <a:r>
              <a:rPr lang="de-DE" dirty="0" smtClean="0"/>
              <a:t>. So </a:t>
            </a:r>
            <a:r>
              <a:rPr lang="de-DE" dirty="0" err="1" smtClean="0"/>
              <a:t>we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export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in all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PDF, EPS oder Adobe Illustrator  but </a:t>
            </a:r>
            <a:r>
              <a:rPr lang="de-DE" dirty="0" err="1" smtClean="0"/>
              <a:t>we</a:t>
            </a:r>
            <a:r>
              <a:rPr lang="de-DE" dirty="0" smtClean="0"/>
              <a:t> also </a:t>
            </a:r>
            <a:r>
              <a:rPr lang="de-DE" dirty="0" err="1" smtClean="0"/>
              <a:t>offer</a:t>
            </a:r>
            <a:r>
              <a:rPr lang="de-DE" dirty="0" smtClean="0"/>
              <a:t> an Illustrator-Plug-In.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showing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3D </a:t>
            </a:r>
            <a:r>
              <a:rPr lang="de-DE" dirty="0" err="1" smtClean="0"/>
              <a:t>data</a:t>
            </a:r>
            <a:r>
              <a:rPr lang="de-DE" dirty="0" smtClean="0"/>
              <a:t>. As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exactly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an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– also,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lie</a:t>
            </a:r>
            <a:r>
              <a:rPr lang="de-DE" dirty="0" smtClean="0"/>
              <a:t> not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flat </a:t>
            </a:r>
            <a:r>
              <a:rPr lang="de-DE" dirty="0" err="1" smtClean="0"/>
              <a:t>draft</a:t>
            </a:r>
            <a:r>
              <a:rPr lang="de-DE" dirty="0" smtClean="0"/>
              <a:t>. 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in </a:t>
            </a:r>
            <a:r>
              <a:rPr lang="de-DE" dirty="0" err="1" smtClean="0"/>
              <a:t>Prinect</a:t>
            </a:r>
            <a:r>
              <a:rPr lang="de-DE" dirty="0" smtClean="0"/>
              <a:t> </a:t>
            </a:r>
            <a:r>
              <a:rPr lang="de-DE" dirty="0" err="1" smtClean="0"/>
              <a:t>Package</a:t>
            </a:r>
            <a:r>
              <a:rPr lang="de-DE" dirty="0" smtClean="0"/>
              <a:t> Designer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: </a:t>
            </a:r>
            <a:r>
              <a:rPr lang="de-DE" dirty="0" err="1" smtClean="0"/>
              <a:t>sheet</a:t>
            </a:r>
            <a:r>
              <a:rPr lang="de-DE" dirty="0" smtClean="0"/>
              <a:t> </a:t>
            </a:r>
            <a:r>
              <a:rPr lang="de-DE" dirty="0" err="1" smtClean="0"/>
              <a:t>layouts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. </a:t>
            </a:r>
            <a:r>
              <a:rPr lang="de-DE" dirty="0" err="1" smtClean="0"/>
              <a:t>Herebye</a:t>
            </a:r>
            <a:r>
              <a:rPr lang="de-DE" dirty="0" smtClean="0"/>
              <a:t> different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. </a:t>
            </a:r>
            <a:r>
              <a:rPr lang="de-DE" dirty="0" err="1" smtClean="0"/>
              <a:t>And</a:t>
            </a:r>
            <a:r>
              <a:rPr lang="de-DE" dirty="0" smtClean="0"/>
              <a:t> of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of die </a:t>
            </a:r>
            <a:r>
              <a:rPr lang="de-DE" dirty="0" err="1" smtClean="0"/>
              <a:t>cutting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.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13 </a:t>
            </a:r>
            <a:r>
              <a:rPr lang="de-DE" dirty="0" err="1" smtClean="0"/>
              <a:t>nesting</a:t>
            </a:r>
            <a:r>
              <a:rPr lang="de-DE" dirty="0" smtClean="0"/>
              <a:t> of different </a:t>
            </a:r>
            <a:r>
              <a:rPr lang="de-DE" dirty="0" err="1" smtClean="0"/>
              <a:t>shapes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automatically</a:t>
            </a:r>
            <a:r>
              <a:rPr lang="de-DE" dirty="0" smtClean="0"/>
              <a:t>. 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label</a:t>
            </a:r>
            <a:r>
              <a:rPr lang="de-DE" dirty="0" smtClean="0"/>
              <a:t> gang </a:t>
            </a:r>
            <a:r>
              <a:rPr lang="de-DE" dirty="0" err="1" smtClean="0"/>
              <a:t>forms</a:t>
            </a:r>
            <a:r>
              <a:rPr lang="de-DE" dirty="0" smtClean="0"/>
              <a:t> 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!</a:t>
            </a:r>
          </a:p>
          <a:p>
            <a:pPr eaLnBrk="1" hangingPunct="1">
              <a:defRPr/>
            </a:pPr>
            <a:r>
              <a:rPr lang="de-DE" dirty="0" err="1" smtClean="0"/>
              <a:t>Besides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box type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dimensions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forwarded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presetting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folder</a:t>
            </a:r>
            <a:r>
              <a:rPr lang="de-DE" dirty="0" smtClean="0"/>
              <a:t> </a:t>
            </a:r>
            <a:r>
              <a:rPr lang="de-DE" dirty="0" err="1" smtClean="0"/>
              <a:t>gluer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make-ready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.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Integrated </a:t>
            </a:r>
            <a:r>
              <a:rPr lang="de-DE" dirty="0" err="1" smtClean="0"/>
              <a:t>with</a:t>
            </a:r>
            <a:r>
              <a:rPr lang="de-DE" dirty="0" smtClean="0"/>
              <a:t> Prinect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MIS – e.g. </a:t>
            </a:r>
            <a:r>
              <a:rPr lang="de-DE" dirty="0" err="1" smtClean="0"/>
              <a:t>Boxsoft</a:t>
            </a:r>
            <a:r>
              <a:rPr lang="de-DE" dirty="0" smtClean="0"/>
              <a:t> – Package Designer </a:t>
            </a:r>
            <a:r>
              <a:rPr lang="de-DE" dirty="0" err="1" smtClean="0"/>
              <a:t>delivers</a:t>
            </a:r>
            <a:r>
              <a:rPr lang="de-DE" dirty="0" smtClean="0"/>
              <a:t> all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estimation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box </a:t>
            </a:r>
            <a:r>
              <a:rPr lang="de-DE" baseline="0" dirty="0" err="1" smtClean="0"/>
              <a:t>designs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happen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interaction</a:t>
            </a:r>
            <a:r>
              <a:rPr lang="de-DE" baseline="0" dirty="0" smtClean="0"/>
              <a:t>.</a:t>
            </a:r>
            <a:endParaRPr lang="de-DE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7C852-8CFD-4DA2-A9AE-F83528CC52B3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Ordering</a:t>
            </a:r>
            <a:r>
              <a:rPr lang="de-DE" dirty="0" smtClean="0"/>
              <a:t> of </a:t>
            </a:r>
            <a:r>
              <a:rPr lang="de-DE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commercial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via web-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-print. But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amaounts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delivered</a:t>
            </a:r>
            <a:r>
              <a:rPr lang="de-DE" baseline="0" dirty="0" smtClean="0"/>
              <a:t> by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buyer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type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orders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manually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converted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csv</a:t>
            </a:r>
            <a:r>
              <a:rPr lang="de-DE" baseline="0" dirty="0" smtClean="0"/>
              <a:t>-file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Prinect </a:t>
            </a:r>
            <a:r>
              <a:rPr lang="de-DE" baseline="0" dirty="0" err="1" smtClean="0"/>
              <a:t>jobs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save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of time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avoids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mistakes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wrong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capturing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E7B64-5120-46C6-A268-E574ABFA783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80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intelligent </a:t>
            </a:r>
            <a:r>
              <a:rPr lang="de-DE" altLang="en-US" dirty="0" err="1" smtClean="0"/>
              <a:t>production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planning</a:t>
            </a:r>
            <a:r>
              <a:rPr lang="de-DE" altLang="en-US" dirty="0" smtClean="0"/>
              <a:t> Prinect Scheduler –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electronic </a:t>
            </a:r>
            <a:r>
              <a:rPr lang="de-DE" altLang="en-US" dirty="0" err="1" smtClean="0"/>
              <a:t>planning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board</a:t>
            </a:r>
            <a:r>
              <a:rPr lang="de-DE" altLang="en-US" dirty="0" smtClean="0"/>
              <a:t> –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used</a:t>
            </a:r>
            <a:r>
              <a:rPr lang="de-DE" altLang="en-US" dirty="0" smtClean="0"/>
              <a:t>. Checkpoints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material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availablity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used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an </a:t>
            </a:r>
            <a:r>
              <a:rPr lang="de-DE" altLang="en-US" dirty="0" err="1" smtClean="0"/>
              <a:t>early</a:t>
            </a:r>
            <a:r>
              <a:rPr lang="de-DE" altLang="en-US" dirty="0" smtClean="0"/>
              <a:t>-stage </a:t>
            </a:r>
            <a:r>
              <a:rPr lang="de-DE" altLang="en-US" dirty="0" err="1" smtClean="0"/>
              <a:t>warning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plates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carton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not </a:t>
            </a:r>
            <a:r>
              <a:rPr lang="de-DE" altLang="en-US" dirty="0" err="1" smtClean="0"/>
              <a:t>available</a:t>
            </a:r>
            <a:r>
              <a:rPr lang="de-DE" altLang="en-US" dirty="0" smtClean="0"/>
              <a:t> at a </a:t>
            </a:r>
            <a:r>
              <a:rPr lang="de-DE" altLang="en-US" dirty="0" err="1" smtClean="0"/>
              <a:t>certain</a:t>
            </a:r>
            <a:r>
              <a:rPr lang="de-DE" altLang="en-US" dirty="0" smtClean="0"/>
              <a:t> time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react</a:t>
            </a:r>
            <a:r>
              <a:rPr lang="de-DE" altLang="en-US" dirty="0" smtClean="0"/>
              <a:t> in time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reduce</a:t>
            </a:r>
            <a:r>
              <a:rPr lang="de-DE" altLang="en-US" dirty="0" smtClean="0"/>
              <a:t> down time.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err="1" smtClean="0"/>
              <a:t>It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also </a:t>
            </a:r>
            <a:r>
              <a:rPr lang="de-DE" altLang="en-US" dirty="0" err="1" smtClean="0"/>
              <a:t>possible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sort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jobs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within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specified</a:t>
            </a:r>
            <a:r>
              <a:rPr lang="de-DE" altLang="en-US" dirty="0" smtClean="0"/>
              <a:t> time </a:t>
            </a:r>
            <a:r>
              <a:rPr lang="de-DE" altLang="en-US" dirty="0" err="1" smtClean="0"/>
              <a:t>frame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regarding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print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color</a:t>
            </a:r>
            <a:r>
              <a:rPr lang="de-DE" altLang="en-US" dirty="0" smtClean="0"/>
              <a:t>, die </a:t>
            </a:r>
            <a:r>
              <a:rPr lang="de-DE" altLang="en-US" dirty="0" err="1" smtClean="0"/>
              <a:t>cutting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tools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box </a:t>
            </a:r>
            <a:r>
              <a:rPr lang="de-DE" altLang="en-US" dirty="0" err="1" smtClean="0"/>
              <a:t>types</a:t>
            </a:r>
            <a:r>
              <a:rPr lang="de-DE" altLang="en-US" dirty="0" smtClean="0"/>
              <a:t> – </a:t>
            </a:r>
            <a:r>
              <a:rPr lang="de-DE" altLang="en-US" dirty="0" err="1" smtClean="0"/>
              <a:t>group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plan </a:t>
            </a:r>
            <a:r>
              <a:rPr lang="de-DE" altLang="en-US" dirty="0" err="1" smtClean="0"/>
              <a:t>them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after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reduce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set-up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times</a:t>
            </a:r>
            <a:r>
              <a:rPr lang="de-DE" altLang="en-US" dirty="0" smtClean="0"/>
              <a:t> at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machines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drastically</a:t>
            </a:r>
            <a:r>
              <a:rPr lang="de-DE" altLang="en-US" dirty="0" smtClean="0"/>
              <a:t>. This </a:t>
            </a:r>
            <a:r>
              <a:rPr lang="de-DE" altLang="en-US" dirty="0" err="1" smtClean="0"/>
              <a:t>often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results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much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more</a:t>
            </a:r>
            <a:r>
              <a:rPr lang="de-DE" altLang="en-US" dirty="0" smtClean="0"/>
              <a:t> time </a:t>
            </a:r>
            <a:r>
              <a:rPr lang="de-DE" altLang="en-US" dirty="0" err="1" smtClean="0"/>
              <a:t>saving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than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any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other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action</a:t>
            </a:r>
            <a:r>
              <a:rPr lang="de-DE" altLang="en-US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3F722-3D81-4B4A-BD97-0F81E9BB89CF}" type="slidenum">
              <a:rPr lang="de-D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>
          <a:xfrm rot="16200000">
            <a:off x="6936259" y="2723214"/>
            <a:ext cx="3856956" cy="227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CDC-312B-45C1-B955-341691A432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48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C369-A83E-466B-BAD8-BA76A38F8C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255E-EC79-4613-B42C-12F80B7CB3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D22C-9601-45A6-960B-D9B58BBB96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8604-CD69-4BAE-8A2D-2A68654A8E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 descr="anwendert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1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3" descr="PAT_en_weiss_Int_pr_user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850" y="950913"/>
            <a:ext cx="24590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5663" y="1909763"/>
            <a:ext cx="3752850" cy="406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13" y="1909763"/>
            <a:ext cx="3752850" cy="406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5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(1 line)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73872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8961"/>
            <a:ext cx="8229600" cy="440898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F304-2998-4589-8166-476CA7DF2F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2 lines)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119664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en-US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315520"/>
            <a:ext cx="8229600" cy="39424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54C-349A-49AD-AF5B-ED42A3584C8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8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>
          <a:xfrm rot="16200000">
            <a:off x="7416007" y="3226593"/>
            <a:ext cx="28956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2012 PrinectPackaging.pptx ● Sabine Roob ● November 2013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49EF-40C8-4D12-8E18-692D4FB818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64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anwendert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2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4" name="Picture 3" descr="C:\Users\User\Desktop\PAT_201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916" y="904748"/>
            <a:ext cx="2507488" cy="647764"/>
          </a:xfrm>
          <a:prstGeom prst="rect">
            <a:avLst/>
          </a:prstGeom>
          <a:noFill/>
        </p:spPr>
      </p:pic>
      <p:sp>
        <p:nvSpPr>
          <p:cNvPr id="15" name="Textfeld 4"/>
          <p:cNvSpPr txBox="1">
            <a:spLocks noChangeArrowheads="1"/>
          </p:cNvSpPr>
          <p:nvPr userDrawn="1"/>
        </p:nvSpPr>
        <p:spPr bwMode="auto">
          <a:xfrm>
            <a:off x="5759450" y="1665288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idelbergGothicMl-Light" pitchFamily="50" charset="0"/>
              </a:rPr>
              <a:t>8. und</a:t>
            </a:r>
            <a:r>
              <a:rPr lang="de-DE" sz="1400" baseline="0" dirty="0" smtClean="0">
                <a:solidFill>
                  <a:schemeClr val="bg1"/>
                </a:solidFill>
                <a:latin typeface="HeidelbergGothicMl-Light" pitchFamily="50" charset="0"/>
              </a:rPr>
              <a:t> 9. November 2013</a:t>
            </a:r>
            <a:endParaRPr lang="en-US" sz="1500" dirty="0">
              <a:solidFill>
                <a:schemeClr val="bg1"/>
              </a:solidFill>
              <a:latin typeface="HeidelbergGothicMl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2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38C-D9B4-4D40-BA48-20CE5ADA10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255E-EC79-4613-B42C-12F80B7CB3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D22C-9601-45A6-960B-D9B58BBB96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D279-32EB-4B45-B9A3-B1F5B18959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5692775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028" name="Picture 10" descr="HDM.WM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9654B4-2E3D-4F3B-A92F-19D864880B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7" r:id="rId5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lang="de-DE" sz="2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spect="1" noChangeArrowheads="1"/>
          </p:cNvSpPr>
          <p:nvPr userDrawn="1"/>
        </p:nvSpPr>
        <p:spPr bwMode="auto">
          <a:xfrm rot="10800000">
            <a:off x="8778875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6953332" y="2763918"/>
            <a:ext cx="3820951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63E3FB-3A0D-455B-9CB9-F3BD140D77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7200" y="11113"/>
            <a:ext cx="624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Prinect Anwendertage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102" r:id="rId6"/>
    <p:sldLayoutId id="2147484103" r:id="rId7"/>
    <p:sldLayoutId id="2147484095" r:id="rId8"/>
    <p:sldLayoutId id="2147484111" r:id="rId9"/>
    <p:sldLayoutId id="2147484116" r:id="rId10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ovies/Film_Illustrator_NEU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ovies/PDFTB%20P12%20new%20features.av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oobsabi\Documents\pr&#228;sentationen\PackPilot\ppm08\3d%20presenter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hyperlink" Target="movies/Optimizer.wmv" TargetMode="Externa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de/imgres?imgurl=http://www.trumpers.com/press/trumper_images/jpegs/shaving%20cream%20tubes.jpg&amp;imgrefurl=http://www.trumpers.com/press/&amp;h=711&amp;w=709&amp;sz=533&amp;tbnid=3I1gX9Vq5REJ:&amp;tbnh=137&amp;tbnw=137&amp;start=26&amp;prev=/images?q=tubes&amp;start=20&amp;hl=de&amp;lr=&amp;sa=N" TargetMode="External"/><Relationship Id="rId13" Type="http://schemas.openxmlformats.org/officeDocument/2006/relationships/image" Target="../media/image13.jpeg"/><Relationship Id="rId18" Type="http://schemas.openxmlformats.org/officeDocument/2006/relationships/image" Target="../media/image16.jpeg"/><Relationship Id="rId3" Type="http://schemas.openxmlformats.org/officeDocument/2006/relationships/hyperlink" Target="http://images.google.de/imgres?imgurl=http://www.papermart.com/itemimg/jpg_b/rsc_standard.jpg&amp;imgrefurl=http://www.papermart.com/templates/serieslist.asp?STYLE=TALL&amp;h=480&amp;w=480&amp;sz=16&amp;tbnid=xvN8JzOnCBYJ:&amp;tbnh=125&amp;tbnw=125&amp;start=188&amp;prev=/images?q=corrugated&amp;start=180&amp;hl=de&amp;lr=&amp;sa=N" TargetMode="External"/><Relationship Id="rId7" Type="http://schemas.openxmlformats.org/officeDocument/2006/relationships/image" Target="../media/image10.jpeg"/><Relationship Id="rId12" Type="http://schemas.openxmlformats.org/officeDocument/2006/relationships/hyperlink" Target="http://yoohooworld.tripod.com/pictures/bottles/new%20cans.jpg" TargetMode="Externa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it.tpa.or.th/vsr/images/toptrend02.gif" TargetMode="Externa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aphik.schule.at/files/bilder/gross/lemm016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4.jpeg"/><Relationship Id="rId10" Type="http://schemas.openxmlformats.org/officeDocument/2006/relationships/hyperlink" Target="http://www.wineschoppen.co.uk/images/wood_wood.jpg" TargetMode="External"/><Relationship Id="rId19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Relationship Id="rId14" Type="http://schemas.openxmlformats.org/officeDocument/2006/relationships/hyperlink" Target="http://www.jannis.dk/Wallpapers/Bottles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de/imgres?imgurl=http://www.trumpers.com/press/trumper_images/jpegs/shaving%20cream%20tubes.jpg&amp;imgrefurl=http://www.trumpers.com/press/&amp;h=711&amp;w=709&amp;sz=533&amp;tbnid=3I1gX9Vq5REJ:&amp;tbnh=137&amp;tbnw=137&amp;start=26&amp;prev=/images?q=tubes&amp;start=20&amp;hl=de&amp;lr=&amp;sa=N" TargetMode="External"/><Relationship Id="rId13" Type="http://schemas.openxmlformats.org/officeDocument/2006/relationships/image" Target="../media/image13.jpeg"/><Relationship Id="rId18" Type="http://schemas.openxmlformats.org/officeDocument/2006/relationships/image" Target="../media/image16.jpeg"/><Relationship Id="rId26" Type="http://schemas.openxmlformats.org/officeDocument/2006/relationships/chart" Target="../charts/chart6.xml"/><Relationship Id="rId3" Type="http://schemas.openxmlformats.org/officeDocument/2006/relationships/hyperlink" Target="http://images.google.de/imgres?imgurl=http://www.papermart.com/itemimg/jpg_b/rsc_standard.jpg&amp;imgrefurl=http://www.papermart.com/templates/serieslist.asp?STYLE=TALL&amp;h=480&amp;w=480&amp;sz=16&amp;tbnid=xvN8JzOnCBYJ:&amp;tbnh=125&amp;tbnw=125&amp;start=188&amp;prev=/images?q=corrugated&amp;start=180&amp;hl=de&amp;lr=&amp;sa=N" TargetMode="External"/><Relationship Id="rId21" Type="http://schemas.openxmlformats.org/officeDocument/2006/relationships/chart" Target="../charts/chart1.xml"/><Relationship Id="rId7" Type="http://schemas.openxmlformats.org/officeDocument/2006/relationships/image" Target="../media/image10.jpeg"/><Relationship Id="rId12" Type="http://schemas.openxmlformats.org/officeDocument/2006/relationships/hyperlink" Target="http://yoohooworld.tripod.com/pictures/bottles/new%20cans.jpg" TargetMode="External"/><Relationship Id="rId17" Type="http://schemas.openxmlformats.org/officeDocument/2006/relationships/image" Target="../media/image15.jpeg"/><Relationship Id="rId25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it.tpa.or.th/vsr/images/toptrend02.gif" TargetMode="Externa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aphik.schule.at/files/bilder/gross/lemm016.jpg" TargetMode="External"/><Relationship Id="rId11" Type="http://schemas.openxmlformats.org/officeDocument/2006/relationships/image" Target="../media/image12.jpeg"/><Relationship Id="rId24" Type="http://schemas.openxmlformats.org/officeDocument/2006/relationships/chart" Target="../charts/chart4.xml"/><Relationship Id="rId5" Type="http://schemas.openxmlformats.org/officeDocument/2006/relationships/image" Target="../media/image9.png"/><Relationship Id="rId15" Type="http://schemas.openxmlformats.org/officeDocument/2006/relationships/image" Target="../media/image14.jpeg"/><Relationship Id="rId23" Type="http://schemas.openxmlformats.org/officeDocument/2006/relationships/chart" Target="../charts/chart3.xml"/><Relationship Id="rId28" Type="http://schemas.openxmlformats.org/officeDocument/2006/relationships/chart" Target="../charts/chart8.xml"/><Relationship Id="rId10" Type="http://schemas.openxmlformats.org/officeDocument/2006/relationships/hyperlink" Target="http://www.wineschoppen.co.uk/images/wood_wood.jpg" TargetMode="External"/><Relationship Id="rId19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Relationship Id="rId14" Type="http://schemas.openxmlformats.org/officeDocument/2006/relationships/hyperlink" Target="http://www.jannis.dk/Wallpapers/Bottles.jpg" TargetMode="External"/><Relationship Id="rId22" Type="http://schemas.openxmlformats.org/officeDocument/2006/relationships/chart" Target="../charts/chart2.xml"/><Relationship Id="rId27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362450"/>
            <a:ext cx="5143500" cy="63094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latin typeface="Arial" charset="0"/>
                <a:cs typeface="Arial" charset="0"/>
              </a:rPr>
              <a:t>Neue Geschäftsfelder im Verpackungsdruck mit Prinect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277813"/>
          </a:xfrm>
        </p:spPr>
        <p:txBody>
          <a:bodyPr/>
          <a:lstStyle/>
          <a:p>
            <a:r>
              <a:rPr lang="de-DE" smtClean="0">
                <a:latin typeface="Arial" charset="0"/>
                <a:cs typeface="Arial" charset="0"/>
              </a:rPr>
              <a:t>Sabine Roob</a:t>
            </a:r>
            <a:endParaRPr lang="de-D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dirty="0" smtClean="0">
                <a:latin typeface="Arial" charset="0"/>
                <a:cs typeface="Arial" charset="0"/>
              </a:rPr>
              <a:t>Schnelle, einfache Entwürfe, </a:t>
            </a:r>
            <a:r>
              <a:rPr lang="de-DE" altLang="en-US" dirty="0" err="1" smtClean="0">
                <a:latin typeface="Arial" charset="0"/>
                <a:cs typeface="Arial" charset="0"/>
              </a:rPr>
              <a:t>Layouterzeugung</a:t>
            </a:r>
            <a:r>
              <a:rPr lang="de-DE" altLang="en-US" dirty="0" smtClean="0">
                <a:latin typeface="Arial" charset="0"/>
                <a:cs typeface="Arial" charset="0"/>
              </a:rPr>
              <a:t> und Werkzeugdesign</a:t>
            </a:r>
            <a:br>
              <a:rPr lang="de-DE" altLang="en-US" dirty="0" smtClean="0">
                <a:latin typeface="Arial" charset="0"/>
                <a:cs typeface="Arial" charset="0"/>
              </a:rPr>
            </a:br>
            <a:endParaRPr lang="de-DE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483" name="Inhaltsplatzhalter 6"/>
          <p:cNvSpPr>
            <a:spLocks noGrp="1"/>
          </p:cNvSpPr>
          <p:nvPr>
            <p:ph idx="1"/>
          </p:nvPr>
        </p:nvSpPr>
        <p:spPr>
          <a:xfrm>
            <a:off x="457200" y="1929600"/>
            <a:ext cx="5915025" cy="4132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Prinect Package Designer</a:t>
            </a:r>
            <a:r>
              <a:rPr lang="en-US" dirty="0"/>
              <a:t/>
            </a:r>
            <a:br>
              <a:rPr lang="en-US" dirty="0"/>
            </a:br>
            <a:endParaRPr lang="en-US" sz="1400" dirty="0"/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Schnelles, fehlerfreies Design von Verpackungen und Displays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3D </a:t>
            </a:r>
            <a:r>
              <a:rPr lang="de-DE" dirty="0" err="1">
                <a:solidFill>
                  <a:schemeClr val="tx2"/>
                </a:solidFill>
              </a:rPr>
              <a:t>Softproofs</a:t>
            </a:r>
            <a:r>
              <a:rPr lang="de-DE" dirty="0">
                <a:solidFill>
                  <a:schemeClr val="tx2"/>
                </a:solidFill>
              </a:rPr>
              <a:t> für schnelle, kostengünstige Kommunikation mit Kunden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Illustrator Plug-in zur einfachen, genauen Erstellung des Grafikdesigns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tx2"/>
                </a:solidFill>
              </a:rPr>
              <a:t>Effiziente </a:t>
            </a:r>
            <a:r>
              <a:rPr lang="de-DE" dirty="0" err="1" smtClean="0">
                <a:solidFill>
                  <a:schemeClr val="tx2"/>
                </a:solidFill>
              </a:rPr>
              <a:t>Layouterzeugung</a:t>
            </a:r>
            <a:endParaRPr lang="de-DE" dirty="0" smtClean="0">
              <a:solidFill>
                <a:schemeClr val="tx2"/>
              </a:solidFill>
            </a:endParaRP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Kostenreduzierung in der Produktion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tx2"/>
                </a:solidFill>
              </a:rPr>
              <a:t>Exakte Informationen für die Kostenkalkulation  im MIS – ohne </a:t>
            </a:r>
            <a:r>
              <a:rPr lang="de-DE" dirty="0" err="1" smtClean="0">
                <a:solidFill>
                  <a:schemeClr val="tx2"/>
                </a:solidFill>
              </a:rPr>
              <a:t>Opetratoreingriff</a:t>
            </a:r>
            <a:r>
              <a:rPr lang="de-DE" dirty="0" smtClean="0">
                <a:solidFill>
                  <a:schemeClr val="tx2"/>
                </a:solidFill>
              </a:rPr>
              <a:t>!</a:t>
            </a:r>
            <a:endParaRPr lang="en-US" dirty="0">
              <a:solidFill>
                <a:schemeClr val="tx2"/>
              </a:solidFill>
            </a:endParaRPr>
          </a:p>
          <a:p>
            <a:pPr marL="266400" indent="-234000" eaLnBrk="1" fontAlgn="auto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1000" dirty="0" err="1" smtClean="0">
                <a:solidFill>
                  <a:srgbClr val="C00000"/>
                </a:solidFill>
                <a:hlinkClick r:id="rId3" action="ppaction://hlinkfile"/>
              </a:rPr>
              <a:t>Präsentationen</a:t>
            </a:r>
            <a:r>
              <a:rPr lang="en-US" sz="1000" dirty="0" smtClean="0">
                <a:solidFill>
                  <a:srgbClr val="C00000"/>
                </a:solidFill>
                <a:hlinkClick r:id="rId3" action="ppaction://hlinkfile"/>
              </a:rPr>
              <a:t>\Movies\Film_Illustrator_NEU.wmv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21510" name="Foliennummernplatzhalter 6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75746F-AC3B-4235-BD7C-52EF01C78DF6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en-US" smtClean="0"/>
          </a:p>
        </p:txBody>
      </p:sp>
      <p:pic>
        <p:nvPicPr>
          <p:cNvPr id="21509" name="Grafik 6" descr="display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73238"/>
            <a:ext cx="23780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3825044"/>
            <a:ext cx="238763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1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457200" y="1114425"/>
            <a:ext cx="8229600" cy="738188"/>
          </a:xfrm>
        </p:spPr>
        <p:txBody>
          <a:bodyPr/>
          <a:lstStyle/>
          <a:p>
            <a:r>
              <a:rPr lang="de-DE" altLang="en-US" dirty="0" smtClean="0">
                <a:latin typeface="Arial" charset="0"/>
                <a:cs typeface="Arial" charset="0"/>
              </a:rPr>
              <a:t>Verschiedene </a:t>
            </a:r>
            <a:r>
              <a:rPr lang="de-DE" altLang="de-DE" dirty="0" smtClean="0">
                <a:latin typeface="Arial" charset="0"/>
                <a:cs typeface="Arial" charset="0"/>
              </a:rPr>
              <a:t>Bestellarte</a:t>
            </a:r>
            <a:r>
              <a:rPr lang="de-DE" altLang="de-DE" sz="2000" dirty="0" smtClean="0">
                <a:latin typeface="Arial" charset="0"/>
                <a:cs typeface="Arial" charset="0"/>
              </a:rPr>
              <a:t>n</a:t>
            </a:r>
            <a:endParaRPr lang="de-DE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13315" name="Inhaltsplatzhalter 5"/>
          <p:cNvSpPr>
            <a:spLocks noGrp="1"/>
          </p:cNvSpPr>
          <p:nvPr>
            <p:ph idx="1"/>
          </p:nvPr>
        </p:nvSpPr>
        <p:spPr>
          <a:xfrm>
            <a:off x="457200" y="1849438"/>
            <a:ext cx="8229600" cy="4408487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Arial" charset="0"/>
                <a:cs typeface="Arial" charset="0"/>
              </a:rPr>
              <a:t>Artikel können auf verschiedene Arten bestellt werden:</a:t>
            </a:r>
          </a:p>
          <a:p>
            <a:pPr lvl="1" eaLnBrk="1" hangingPunct="1"/>
            <a:r>
              <a:rPr lang="de-DE" altLang="de-DE" dirty="0">
                <a:latin typeface="Arial" charset="0"/>
                <a:cs typeface="Arial" charset="0"/>
              </a:rPr>
              <a:t>Manuelle Anlage einzelner Jobs mit ein oder mehreren Artikeln im MIS/ERP oder Prinect Cockpit</a:t>
            </a:r>
          </a:p>
          <a:p>
            <a:pPr lvl="1" eaLnBrk="1" hangingPunct="1"/>
            <a:r>
              <a:rPr lang="de-DE" altLang="de-DE" dirty="0">
                <a:latin typeface="Arial" charset="0"/>
                <a:cs typeface="Arial" charset="0"/>
              </a:rPr>
              <a:t>Bestellung über eine </a:t>
            </a:r>
            <a:r>
              <a:rPr lang="de-DE" altLang="de-DE" dirty="0" err="1">
                <a:latin typeface="Arial" charset="0"/>
                <a:cs typeface="Arial" charset="0"/>
              </a:rPr>
              <a:t>Excelliste</a:t>
            </a:r>
            <a:r>
              <a:rPr lang="de-DE" altLang="de-DE" dirty="0">
                <a:latin typeface="Arial" charset="0"/>
                <a:cs typeface="Arial" charset="0"/>
              </a:rPr>
              <a:t> (Menge je Artikel etc.)</a:t>
            </a:r>
          </a:p>
          <a:p>
            <a:pPr lvl="2" eaLnBrk="1" hangingPunct="1"/>
            <a:r>
              <a:rPr lang="de-DE" altLang="de-DE" dirty="0">
                <a:latin typeface="Arial" charset="0"/>
                <a:cs typeface="Arial" charset="0"/>
              </a:rPr>
              <a:t>Übersetzung in </a:t>
            </a:r>
            <a:r>
              <a:rPr lang="de-DE" altLang="de-DE" dirty="0" err="1">
                <a:latin typeface="Arial" charset="0"/>
                <a:cs typeface="Arial" charset="0"/>
              </a:rPr>
              <a:t>csv</a:t>
            </a:r>
            <a:r>
              <a:rPr lang="de-DE" altLang="de-DE" dirty="0">
                <a:latin typeface="Arial" charset="0"/>
                <a:cs typeface="Arial" charset="0"/>
              </a:rPr>
              <a:t>-Dateien</a:t>
            </a:r>
          </a:p>
          <a:p>
            <a:pPr lvl="2" eaLnBrk="1" hangingPunct="1"/>
            <a:r>
              <a:rPr lang="de-DE" altLang="de-DE" dirty="0">
                <a:latin typeface="Arial" charset="0"/>
                <a:cs typeface="Arial" charset="0"/>
              </a:rPr>
              <a:t>Jede Zeile wird ein Job im Cockpit</a:t>
            </a:r>
          </a:p>
          <a:p>
            <a:pPr lvl="2" eaLnBrk="1" hangingPunct="1"/>
            <a:r>
              <a:rPr lang="de-DE" altLang="de-DE" dirty="0">
                <a:latin typeface="Arial" charset="0"/>
                <a:cs typeface="Arial" charset="0"/>
              </a:rPr>
              <a:t>Jobs können zu Sammelaufträgen zusammengefasst werden</a:t>
            </a:r>
          </a:p>
          <a:p>
            <a:pPr lvl="1" eaLnBrk="1" hangingPunct="1"/>
            <a:r>
              <a:rPr lang="de-DE" altLang="de-DE" dirty="0">
                <a:latin typeface="Arial" charset="0"/>
                <a:cs typeface="Arial" charset="0"/>
              </a:rPr>
              <a:t>Bestellung über einen Webshop</a:t>
            </a:r>
          </a:p>
        </p:txBody>
      </p:sp>
      <p:sp>
        <p:nvSpPr>
          <p:cNvPr id="19460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956F4C1-7826-4F1B-9447-19F809FF3602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en-US" smtClean="0"/>
          </a:p>
        </p:txBody>
      </p: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1835150" y="4749800"/>
            <a:ext cx="5370513" cy="1631950"/>
            <a:chOff x="1043608" y="4509120"/>
            <a:chExt cx="6796038" cy="2064609"/>
          </a:xfrm>
        </p:grpSpPr>
        <p:pic>
          <p:nvPicPr>
            <p:cNvPr id="19462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509120"/>
              <a:ext cx="3096914" cy="2064609"/>
            </a:xfrm>
            <a:prstGeom prst="rect">
              <a:avLst/>
            </a:prstGeom>
            <a:noFill/>
            <a:ln w="9525">
              <a:solidFill>
                <a:srgbClr val="665BA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63" name="Gruppieren 5"/>
            <p:cNvGrpSpPr>
              <a:grpSpLocks/>
            </p:cNvGrpSpPr>
            <p:nvPr/>
          </p:nvGrpSpPr>
          <p:grpSpPr bwMode="auto">
            <a:xfrm>
              <a:off x="4644008" y="4581128"/>
              <a:ext cx="3195638" cy="1763712"/>
              <a:chOff x="900113" y="3500438"/>
              <a:chExt cx="4289425" cy="2368550"/>
            </a:xfrm>
          </p:grpSpPr>
          <p:pic>
            <p:nvPicPr>
              <p:cNvPr id="19464" name="Picture 26" descr="C:\Users\lm\plantin-2006\bezoekenV2005\Elburg Sassenheim\preview-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239" b="25690"/>
              <a:stretch>
                <a:fillRect/>
              </a:stretch>
            </p:blipFill>
            <p:spPr bwMode="auto">
              <a:xfrm>
                <a:off x="935038" y="3500438"/>
                <a:ext cx="936625" cy="900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24" descr="C:\Users\lm\plantin-2006\bezoekenV2005\Elburg Sassenheim\preview-3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19" r="65894" b="22260"/>
              <a:stretch>
                <a:fillRect/>
              </a:stretch>
            </p:blipFill>
            <p:spPr bwMode="auto">
              <a:xfrm>
                <a:off x="900113" y="4976813"/>
                <a:ext cx="935037" cy="865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6" name="Picture 2" descr="C:\Users\roobsabi\AppData\Local\Microsoft\Windows\Temporary Internet Files\Content.IE5\SI97IHB4\MC900442127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063" y="3860800"/>
                <a:ext cx="2022475" cy="200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Gewinkelte Verbindung 10"/>
              <p:cNvCxnSpPr/>
              <p:nvPr/>
            </p:nvCxnSpPr>
            <p:spPr>
              <a:xfrm>
                <a:off x="1870186" y="3951251"/>
                <a:ext cx="1477664" cy="447721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winkelte Verbindung 11"/>
              <p:cNvCxnSpPr/>
              <p:nvPr/>
            </p:nvCxnSpPr>
            <p:spPr>
              <a:xfrm flipV="1">
                <a:off x="1907936" y="4833207"/>
                <a:ext cx="1404860" cy="574486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3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platzhalter 5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266400" indent="-234000" eaLnBrk="1" fontAlgn="auto" hangingPunct="1">
              <a:lnSpc>
                <a:spcPts val="2163"/>
              </a:lnSpc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64500" indent="-342900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Elektronische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Plantafel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marL="712800" lvl="1" indent="-234000" eaLnBrk="1" fontAlgn="auto" hangingPunct="1">
              <a:lnSpc>
                <a:spcPts val="2163"/>
              </a:lnSpc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Kompletter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aktueller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Überblick</a:t>
            </a:r>
            <a:endParaRPr lang="en-US" dirty="0">
              <a:solidFill>
                <a:schemeClr val="tx2"/>
              </a:solidFill>
            </a:endParaRPr>
          </a:p>
          <a:p>
            <a:pPr marL="712800" lvl="1" indent="-234000" eaLnBrk="1" fontAlgn="auto" hangingPunct="1">
              <a:lnSpc>
                <a:spcPts val="2163"/>
              </a:lnSpc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Optimale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Kontrolle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schnelle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Reaktion</a:t>
            </a:r>
            <a:endParaRPr lang="en-US" dirty="0">
              <a:solidFill>
                <a:schemeClr val="tx2"/>
              </a:solidFill>
            </a:endParaRPr>
          </a:p>
          <a:p>
            <a:pPr marL="712800" lvl="1" indent="-234000" eaLnBrk="1" fontAlgn="auto" hangingPunct="1">
              <a:lnSpc>
                <a:spcPts val="2163"/>
              </a:lnSpc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Reduzierung</a:t>
            </a:r>
            <a:r>
              <a:rPr lang="en-US" dirty="0">
                <a:solidFill>
                  <a:schemeClr val="tx2"/>
                </a:solidFill>
              </a:rPr>
              <a:t> der </a:t>
            </a:r>
            <a:r>
              <a:rPr lang="en-US" dirty="0" err="1">
                <a:solidFill>
                  <a:schemeClr val="tx2"/>
                </a:solidFill>
              </a:rPr>
              <a:t>Rüstzeiten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253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>
                <a:latin typeface="Arial" charset="0"/>
                <a:cs typeface="Arial" charset="0"/>
              </a:rPr>
              <a:t>Integrierte</a:t>
            </a:r>
            <a:r>
              <a:rPr lang="en-US" altLang="de-DE" dirty="0">
                <a:latin typeface="Arial" charset="0"/>
                <a:cs typeface="Arial" charset="0"/>
              </a:rPr>
              <a:t> </a:t>
            </a:r>
            <a:r>
              <a:rPr lang="en-US" altLang="de-DE" dirty="0" err="1">
                <a:latin typeface="Arial" charset="0"/>
                <a:cs typeface="Arial" charset="0"/>
              </a:rPr>
              <a:t>Produktionsplanung</a:t>
            </a:r>
            <a:r>
              <a:rPr lang="en-US" altLang="de-DE" dirty="0">
                <a:latin typeface="Arial" charset="0"/>
                <a:cs typeface="Arial" charset="0"/>
              </a:rPr>
              <a:t> und -</a:t>
            </a:r>
            <a:r>
              <a:rPr lang="en-US" altLang="de-DE" dirty="0" err="1">
                <a:latin typeface="Arial" charset="0"/>
                <a:cs typeface="Arial" charset="0"/>
              </a:rPr>
              <a:t>kontrolle</a:t>
            </a:r>
            <a:r>
              <a:rPr lang="en-US" altLang="de-DE" dirty="0">
                <a:latin typeface="Arial" charset="0"/>
                <a:cs typeface="Arial" charset="0"/>
              </a:rPr>
              <a:t/>
            </a:r>
            <a:br>
              <a:rPr lang="en-US" altLang="de-DE" dirty="0">
                <a:latin typeface="Arial" charset="0"/>
                <a:cs typeface="Arial" charset="0"/>
              </a:rPr>
            </a:br>
            <a:r>
              <a:rPr lang="en-US" altLang="de-DE" dirty="0">
                <a:solidFill>
                  <a:schemeClr val="accent1"/>
                </a:solidFill>
                <a:latin typeface="Arial" charset="0"/>
                <a:cs typeface="Arial" charset="0"/>
              </a:rPr>
              <a:t>Prinect Scheduler</a:t>
            </a:r>
            <a:endParaRPr lang="de-DE" alt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22533" name="Foliennummernplatzhalter 5"/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2B0FE6-BEDF-412D-89D1-C78F34F7B602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en-US" smtClean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19325"/>
            <a:ext cx="43910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5"/>
          <p:cNvSpPr>
            <a:spLocks noGrp="1"/>
          </p:cNvSpPr>
          <p:nvPr>
            <p:ph type="title"/>
          </p:nvPr>
        </p:nvSpPr>
        <p:spPr>
          <a:xfrm>
            <a:off x="457200" y="1120775"/>
            <a:ext cx="8229600" cy="9953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charset="0"/>
                <a:cs typeface="Arial" charset="0"/>
              </a:rPr>
              <a:t>Pre Press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Prepress Manager and PDF Toolbox</a:t>
            </a:r>
            <a:endParaRPr lang="de-DE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6387" name="Inhaltsplatzhalter 6"/>
          <p:cNvSpPr>
            <a:spLocks noGrp="1"/>
          </p:cNvSpPr>
          <p:nvPr>
            <p:ph sz="quarter" idx="4294967295"/>
          </p:nvPr>
        </p:nvSpPr>
        <p:spPr>
          <a:xfrm>
            <a:off x="457200" y="2203450"/>
            <a:ext cx="8229600" cy="39417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dirty="0"/>
              <a:t>PDF-basierter Workflow zur </a:t>
            </a:r>
            <a:r>
              <a:rPr lang="de-DE" dirty="0" smtClean="0"/>
              <a:t>druckgerechten Einzelnutzenaufbereitung</a:t>
            </a:r>
            <a:endParaRPr lang="de-DE" dirty="0"/>
          </a:p>
          <a:p>
            <a:pPr marL="622300" lvl="1" indent="-1651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accent1"/>
                </a:solidFill>
              </a:rPr>
              <a:t>Prinect Prepress Manager </a:t>
            </a:r>
            <a:r>
              <a:rPr lang="de-DE" dirty="0"/>
              <a:t>für automatische Bearbeitung</a:t>
            </a:r>
          </a:p>
          <a:p>
            <a:pPr marL="622300" lvl="1" indent="-1651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accent1"/>
                </a:solidFill>
              </a:rPr>
              <a:t>PDF Toolbox </a:t>
            </a:r>
            <a:r>
              <a:rPr lang="de-DE" dirty="0"/>
              <a:t>für leichtes Bearbeiten von PDF-Daten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621025" lvl="1" indent="-1651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 err="1" smtClean="0">
                <a:solidFill>
                  <a:schemeClr val="tx2"/>
                </a:solidFill>
              </a:rPr>
              <a:t>Überprüfung</a:t>
            </a:r>
            <a:r>
              <a:rPr lang="en-US" dirty="0" smtClean="0">
                <a:solidFill>
                  <a:schemeClr val="tx2"/>
                </a:solidFill>
              </a:rPr>
              <a:t> des </a:t>
            </a:r>
            <a:r>
              <a:rPr lang="en-US" dirty="0" err="1" smtClean="0">
                <a:solidFill>
                  <a:schemeClr val="tx2"/>
                </a:solidFill>
              </a:rPr>
              <a:t>grafischen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err="1" smtClean="0">
                <a:solidFill>
                  <a:schemeClr val="tx2"/>
                </a:solidFill>
              </a:rPr>
              <a:t>stukturellen</a:t>
            </a:r>
            <a:r>
              <a:rPr lang="en-US" dirty="0" smtClean="0">
                <a:solidFill>
                  <a:schemeClr val="tx2"/>
                </a:solidFill>
              </a:rPr>
              <a:t> Designs</a:t>
            </a:r>
          </a:p>
          <a:p>
            <a:pPr marL="621025" lvl="1" indent="-1651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Neue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plug-ins </a:t>
            </a:r>
            <a:r>
              <a:rPr lang="en-US" dirty="0" err="1" smtClean="0">
                <a:solidFill>
                  <a:schemeClr val="tx2"/>
                </a:solidFill>
              </a:rPr>
              <a:t>wie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Barcode </a:t>
            </a:r>
            <a:r>
              <a:rPr lang="en-US" dirty="0" smtClean="0">
                <a:solidFill>
                  <a:schemeClr val="tx2"/>
                </a:solidFill>
              </a:rPr>
              <a:t>und </a:t>
            </a:r>
            <a:r>
              <a:rPr lang="en-US" dirty="0">
                <a:solidFill>
                  <a:schemeClr val="tx2"/>
                </a:solidFill>
              </a:rPr>
              <a:t>Object Editor</a:t>
            </a:r>
          </a:p>
          <a:p>
            <a:pPr marL="621025" lvl="1" indent="-1651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Alle </a:t>
            </a:r>
            <a:r>
              <a:rPr lang="de-DE" dirty="0">
                <a:solidFill>
                  <a:schemeClr val="tx2"/>
                </a:solidFill>
              </a:rPr>
              <a:t>Informationen </a:t>
            </a:r>
            <a:r>
              <a:rPr lang="de-DE" dirty="0" smtClean="0">
                <a:solidFill>
                  <a:schemeClr val="tx2"/>
                </a:solidFill>
              </a:rPr>
              <a:t>werden gespeichert </a:t>
            </a:r>
            <a:r>
              <a:rPr lang="de-DE" dirty="0">
                <a:solidFill>
                  <a:schemeClr val="tx2"/>
                </a:solidFill>
              </a:rPr>
              <a:t>für Wiederholaufträge in </a:t>
            </a:r>
            <a:r>
              <a:rPr lang="de-DE" dirty="0" smtClean="0">
                <a:solidFill>
                  <a:schemeClr val="tx2"/>
                </a:solidFill>
              </a:rPr>
              <a:t>gleicher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  Qualität</a:t>
            </a:r>
            <a:endParaRPr lang="en-US" dirty="0">
              <a:solidFill>
                <a:schemeClr val="tx2"/>
              </a:solidFill>
            </a:endParaRPr>
          </a:p>
          <a:p>
            <a:pPr marL="621025" lvl="1" indent="-1651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endParaRPr dirty="0">
              <a:solidFill>
                <a:srgbClr val="C00000"/>
              </a:solidFill>
            </a:endParaRPr>
          </a:p>
          <a:p>
            <a:pPr marL="266400" indent="-234000" eaLnBrk="1" fontAlgn="auto" hangingPunct="1">
              <a:lnSpc>
                <a:spcPct val="100000"/>
              </a:lnSpc>
              <a:buFont typeface="Arial" charset="0"/>
              <a:buNone/>
              <a:defRPr/>
            </a:pPr>
            <a:endParaRPr dirty="0">
              <a:solidFill>
                <a:srgbClr val="C00000"/>
              </a:solidFill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C6C1C2-01DB-4042-9E77-AD6E3CFCD1D0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en-US" dirty="0" smtClean="0"/>
          </a:p>
        </p:txBody>
      </p:sp>
      <p:sp>
        <p:nvSpPr>
          <p:cNvPr id="23557" name="Textfeld 4"/>
          <p:cNvSpPr txBox="1">
            <a:spLocks noChangeArrowheads="1"/>
          </p:cNvSpPr>
          <p:nvPr/>
        </p:nvSpPr>
        <p:spPr bwMode="auto">
          <a:xfrm>
            <a:off x="1116013" y="6237288"/>
            <a:ext cx="2270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000">
                <a:hlinkClick r:id="rId3" action="ppaction://hlinkfile"/>
              </a:rPr>
              <a:t>movies\PDFTB P12 new features.avi</a:t>
            </a:r>
            <a:endParaRPr lang="de-DE" altLang="en-US" sz="10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436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Multicolor zur Reduzierung von Sonderfarben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540800"/>
            <a:ext cx="5338936" cy="4692282"/>
          </a:xfrm>
        </p:spPr>
        <p:txBody>
          <a:bodyPr/>
          <a:lstStyle/>
          <a:p>
            <a:pPr marL="542925" lvl="0" indent="-542925"/>
            <a:r>
              <a:rPr lang="en-US" dirty="0" err="1" smtClean="0"/>
              <a:t>Intelligenter</a:t>
            </a:r>
            <a:r>
              <a:rPr lang="en-US" dirty="0" smtClean="0"/>
              <a:t> Ersatz der </a:t>
            </a:r>
            <a:r>
              <a:rPr lang="en-US" dirty="0" err="1" smtClean="0"/>
              <a:t>Sonderfarben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CMYK plus Orange, </a:t>
            </a:r>
            <a:r>
              <a:rPr lang="en-US" dirty="0" err="1" smtClean="0"/>
              <a:t>Grün</a:t>
            </a:r>
            <a:r>
              <a:rPr lang="en-US" dirty="0" smtClean="0"/>
              <a:t> und </a:t>
            </a:r>
            <a:r>
              <a:rPr lang="en-US" dirty="0" err="1" smtClean="0"/>
              <a:t>Blau</a:t>
            </a:r>
            <a:endParaRPr lang="en-US" dirty="0" smtClean="0"/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Farbwechsel</a:t>
            </a:r>
            <a:r>
              <a:rPr lang="en-US" dirty="0"/>
              <a:t>,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Waschvorgänge</a:t>
            </a:r>
            <a:r>
              <a:rPr lang="en-US" dirty="0"/>
              <a:t>, stark </a:t>
            </a:r>
            <a:r>
              <a:rPr lang="en-US" dirty="0" err="1"/>
              <a:t>reduzierte</a:t>
            </a:r>
            <a:r>
              <a:rPr lang="en-US" dirty="0"/>
              <a:t> </a:t>
            </a:r>
            <a:r>
              <a:rPr lang="en-US" dirty="0" err="1"/>
              <a:t>Rüstzeit</a:t>
            </a:r>
            <a:r>
              <a:rPr lang="en-US" dirty="0"/>
              <a:t>! </a:t>
            </a:r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en-US" dirty="0" err="1"/>
              <a:t>Geringere</a:t>
            </a:r>
            <a:r>
              <a:rPr lang="en-US" dirty="0"/>
              <a:t> </a:t>
            </a:r>
            <a:r>
              <a:rPr lang="en-US" dirty="0" err="1"/>
              <a:t>Maschinenstillstandzeiten</a:t>
            </a:r>
            <a:r>
              <a:rPr lang="en-US" dirty="0"/>
              <a:t> </a:t>
            </a:r>
            <a:endParaRPr lang="de-DE" dirty="0"/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de-DE" dirty="0"/>
              <a:t>Weniger Lagerbestand von Sonderfarben</a:t>
            </a:r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en-US" dirty="0" err="1"/>
              <a:t>Sonderfarben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Anicolor </a:t>
            </a:r>
            <a:r>
              <a:rPr lang="en-US" dirty="0" err="1"/>
              <a:t>qualifiziert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marL="990600" lvl="1" indent="-542925">
              <a:buFont typeface="Wingdings" panose="05000000000000000000" pitchFamily="2" charset="2"/>
              <a:buChar char="Ø"/>
            </a:pPr>
            <a:r>
              <a:rPr lang="de-DE" dirty="0"/>
              <a:t>Höhere Prozesssicherheit durch einheitliches Farbverhalten</a:t>
            </a:r>
          </a:p>
          <a:p>
            <a:pPr marL="542925" lvl="0" indent="-542925"/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DD255E-EC79-4613-B42C-12F80B7CB33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9" name="Picture 3" descr="C:\Users\laubmant.CEU\Pictures\Screenpresso\2013-04-16_13h21_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/>
          <a:stretch/>
        </p:blipFill>
        <p:spPr bwMode="auto">
          <a:xfrm>
            <a:off x="5904148" y="2060848"/>
            <a:ext cx="2470055" cy="19728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Picture 2" descr="C:\Users\laubmant.CEU\Pictures\Screenpresso\2013-04-16_13h21_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185084"/>
            <a:ext cx="2481010" cy="20248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6333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4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998538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Bogenvorbereitung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Signa Station Packaging Pro </a:t>
            </a:r>
            <a:endParaRPr lang="de-DE" alt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57200" y="2203450"/>
            <a:ext cx="5662972" cy="39417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dirty="0"/>
              <a:t>Effektive Druckbogenaufbereitung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Im- und Export aller CAD-Formate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 err="1"/>
              <a:t>Step</a:t>
            </a:r>
            <a:r>
              <a:rPr lang="de-DE" sz="1400" dirty="0"/>
              <a:t> &amp; Repeat mit </a:t>
            </a:r>
            <a:r>
              <a:rPr lang="de-DE" sz="1400" dirty="0" err="1"/>
              <a:t>Verschnittminimierung</a:t>
            </a:r>
            <a:endParaRPr lang="de-DE" sz="1400" dirty="0"/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Sammelformerstellung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3D-Modell: Virtueller </a:t>
            </a:r>
            <a:r>
              <a:rPr lang="de-DE" sz="1400" dirty="0" err="1"/>
              <a:t>Proof</a:t>
            </a:r>
            <a:r>
              <a:rPr lang="de-DE" sz="1400" dirty="0"/>
              <a:t> für strukturelles Design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 err="1"/>
              <a:t>Beschnittpfad</a:t>
            </a:r>
            <a:r>
              <a:rPr lang="de-DE" sz="1400" dirty="0"/>
              <a:t>-Definition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Intelligentes Markenhandling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Barcode-Erzeugung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400" dirty="0"/>
              <a:t>Erzeugung der Voreinstelldaten für Druck und Weiterverarbeitung</a:t>
            </a:r>
            <a:br>
              <a:rPr lang="de-DE" sz="1400" dirty="0"/>
            </a:b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Schnelle Bogenaufbereitung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Kürzere Rüstzeiten für Druck und </a:t>
            </a:r>
            <a:r>
              <a:rPr lang="de-DE" dirty="0" smtClean="0">
                <a:solidFill>
                  <a:schemeClr val="tx2"/>
                </a:solidFill>
              </a:rPr>
              <a:t>Weiterverarbeitung</a:t>
            </a:r>
            <a:endParaRPr sz="1400" dirty="0"/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endParaRPr dirty="0"/>
          </a:p>
        </p:txBody>
      </p:sp>
      <p:sp>
        <p:nvSpPr>
          <p:cNvPr id="24580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152D77-A352-4BE6-9321-1F4C10C77514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en-US" smtClean="0"/>
          </a:p>
        </p:txBody>
      </p:sp>
      <p:pic>
        <p:nvPicPr>
          <p:cNvPr id="8" name="3d present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l="28790" t="17717" r="31348" b="8464"/>
          <a:stretch>
            <a:fillRect/>
          </a:stretch>
        </p:blipFill>
        <p:spPr bwMode="auto">
          <a:xfrm>
            <a:off x="6624228" y="1556792"/>
            <a:ext cx="1460500" cy="207168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24582" name="Picture 5" descr="Stanzform Gesamter Bogen"/>
          <p:cNvPicPr>
            <a:picLocks noChangeAspect="1" noChangeArrowheads="1"/>
          </p:cNvPicPr>
          <p:nvPr/>
        </p:nvPicPr>
        <p:blipFill>
          <a:blip r:embed="rId5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60800"/>
            <a:ext cx="22891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04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998538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Bogenoptimierung für Sammelformen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Signa Station Sheet Optimizer </a:t>
            </a:r>
            <a:endParaRPr lang="de-DE" alt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2203450"/>
            <a:ext cx="4038600" cy="4027488"/>
          </a:xfrm>
        </p:spPr>
        <p:txBody>
          <a:bodyPr rtlCol="0">
            <a:noAutofit/>
          </a:bodyPr>
          <a:lstStyle/>
          <a:p>
            <a:pPr marL="266400" indent="-234000"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Automatische Positionierung mit Platzoptimierung und Überproduktionsminimierung</a:t>
            </a:r>
          </a:p>
          <a:p>
            <a:pPr marL="266400" indent="-234000">
              <a:lnSpc>
                <a:spcPts val="2163"/>
              </a:lnSpc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Verteilung auf CAD-Layout oder leerem Bogen</a:t>
            </a:r>
          </a:p>
          <a:p>
            <a:pPr marL="266400" indent="-234000">
              <a:lnSpc>
                <a:spcPts val="2163"/>
              </a:lnSpc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Optimierung basierend auf Produktionskosten inkl. Unterstützung mehrerer Bögen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712800" lvl="1" indent="-234000" eaLnBrk="1" fontAlgn="auto" hangingPunct="1">
              <a:lnSpc>
                <a:spcPts val="2163"/>
              </a:lnSpc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chemeClr val="tx2"/>
                </a:solidFill>
              </a:rPr>
              <a:t>Erfolg: drastische Einsparungen bei Platten und Rüstzeiten!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657725" y="2203450"/>
            <a:ext cx="4029075" cy="4027488"/>
          </a:xfrm>
        </p:spPr>
        <p:txBody>
          <a:bodyPr rtlCol="0">
            <a:noAutofit/>
          </a:bodyPr>
          <a:lstStyle/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endParaRPr/>
          </a:p>
        </p:txBody>
      </p:sp>
      <p:sp>
        <p:nvSpPr>
          <p:cNvPr id="25605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24621EB-12E4-41AB-B80D-5D330C0C4760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en-US" smtClean="0"/>
          </a:p>
        </p:txBody>
      </p:sp>
      <p:pic>
        <p:nvPicPr>
          <p:cNvPr id="7" name="Picture 3" descr="Image4"/>
          <p:cNvPicPr>
            <a:picLocks noChangeAspect="1" noChangeArrowheads="1"/>
          </p:cNvPicPr>
          <p:nvPr/>
        </p:nvPicPr>
        <p:blipFill>
          <a:blip r:embed="rId3"/>
          <a:srcRect l="39145" t="11467" r="1848" b="25252"/>
          <a:stretch>
            <a:fillRect/>
          </a:stretch>
        </p:blipFill>
        <p:spPr bwMode="auto">
          <a:xfrm>
            <a:off x="6372225" y="4206875"/>
            <a:ext cx="2327275" cy="20955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5607" name="Grafik 7" descr="SheetLayou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9325"/>
            <a:ext cx="24495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hteck 7"/>
          <p:cNvSpPr>
            <a:spLocks noChangeArrowheads="1"/>
          </p:cNvSpPr>
          <p:nvPr/>
        </p:nvSpPr>
        <p:spPr bwMode="auto">
          <a:xfrm>
            <a:off x="4356100" y="6192838"/>
            <a:ext cx="1473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000">
                <a:solidFill>
                  <a:srgbClr val="C00000"/>
                </a:solidFill>
                <a:hlinkClick r:id="rId5" action="ppaction://hlinkfile"/>
              </a:rPr>
              <a:t>movies\Optimizer.wmv</a:t>
            </a:r>
            <a:endParaRPr lang="de-DE" altLang="en-US" sz="10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297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4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998538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Druckintegration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Pressroom Manager</a:t>
            </a:r>
            <a:endParaRPr lang="de-DE" alt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31748" name="Inhaltsplatzhalter 6"/>
          <p:cNvSpPr>
            <a:spLocks noGrp="1"/>
          </p:cNvSpPr>
          <p:nvPr>
            <p:ph sz="quarter" idx="4294967295"/>
          </p:nvPr>
        </p:nvSpPr>
        <p:spPr>
          <a:xfrm>
            <a:off x="457200" y="2203450"/>
            <a:ext cx="8229600" cy="39417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r>
              <a:rPr lang="en-US" dirty="0" err="1"/>
              <a:t>Übernahme</a:t>
            </a:r>
            <a:r>
              <a:rPr lang="en-US" dirty="0"/>
              <a:t> der </a:t>
            </a:r>
            <a:r>
              <a:rPr lang="en-US" dirty="0" err="1"/>
              <a:t>Voreinstelldaten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MIS/ERP und Prepress</a:t>
            </a:r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Schnelles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Rüsten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Online-</a:t>
            </a:r>
            <a:r>
              <a:rPr lang="en-US" dirty="0" err="1"/>
              <a:t>Rückmeldungen</a:t>
            </a:r>
            <a:r>
              <a:rPr lang="en-US" dirty="0"/>
              <a:t> der </a:t>
            </a:r>
            <a:r>
              <a:rPr lang="en-US" dirty="0" err="1"/>
              <a:t>Maschinen</a:t>
            </a:r>
            <a:endParaRPr lang="en-US" dirty="0"/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r>
              <a:rPr lang="en-US" dirty="0" err="1"/>
              <a:t>Exakte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Produktionsanalyse</a:t>
            </a:r>
            <a:r>
              <a:rPr lang="en-US" dirty="0"/>
              <a:t> und </a:t>
            </a:r>
            <a:r>
              <a:rPr lang="en-US" dirty="0" err="1"/>
              <a:t>Nachkalkulation</a:t>
            </a:r>
            <a:endParaRPr lang="en-US" dirty="0"/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Prinect Mobile und Prinect Performance Benchmarking </a:t>
            </a:r>
            <a:r>
              <a:rPr lang="en-US" dirty="0" err="1"/>
              <a:t>weltweit</a:t>
            </a:r>
            <a:endParaRPr lang="en-US" dirty="0"/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en-US" dirty="0" err="1">
                <a:solidFill>
                  <a:schemeClr val="tx2"/>
                </a:solidFill>
              </a:rPr>
              <a:t>Exakte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Berichte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helfen</a:t>
            </a:r>
            <a:r>
              <a:rPr lang="en-US" dirty="0">
                <a:solidFill>
                  <a:schemeClr val="tx2"/>
                </a:solidFill>
              </a:rPr>
              <a:t>, den Workflow </a:t>
            </a:r>
            <a:r>
              <a:rPr lang="en-US" dirty="0" err="1">
                <a:solidFill>
                  <a:schemeClr val="tx2"/>
                </a:solidFill>
              </a:rPr>
              <a:t>zu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optimieren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28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D4E907-ED51-4070-9090-EDA7E4124EB1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en-US" smtClean="0"/>
          </a:p>
        </p:txBody>
      </p:sp>
      <p:grpSp>
        <p:nvGrpSpPr>
          <p:cNvPr id="26629" name="Gruppieren 4"/>
          <p:cNvGrpSpPr>
            <a:grpSpLocks/>
          </p:cNvGrpSpPr>
          <p:nvPr/>
        </p:nvGrpSpPr>
        <p:grpSpPr bwMode="auto">
          <a:xfrm>
            <a:off x="611188" y="4724400"/>
            <a:ext cx="7056437" cy="1668463"/>
            <a:chOff x="1846053" y="5105617"/>
            <a:chExt cx="5728258" cy="1381448"/>
          </a:xfrm>
        </p:grpSpPr>
        <p:grpSp>
          <p:nvGrpSpPr>
            <p:cNvPr id="3" name="Gruppieren 20"/>
            <p:cNvGrpSpPr/>
            <p:nvPr/>
          </p:nvGrpSpPr>
          <p:grpSpPr>
            <a:xfrm>
              <a:off x="6159260" y="5394685"/>
              <a:ext cx="1415051" cy="799081"/>
              <a:chOff x="531629" y="1773152"/>
              <a:chExt cx="7995683" cy="47912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1850" y="4671855"/>
                <a:ext cx="7991948" cy="1892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1629" y="1773152"/>
                <a:ext cx="7995683" cy="2948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uppieren 7"/>
            <p:cNvGrpSpPr>
              <a:grpSpLocks/>
            </p:cNvGrpSpPr>
            <p:nvPr/>
          </p:nvGrpSpPr>
          <p:grpSpPr bwMode="auto">
            <a:xfrm>
              <a:off x="5037826" y="5296770"/>
              <a:ext cx="1544276" cy="983261"/>
              <a:chOff x="683046" y="568510"/>
              <a:chExt cx="7403334" cy="472309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3046" y="568510"/>
                <a:ext cx="7403334" cy="4438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9" y="4994364"/>
                <a:ext cx="7398751" cy="297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32" name="Gruppieren 22"/>
            <p:cNvGrpSpPr>
              <a:grpSpLocks/>
            </p:cNvGrpSpPr>
            <p:nvPr/>
          </p:nvGrpSpPr>
          <p:grpSpPr bwMode="auto">
            <a:xfrm>
              <a:off x="3648559" y="5204954"/>
              <a:ext cx="1915162" cy="1196019"/>
              <a:chOff x="170458" y="921246"/>
              <a:chExt cx="8446678" cy="4882268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2137" y="923524"/>
                <a:ext cx="8445980" cy="488266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635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8836" y="1937102"/>
                <a:ext cx="6928364" cy="285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46053" y="5105617"/>
              <a:ext cx="1974284" cy="138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490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57200" y="1114425"/>
            <a:ext cx="8229600" cy="739775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Farb- &amp; Qualitätsmanagement</a:t>
            </a:r>
            <a:endParaRPr lang="de-DE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1507" name="Inhaltsplatzhalter 5"/>
          <p:cNvSpPr>
            <a:spLocks noGrp="1"/>
          </p:cNvSpPr>
          <p:nvPr>
            <p:ph idx="1"/>
          </p:nvPr>
        </p:nvSpPr>
        <p:spPr>
          <a:xfrm>
            <a:off x="457200" y="1849438"/>
            <a:ext cx="8229600" cy="4408487"/>
          </a:xfrm>
        </p:spPr>
        <p:txBody>
          <a:bodyPr rtlCol="0">
            <a:noAutofit/>
          </a:bodyPr>
          <a:lstStyle/>
          <a:p>
            <a:pPr marL="176213" indent="-166688" eaLnBrk="1" fontAlgn="auto" hangingPunct="1">
              <a:buFont typeface="Arial" pitchFamily="34" charset="0"/>
              <a:buChar char="•"/>
              <a:defRPr/>
            </a:pPr>
            <a:r>
              <a:rPr lang="de-DE" sz="1800" dirty="0"/>
              <a:t>ICC-Profilberechnungen</a:t>
            </a:r>
          </a:p>
          <a:p>
            <a:pPr marL="176213" indent="-166688" eaLnBrk="1" fontAlgn="auto" hangingPunct="1">
              <a:buFont typeface="Arial" pitchFamily="34" charset="0"/>
              <a:buChar char="•"/>
              <a:defRPr/>
            </a:pPr>
            <a:r>
              <a:rPr lang="de-DE" sz="1800" dirty="0"/>
              <a:t>Integriertes Colormanagement im Druck</a:t>
            </a:r>
          </a:p>
          <a:p>
            <a:pPr marL="176213" indent="-166688" eaLnBrk="1" fontAlgn="auto" hangingPunct="1">
              <a:buFont typeface="Arial" pitchFamily="34" charset="0"/>
              <a:buChar char="•"/>
              <a:defRPr/>
            </a:pPr>
            <a:r>
              <a:rPr lang="de-DE" sz="1800" dirty="0"/>
              <a:t>100% Checks</a:t>
            </a:r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Topqualität – stabil und jederzeit wiederholbar</a:t>
            </a:r>
            <a:r>
              <a:rPr lang="de-DE" dirty="0" smtClean="0">
                <a:solidFill>
                  <a:schemeClr val="tx2"/>
                </a:solidFill>
              </a:rPr>
              <a:t>!</a:t>
            </a:r>
            <a:endParaRPr dirty="0">
              <a:solidFill>
                <a:srgbClr val="C00000"/>
              </a:solidFill>
            </a:endParaRPr>
          </a:p>
          <a:p>
            <a:pPr marL="266400" indent="-234000" eaLnBrk="1" fontAlgn="auto" hangingPunct="1">
              <a:buFont typeface="Arial" charset="0"/>
              <a:buNone/>
              <a:defRPr/>
            </a:pPr>
            <a:endParaRPr dirty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7E55EF-8E1F-423F-9053-844932C955A4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altLang="en-US" smtClean="0"/>
          </a:p>
        </p:txBody>
      </p:sp>
      <p:sp>
        <p:nvSpPr>
          <p:cNvPr id="27653" name="Inhaltsplatzhalter 6"/>
          <p:cNvSpPr>
            <a:spLocks noGrp="1"/>
          </p:cNvSpPr>
          <p:nvPr>
            <p:ph sz="quarter" idx="4294967295"/>
          </p:nvPr>
        </p:nvSpPr>
        <p:spPr>
          <a:xfrm>
            <a:off x="5103813" y="1701800"/>
            <a:ext cx="4040187" cy="4516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7654" name="Picture 27" descr="Bil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06875"/>
            <a:ext cx="21018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4504" b="5632"/>
          <a:stretch>
            <a:fillRect/>
          </a:stretch>
        </p:blipFill>
        <p:spPr bwMode="auto">
          <a:xfrm>
            <a:off x="2484438" y="4206875"/>
            <a:ext cx="18129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Grafik 11" descr="RE_colour_workflow_06_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45005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2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4"/>
          <p:cNvSpPr>
            <a:spLocks noGrp="1"/>
          </p:cNvSpPr>
          <p:nvPr>
            <p:ph type="title"/>
          </p:nvPr>
        </p:nvSpPr>
        <p:spPr>
          <a:xfrm>
            <a:off x="457200" y="1117600"/>
            <a:ext cx="8229600" cy="998538"/>
          </a:xfrm>
        </p:spPr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Weiterverarbeitungsintegration</a:t>
            </a:r>
            <a:r>
              <a:rPr lang="de-DE" altLang="en-US" dirty="0" smtClean="0">
                <a:latin typeface="Arial" charset="0"/>
                <a:cs typeface="Arial" charset="0"/>
              </a:rPr>
              <a:t/>
            </a:r>
            <a:br>
              <a:rPr lang="de-DE" altLang="en-US" dirty="0" smtClean="0">
                <a:latin typeface="Arial" charset="0"/>
                <a:cs typeface="Arial" charset="0"/>
              </a:rPr>
            </a:br>
            <a:r>
              <a:rPr lang="de-DE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Prinect Postpress Manager</a:t>
            </a:r>
          </a:p>
        </p:txBody>
      </p:sp>
      <p:sp>
        <p:nvSpPr>
          <p:cNvPr id="31748" name="Inhaltsplatzhalter 6"/>
          <p:cNvSpPr>
            <a:spLocks noGrp="1"/>
          </p:cNvSpPr>
          <p:nvPr>
            <p:ph sz="quarter" idx="4294967295"/>
          </p:nvPr>
        </p:nvSpPr>
        <p:spPr>
          <a:xfrm>
            <a:off x="457200" y="2203450"/>
            <a:ext cx="8229600" cy="39417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r>
              <a:rPr lang="de-DE" dirty="0"/>
              <a:t>JDF-Daten von MIS/ERP und Prepress werden in Voreinstelldaten übersetzt</a:t>
            </a:r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Schnelles Rüsten </a:t>
            </a:r>
          </a:p>
          <a:p>
            <a:pPr marL="266400" indent="-234000" eaLnBrk="1" fontAlgn="auto" hangingPunct="1">
              <a:buFont typeface="Arial" pitchFamily="34" charset="0"/>
              <a:buChar char="•"/>
              <a:defRPr/>
            </a:pPr>
            <a:r>
              <a:rPr lang="de-DE" dirty="0"/>
              <a:t>Online-Rückmeldungen der Maschinen</a:t>
            </a:r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r>
              <a:rPr lang="de-DE" dirty="0"/>
              <a:t>Exakte Daten für die Produktionsanalyse und Nachkalkulation</a:t>
            </a:r>
          </a:p>
          <a:p>
            <a:pPr marL="712800" lvl="1" indent="-234000" eaLnBrk="1" fontAlgn="auto" hangingPunct="1">
              <a:buFont typeface="Arial" pitchFamily="34" charset="0"/>
              <a:buChar char="•"/>
              <a:defRPr/>
            </a:pPr>
            <a:r>
              <a:rPr lang="de-DE" dirty="0"/>
              <a:t>Prinect Mobile: Überblick über den Status aller Aufträge von überall</a:t>
            </a:r>
          </a:p>
          <a:p>
            <a:pPr marL="712800" lvl="1" indent="-234000" eaLnBrk="1" fontAlgn="auto" hangingPunct="1"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2"/>
                </a:solidFill>
              </a:rPr>
              <a:t>Exakte Berichte helfen, den Workflow zu </a:t>
            </a:r>
            <a:r>
              <a:rPr lang="de-DE" dirty="0" smtClean="0">
                <a:solidFill>
                  <a:schemeClr val="tx2"/>
                </a:solidFill>
              </a:rPr>
              <a:t>optimieren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8676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16675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B33CEC-F1D7-465D-A8E1-5678E2AD17D4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altLang="en-US" smtClean="0"/>
          </a:p>
        </p:txBody>
      </p:sp>
      <p:grpSp>
        <p:nvGrpSpPr>
          <p:cNvPr id="28677" name="Gruppieren 16"/>
          <p:cNvGrpSpPr>
            <a:grpSpLocks/>
          </p:cNvGrpSpPr>
          <p:nvPr/>
        </p:nvGrpSpPr>
        <p:grpSpPr bwMode="auto">
          <a:xfrm>
            <a:off x="1065213" y="4724400"/>
            <a:ext cx="6891337" cy="1668463"/>
            <a:chOff x="539750" y="3937000"/>
            <a:chExt cx="5523623" cy="1390650"/>
          </a:xfrm>
        </p:grpSpPr>
        <p:grpSp>
          <p:nvGrpSpPr>
            <p:cNvPr id="4" name="Gruppieren 20"/>
            <p:cNvGrpSpPr/>
            <p:nvPr/>
          </p:nvGrpSpPr>
          <p:grpSpPr bwMode="auto">
            <a:xfrm>
              <a:off x="4283968" y="4155986"/>
              <a:ext cx="1779405" cy="1005770"/>
              <a:chOff x="531629" y="1773152"/>
              <a:chExt cx="7995683" cy="479123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1850" y="4671855"/>
                <a:ext cx="7991948" cy="1892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1629" y="1773152"/>
                <a:ext cx="7995683" cy="2948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79" name="Gruppieren 22"/>
            <p:cNvGrpSpPr>
              <a:grpSpLocks/>
            </p:cNvGrpSpPr>
            <p:nvPr/>
          </p:nvGrpSpPr>
          <p:grpSpPr bwMode="auto">
            <a:xfrm>
              <a:off x="2352571" y="4036999"/>
              <a:ext cx="1926122" cy="1203986"/>
              <a:chOff x="170458" y="921246"/>
              <a:chExt cx="8446678" cy="4882268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2180" y="923524"/>
                <a:ext cx="8442587" cy="488266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68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8836" y="1937102"/>
                <a:ext cx="6928364" cy="285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9750" y="3937000"/>
              <a:ext cx="198626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836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Chancen</a:t>
            </a:r>
            <a:r>
              <a:rPr lang="en-US" dirty="0" smtClean="0"/>
              <a:t>: der </a:t>
            </a:r>
            <a:r>
              <a:rPr lang="en-US" dirty="0" err="1" smtClean="0"/>
              <a:t>stetig</a:t>
            </a:r>
            <a:r>
              <a:rPr lang="en-US" dirty="0" smtClean="0"/>
              <a:t> </a:t>
            </a:r>
            <a:r>
              <a:rPr lang="en-US" dirty="0" err="1" smtClean="0"/>
              <a:t>wachsende</a:t>
            </a:r>
            <a:r>
              <a:rPr lang="en-US" dirty="0" smtClean="0"/>
              <a:t> </a:t>
            </a:r>
            <a:r>
              <a:rPr lang="en-US" dirty="0" err="1" smtClean="0"/>
              <a:t>Verpackungsmarkt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Globaler</a:t>
            </a:r>
            <a:r>
              <a:rPr lang="en-US" dirty="0" smtClean="0"/>
              <a:t> </a:t>
            </a:r>
            <a:r>
              <a:rPr lang="en-US" dirty="0" err="1" smtClean="0"/>
              <a:t>Verpackungsumsatz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Regionen</a:t>
            </a:r>
            <a:r>
              <a:rPr lang="en-US" dirty="0" smtClean="0"/>
              <a:t>, </a:t>
            </a:r>
            <a:r>
              <a:rPr lang="en-US" dirty="0"/>
              <a:t>2010 </a:t>
            </a:r>
            <a:r>
              <a:rPr lang="en-US" dirty="0" smtClean="0"/>
              <a:t>/ </a:t>
            </a:r>
            <a:r>
              <a:rPr lang="en-US" dirty="0"/>
              <a:t>2016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428"/>
            <a:ext cx="8229600" cy="401462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DD255E-EC79-4613-B42C-12F80B7CB33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71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543527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noProof="0" dirty="0" smtClean="0">
                <a:latin typeface="Arial" charset="0"/>
                <a:cs typeface="Arial" charset="0"/>
              </a:rPr>
              <a:t>Vielen Dank für Ihre Aufmerksamkeit!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551433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Sabine Roob</a:t>
            </a:r>
          </a:p>
          <a:p>
            <a:endParaRPr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Geografische</a:t>
            </a:r>
            <a:r>
              <a:rPr lang="en-US" altLang="en-US" dirty="0"/>
              <a:t> </a:t>
            </a:r>
            <a:r>
              <a:rPr lang="en-US" altLang="en-US" dirty="0" err="1"/>
              <a:t>Verteilung</a:t>
            </a:r>
            <a:r>
              <a:rPr lang="en-US" altLang="en-US" dirty="0"/>
              <a:t> </a:t>
            </a:r>
          </a:p>
        </p:txBody>
      </p:sp>
      <p:graphicFrame>
        <p:nvGraphicFramePr>
          <p:cNvPr id="1026" name="Inhaltsplatzhalt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9231130"/>
              </p:ext>
            </p:extLst>
          </p:nvPr>
        </p:nvGraphicFramePr>
        <p:xfrm>
          <a:off x="755576" y="1949450"/>
          <a:ext cx="3752850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r:id="rId4" imgW="3828620" imgH="4066384" progId="Excel.Sheet.8">
                  <p:embed/>
                </p:oleObj>
              </mc:Choice>
              <mc:Fallback>
                <p:oleObj r:id="rId4" imgW="3828620" imgH="406638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49450"/>
                        <a:ext cx="3752850" cy="398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/>
          </p:cNvGraphicFramePr>
          <p:nvPr>
            <p:ph sz="half" idx="2"/>
          </p:nvPr>
        </p:nvGraphicFramePr>
        <p:xfrm>
          <a:off x="4760913" y="1949450"/>
          <a:ext cx="3752850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6" imgW="3828620" imgH="4066384" progId="Excel.Sheet.8">
                  <p:embed/>
                </p:oleObj>
              </mc:Choice>
              <mc:Fallback>
                <p:oleObj r:id="rId6" imgW="3828620" imgH="406638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1949450"/>
                        <a:ext cx="3752850" cy="398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en-US"/>
          </a:p>
        </p:txBody>
      </p:sp>
      <p:sp>
        <p:nvSpPr>
          <p:cNvPr id="1028" name="Rectangle 29"/>
          <p:cNvSpPr>
            <a:spLocks noChangeArrowheads="1"/>
          </p:cNvSpPr>
          <p:nvPr/>
        </p:nvSpPr>
        <p:spPr bwMode="auto">
          <a:xfrm>
            <a:off x="4724400" y="1928813"/>
            <a:ext cx="3819525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tIns="25200"/>
          <a:lstStyle/>
          <a:p>
            <a:pPr algn="ctr">
              <a:lnSpc>
                <a:spcPct val="110000"/>
              </a:lnSpc>
              <a:buSzPct val="78000"/>
            </a:pPr>
            <a:r>
              <a:rPr lang="en-US" altLang="en-US" sz="1400" b="1">
                <a:solidFill>
                  <a:schemeClr val="bg1"/>
                </a:solidFill>
              </a:rPr>
              <a:t>World Population 2009</a:t>
            </a:r>
          </a:p>
          <a:p>
            <a:pPr algn="ctr">
              <a:lnSpc>
                <a:spcPct val="110000"/>
              </a:lnSpc>
              <a:buSzPct val="78000"/>
            </a:pPr>
            <a:r>
              <a:rPr lang="en-US" altLang="en-US" sz="1400" b="1">
                <a:solidFill>
                  <a:schemeClr val="bg1"/>
                </a:solidFill>
              </a:rPr>
              <a:t>6,8 bn</a:t>
            </a:r>
          </a:p>
        </p:txBody>
      </p:sp>
      <p:sp>
        <p:nvSpPr>
          <p:cNvPr id="1029" name="Rectangle 29"/>
          <p:cNvSpPr>
            <a:spLocks noChangeArrowheads="1"/>
          </p:cNvSpPr>
          <p:nvPr/>
        </p:nvSpPr>
        <p:spPr bwMode="auto">
          <a:xfrm>
            <a:off x="719138" y="1919288"/>
            <a:ext cx="3819525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tIns="25200"/>
          <a:lstStyle/>
          <a:p>
            <a:pPr algn="ctr">
              <a:lnSpc>
                <a:spcPct val="110000"/>
              </a:lnSpc>
              <a:buSzPct val="78000"/>
            </a:pPr>
            <a:r>
              <a:rPr lang="en-US" altLang="en-US" sz="1400" b="1">
                <a:solidFill>
                  <a:schemeClr val="bg1"/>
                </a:solidFill>
              </a:rPr>
              <a:t>World Packaging Market 2009</a:t>
            </a:r>
          </a:p>
          <a:p>
            <a:pPr algn="ctr">
              <a:lnSpc>
                <a:spcPct val="110000"/>
              </a:lnSpc>
              <a:buSzPct val="78000"/>
            </a:pPr>
            <a:r>
              <a:rPr lang="en-US" altLang="en-US" sz="1400" b="1">
                <a:solidFill>
                  <a:schemeClr val="bg1"/>
                </a:solidFill>
              </a:rPr>
              <a:t>€ 450 bn *</a:t>
            </a:r>
          </a:p>
        </p:txBody>
      </p:sp>
      <p:sp>
        <p:nvSpPr>
          <p:cNvPr id="1031" name="Text Box 39"/>
          <p:cNvSpPr txBox="1">
            <a:spLocks noChangeArrowheads="1"/>
          </p:cNvSpPr>
          <p:nvPr/>
        </p:nvSpPr>
        <p:spPr bwMode="auto">
          <a:xfrm>
            <a:off x="6350000" y="5734050"/>
            <a:ext cx="21542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  <a:buSzPct val="78000"/>
            </a:pPr>
            <a:r>
              <a:rPr lang="en-US" altLang="en-US" sz="800"/>
              <a:t>Source: Global Insight 2010</a:t>
            </a:r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2454275" y="5740400"/>
            <a:ext cx="21542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  <a:buSzPct val="78000"/>
            </a:pPr>
            <a:r>
              <a:rPr lang="en-US" altLang="en-US" sz="800"/>
              <a:t>Source: Pira 2009, FR51</a:t>
            </a:r>
          </a:p>
        </p:txBody>
      </p:sp>
      <p:sp>
        <p:nvSpPr>
          <p:cNvPr id="1033" name="Text Box 47"/>
          <p:cNvSpPr txBox="1">
            <a:spLocks noChangeArrowheads="1"/>
          </p:cNvSpPr>
          <p:nvPr/>
        </p:nvSpPr>
        <p:spPr bwMode="auto">
          <a:xfrm>
            <a:off x="642938" y="6092825"/>
            <a:ext cx="42306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800"/>
              <a:t>*Adjusted for price changes and currency fluctuations – Base year 2009</a:t>
            </a:r>
          </a:p>
        </p:txBody>
      </p:sp>
    </p:spTree>
    <p:extLst>
      <p:ext uri="{BB962C8B-B14F-4D97-AF65-F5344CB8AC3E}">
        <p14:creationId xmlns:p14="http://schemas.microsoft.com/office/powerpoint/2010/main" val="10738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Arial" charset="0"/>
                <a:cs typeface="Arial" charset="0"/>
              </a:rPr>
              <a:t>Verpackungsmarkt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nach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Materialien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Wingdings" pitchFamily="2" charset="2"/>
                <a:cs typeface="Arial" charset="0"/>
              </a:rPr>
              <a:t>à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Mehr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als</a:t>
            </a:r>
            <a:r>
              <a:rPr lang="en-US" altLang="en-US" dirty="0" smtClean="0">
                <a:latin typeface="Arial" charset="0"/>
                <a:cs typeface="Arial" charset="0"/>
              </a:rPr>
              <a:t> 200 </a:t>
            </a:r>
            <a:r>
              <a:rPr lang="en-US" altLang="en-US" dirty="0" err="1" smtClean="0">
                <a:latin typeface="Arial" charset="0"/>
                <a:cs typeface="Arial" charset="0"/>
              </a:rPr>
              <a:t>Milliarden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€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Druckvolume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Fußzeilenplatzhalter 4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A8B1B6"/>
                </a:solidFill>
              </a:rPr>
              <a:t>● PAT 2012 PrinectPackaging.pptx ● Sabine Roob ● November 2013</a:t>
            </a:r>
            <a:endParaRPr lang="de-DE" altLang="en-US" smtClean="0">
              <a:solidFill>
                <a:srgbClr val="A8B1B6"/>
              </a:solidFill>
            </a:endParaRPr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B5DF-9E14-45EC-A67E-8DDD33001EE0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en-US" smtClean="0"/>
          </a:p>
        </p:txBody>
      </p:sp>
      <p:pic>
        <p:nvPicPr>
          <p:cNvPr id="23557" name="Picture 2" descr="rsc_stand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 r="1086" b="18401"/>
          <a:stretch>
            <a:fillRect/>
          </a:stretch>
        </p:blipFill>
        <p:spPr bwMode="auto">
          <a:xfrm>
            <a:off x="457200" y="4945063"/>
            <a:ext cx="14446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organic_sa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7733" r="17464" b="9811"/>
          <a:stretch>
            <a:fillRect/>
          </a:stretch>
        </p:blipFill>
        <p:spPr bwMode="auto">
          <a:xfrm>
            <a:off x="6662738" y="3871913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lemm01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871913"/>
            <a:ext cx="12239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 descr="shaving%2520cream%2520tub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/>
          <a:stretch>
            <a:fillRect/>
          </a:stretch>
        </p:blipFill>
        <p:spPr bwMode="auto">
          <a:xfrm>
            <a:off x="3575050" y="3871913"/>
            <a:ext cx="14398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 descr="wood_wood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833688"/>
            <a:ext cx="100806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new%2520ca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805113"/>
            <a:ext cx="1152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8" descr="Bottle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2805113"/>
            <a:ext cx="14398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9" descr="toptrend02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/>
          <a:stretch>
            <a:fillRect/>
          </a:stretch>
        </p:blipFill>
        <p:spPr bwMode="auto">
          <a:xfrm>
            <a:off x="2009775" y="4945063"/>
            <a:ext cx="1439863" cy="1014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0" descr="Intro_F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2"/>
          <a:stretch>
            <a:fillRect/>
          </a:stretch>
        </p:blipFill>
        <p:spPr bwMode="auto">
          <a:xfrm>
            <a:off x="461963" y="3870325"/>
            <a:ext cx="1441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461963" y="3873500"/>
            <a:ext cx="1439862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67" name="Text Box 12"/>
          <p:cNvSpPr txBox="1">
            <a:spLocks noChangeArrowheads="1"/>
          </p:cNvSpPr>
          <p:nvPr/>
        </p:nvSpPr>
        <p:spPr bwMode="auto">
          <a:xfrm>
            <a:off x="458788" y="3813175"/>
            <a:ext cx="1403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Folding Boxes</a:t>
            </a:r>
          </a:p>
        </p:txBody>
      </p:sp>
      <p:pic>
        <p:nvPicPr>
          <p:cNvPr id="23568" name="Picture 13" descr="Intro_F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59"/>
          <a:stretch>
            <a:fillRect/>
          </a:stretch>
        </p:blipFill>
        <p:spPr bwMode="auto">
          <a:xfrm>
            <a:off x="2017713" y="3875088"/>
            <a:ext cx="1439862" cy="1008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2016125" y="3873500"/>
            <a:ext cx="1439863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70" name="Text Box 15"/>
          <p:cNvSpPr txBox="1">
            <a:spLocks noChangeArrowheads="1"/>
          </p:cNvSpPr>
          <p:nvPr/>
        </p:nvSpPr>
        <p:spPr bwMode="auto">
          <a:xfrm>
            <a:off x="1981200" y="3813175"/>
            <a:ext cx="842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Flexible</a:t>
            </a: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461963" y="2805113"/>
            <a:ext cx="2997200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120000"/>
              </a:lnSpc>
              <a:buSzPct val="78000"/>
            </a:pPr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23572" name="Picture 17" descr="rundum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847975"/>
            <a:ext cx="17287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Text Box 18"/>
          <p:cNvSpPr txBox="1">
            <a:spLocks noChangeArrowheads="1"/>
          </p:cNvSpPr>
          <p:nvPr/>
        </p:nvSpPr>
        <p:spPr bwMode="auto">
          <a:xfrm>
            <a:off x="611188" y="2954338"/>
            <a:ext cx="7445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Labels</a:t>
            </a:r>
          </a:p>
        </p:txBody>
      </p:sp>
      <p:sp>
        <p:nvSpPr>
          <p:cNvPr id="23574" name="Rectangle 20"/>
          <p:cNvSpPr>
            <a:spLocks noChangeArrowheads="1"/>
          </p:cNvSpPr>
          <p:nvPr/>
        </p:nvSpPr>
        <p:spPr bwMode="auto">
          <a:xfrm>
            <a:off x="3575050" y="2805113"/>
            <a:ext cx="1441450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75" name="Rectangle 21"/>
          <p:cNvSpPr>
            <a:spLocks noChangeArrowheads="1"/>
          </p:cNvSpPr>
          <p:nvPr/>
        </p:nvSpPr>
        <p:spPr bwMode="auto">
          <a:xfrm>
            <a:off x="5121275" y="2805113"/>
            <a:ext cx="1441450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76" name="Rectangle 22"/>
          <p:cNvSpPr>
            <a:spLocks noChangeArrowheads="1"/>
          </p:cNvSpPr>
          <p:nvPr/>
        </p:nvSpPr>
        <p:spPr bwMode="auto">
          <a:xfrm>
            <a:off x="6664325" y="2805113"/>
            <a:ext cx="1441450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3575050" y="3871913"/>
            <a:ext cx="1439863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5124450" y="3871913"/>
            <a:ext cx="1439863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  <a:buSzPct val="78000"/>
              <a:buFontTx/>
              <a:buChar char="•"/>
            </a:pPr>
            <a:endParaRPr lang="en-US" altLang="en-US" sz="2400"/>
          </a:p>
        </p:txBody>
      </p:sp>
      <p:sp>
        <p:nvSpPr>
          <p:cNvPr id="23579" name="Rectangle 25"/>
          <p:cNvSpPr>
            <a:spLocks noChangeArrowheads="1"/>
          </p:cNvSpPr>
          <p:nvPr/>
        </p:nvSpPr>
        <p:spPr bwMode="auto">
          <a:xfrm>
            <a:off x="6664325" y="3871913"/>
            <a:ext cx="1439863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4438650" y="3478213"/>
            <a:ext cx="6175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Cans</a:t>
            </a:r>
          </a:p>
        </p:txBody>
      </p:sp>
      <p:sp>
        <p:nvSpPr>
          <p:cNvPr id="23581" name="Text Box 30"/>
          <p:cNvSpPr txBox="1">
            <a:spLocks noChangeArrowheads="1"/>
          </p:cNvSpPr>
          <p:nvPr/>
        </p:nvSpPr>
        <p:spPr bwMode="auto">
          <a:xfrm>
            <a:off x="5727700" y="3297238"/>
            <a:ext cx="7842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Bottles</a:t>
            </a:r>
          </a:p>
        </p:txBody>
      </p:sp>
      <p:sp>
        <p:nvSpPr>
          <p:cNvPr id="23582" name="Text Box 31"/>
          <p:cNvSpPr txBox="1">
            <a:spLocks noChangeArrowheads="1"/>
          </p:cNvSpPr>
          <p:nvPr/>
        </p:nvSpPr>
        <p:spPr bwMode="auto">
          <a:xfrm>
            <a:off x="7429500" y="2757488"/>
            <a:ext cx="6762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Wood</a:t>
            </a:r>
          </a:p>
        </p:txBody>
      </p:sp>
      <p:sp>
        <p:nvSpPr>
          <p:cNvPr id="23583" name="Text Box 32"/>
          <p:cNvSpPr txBox="1">
            <a:spLocks noChangeArrowheads="1"/>
          </p:cNvSpPr>
          <p:nvPr/>
        </p:nvSpPr>
        <p:spPr bwMode="auto">
          <a:xfrm>
            <a:off x="5953125" y="4532313"/>
            <a:ext cx="5492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Jars</a:t>
            </a:r>
          </a:p>
        </p:txBody>
      </p:sp>
      <p:sp>
        <p:nvSpPr>
          <p:cNvPr id="23584" name="Text Box 33"/>
          <p:cNvSpPr txBox="1">
            <a:spLocks noChangeArrowheads="1"/>
          </p:cNvSpPr>
          <p:nvPr/>
        </p:nvSpPr>
        <p:spPr bwMode="auto">
          <a:xfrm>
            <a:off x="4295775" y="4532313"/>
            <a:ext cx="7048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Tubes</a:t>
            </a:r>
          </a:p>
        </p:txBody>
      </p:sp>
      <p:sp>
        <p:nvSpPr>
          <p:cNvPr id="23585" name="Rectangle 34"/>
          <p:cNvSpPr>
            <a:spLocks noChangeArrowheads="1"/>
          </p:cNvSpPr>
          <p:nvPr/>
        </p:nvSpPr>
        <p:spPr bwMode="auto">
          <a:xfrm>
            <a:off x="461963" y="4946650"/>
            <a:ext cx="1439862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86" name="Rectangle 35"/>
          <p:cNvSpPr>
            <a:spLocks noChangeArrowheads="1"/>
          </p:cNvSpPr>
          <p:nvPr/>
        </p:nvSpPr>
        <p:spPr bwMode="auto">
          <a:xfrm>
            <a:off x="2014538" y="4945063"/>
            <a:ext cx="1441450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87" name="Text Box 36"/>
          <p:cNvSpPr txBox="1">
            <a:spLocks noChangeArrowheads="1"/>
          </p:cNvSpPr>
          <p:nvPr/>
        </p:nvSpPr>
        <p:spPr bwMode="auto">
          <a:xfrm>
            <a:off x="531813" y="5521325"/>
            <a:ext cx="11398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chemeClr val="bg1"/>
                </a:solidFill>
              </a:rPr>
              <a:t>Corrugated</a:t>
            </a:r>
          </a:p>
        </p:txBody>
      </p:sp>
      <p:sp>
        <p:nvSpPr>
          <p:cNvPr id="23588" name="Text Box 37"/>
          <p:cNvSpPr txBox="1">
            <a:spLocks noChangeArrowheads="1"/>
          </p:cNvSpPr>
          <p:nvPr/>
        </p:nvSpPr>
        <p:spPr bwMode="auto">
          <a:xfrm>
            <a:off x="2820988" y="4921250"/>
            <a:ext cx="6270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/>
              <a:t>Rigid</a:t>
            </a:r>
          </a:p>
        </p:txBody>
      </p:sp>
      <p:sp>
        <p:nvSpPr>
          <p:cNvPr id="23589" name="Text Box 38"/>
          <p:cNvSpPr txBox="1">
            <a:spLocks noChangeArrowheads="1"/>
          </p:cNvSpPr>
          <p:nvPr/>
        </p:nvSpPr>
        <p:spPr bwMode="auto">
          <a:xfrm>
            <a:off x="6630988" y="3800475"/>
            <a:ext cx="8143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chemeClr val="bg1"/>
                </a:solidFill>
              </a:rPr>
              <a:t>Fabrics</a:t>
            </a:r>
          </a:p>
        </p:txBody>
      </p:sp>
      <p:sp>
        <p:nvSpPr>
          <p:cNvPr id="23590" name="Rectangle 39"/>
          <p:cNvSpPr>
            <a:spLocks noChangeArrowheads="1"/>
          </p:cNvSpPr>
          <p:nvPr/>
        </p:nvSpPr>
        <p:spPr bwMode="auto">
          <a:xfrm>
            <a:off x="3573463" y="2301875"/>
            <a:ext cx="14398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Metal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3591" name="Rectangle 40"/>
          <p:cNvSpPr>
            <a:spLocks noChangeArrowheads="1"/>
          </p:cNvSpPr>
          <p:nvPr/>
        </p:nvSpPr>
        <p:spPr bwMode="auto">
          <a:xfrm>
            <a:off x="5114925" y="2301875"/>
            <a:ext cx="1439863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Glas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23592" name="Rectangle 41"/>
          <p:cNvSpPr>
            <a:spLocks noChangeArrowheads="1"/>
          </p:cNvSpPr>
          <p:nvPr/>
        </p:nvSpPr>
        <p:spPr bwMode="auto">
          <a:xfrm>
            <a:off x="461963" y="2301875"/>
            <a:ext cx="1439862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Paper &amp; Board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23593" name="Rectangle 42"/>
          <p:cNvSpPr>
            <a:spLocks noChangeArrowheads="1"/>
          </p:cNvSpPr>
          <p:nvPr/>
        </p:nvSpPr>
        <p:spPr bwMode="auto">
          <a:xfrm>
            <a:off x="2014538" y="2301875"/>
            <a:ext cx="1454150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Plastics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23594" name="Rectangle 43"/>
          <p:cNvSpPr>
            <a:spLocks noChangeArrowheads="1"/>
          </p:cNvSpPr>
          <p:nvPr/>
        </p:nvSpPr>
        <p:spPr bwMode="auto">
          <a:xfrm>
            <a:off x="461963" y="1901825"/>
            <a:ext cx="7648575" cy="3333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tIns="0" bIns="0" anchor="ctr"/>
          <a:lstStyle/>
          <a:p>
            <a:pPr algn="ctr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chemeClr val="bg1"/>
                </a:solidFill>
              </a:rPr>
              <a:t>Packaging Market 2010:  € 454 bn * </a:t>
            </a:r>
          </a:p>
        </p:txBody>
      </p:sp>
      <p:sp>
        <p:nvSpPr>
          <p:cNvPr id="23595" name="Rectangle 44"/>
          <p:cNvSpPr>
            <a:spLocks noChangeArrowheads="1"/>
          </p:cNvSpPr>
          <p:nvPr/>
        </p:nvSpPr>
        <p:spPr bwMode="auto">
          <a:xfrm>
            <a:off x="6662738" y="2303463"/>
            <a:ext cx="14398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tIns="0" bIns="0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Others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23596" name="Text Box 47"/>
          <p:cNvSpPr txBox="1">
            <a:spLocks noChangeArrowheads="1"/>
          </p:cNvSpPr>
          <p:nvPr/>
        </p:nvSpPr>
        <p:spPr bwMode="auto">
          <a:xfrm>
            <a:off x="468313" y="6305550"/>
            <a:ext cx="8207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800">
                <a:solidFill>
                  <a:srgbClr val="000000"/>
                </a:solidFill>
              </a:rPr>
              <a:t>*Adjusted for price changes and currency fluctuations – Base year 2009  </a:t>
            </a:r>
            <a:r>
              <a:rPr lang="de-DE" altLang="en-US" sz="800"/>
              <a:t>|</a:t>
            </a:r>
            <a:r>
              <a:rPr lang="en-US" altLang="en-US" sz="800">
                <a:solidFill>
                  <a:srgbClr val="000000"/>
                </a:solidFill>
              </a:rPr>
              <a:t>  Paper &amp; Board includes Flexible Papers like Bags, </a:t>
            </a:r>
            <a:br>
              <a:rPr lang="en-US" altLang="en-US" sz="800">
                <a:solidFill>
                  <a:srgbClr val="000000"/>
                </a:solidFill>
              </a:rPr>
            </a:br>
            <a:r>
              <a:rPr lang="en-US" altLang="en-US" sz="800">
                <a:solidFill>
                  <a:srgbClr val="000000"/>
                </a:solidFill>
              </a:rPr>
              <a:t>Sacks, Wraps &amp; Pouches  </a:t>
            </a:r>
            <a:r>
              <a:rPr lang="de-DE" altLang="en-US" sz="800"/>
              <a:t>| </a:t>
            </a:r>
            <a:r>
              <a:rPr lang="en-US" altLang="en-US" sz="800">
                <a:solidFill>
                  <a:srgbClr val="000000"/>
                </a:solidFill>
              </a:rPr>
              <a:t> Source: Pira 2010,  CA51 </a:t>
            </a:r>
            <a:r>
              <a:rPr lang="de-DE" altLang="en-US" sz="800"/>
              <a:t>| </a:t>
            </a:r>
            <a:r>
              <a:rPr lang="en-US" altLang="en-US" sz="800">
                <a:solidFill>
                  <a:srgbClr val="000000"/>
                </a:solidFill>
              </a:rPr>
              <a:t> (No details for Flexible Paper (Market Volume approx. € 23 bn)</a:t>
            </a:r>
          </a:p>
        </p:txBody>
      </p:sp>
    </p:spTree>
    <p:extLst>
      <p:ext uri="{BB962C8B-B14F-4D97-AF65-F5344CB8AC3E}">
        <p14:creationId xmlns:p14="http://schemas.microsoft.com/office/powerpoint/2010/main" val="2067791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Arial" charset="0"/>
                <a:cs typeface="Arial" charset="0"/>
              </a:rPr>
              <a:t>Verpackungsmarkt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Materialien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Wingdings" pitchFamily="2" charset="2"/>
                <a:cs typeface="Arial" charset="0"/>
              </a:rPr>
              <a:t>à</a:t>
            </a:r>
            <a:r>
              <a:rPr lang="en-US" altLang="en-US" dirty="0" smtClean="0">
                <a:latin typeface="Arial" charset="0"/>
                <a:cs typeface="Arial" charset="0"/>
              </a:rPr>
              <a:t> Der </a:t>
            </a:r>
            <a:r>
              <a:rPr lang="en-US" altLang="en-US" dirty="0" err="1" smtClean="0">
                <a:latin typeface="Arial" charset="0"/>
                <a:cs typeface="Arial" charset="0"/>
              </a:rPr>
              <a:t>Zielmarkt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für</a:t>
            </a:r>
            <a:r>
              <a:rPr lang="en-US" altLang="en-US" dirty="0" smtClean="0">
                <a:latin typeface="Arial" charset="0"/>
                <a:cs typeface="Arial" charset="0"/>
              </a:rPr>
              <a:t> Heidelberg </a:t>
            </a:r>
            <a:r>
              <a:rPr lang="en-US" altLang="en-US" dirty="0" err="1" smtClean="0">
                <a:latin typeface="Arial" charset="0"/>
                <a:cs typeface="Arial" charset="0"/>
              </a:rPr>
              <a:t>beträgt</a:t>
            </a:r>
            <a:r>
              <a:rPr lang="en-US" altLang="en-US" dirty="0" smtClean="0">
                <a:latin typeface="Arial" charset="0"/>
                <a:cs typeface="Arial" charset="0"/>
              </a:rPr>
              <a:t> ca. 100 </a:t>
            </a:r>
            <a:r>
              <a:rPr lang="en-US" altLang="en-US" err="1" smtClean="0">
                <a:latin typeface="Arial" charset="0"/>
                <a:cs typeface="Arial" charset="0"/>
              </a:rPr>
              <a:t>Milliarden</a:t>
            </a:r>
            <a:r>
              <a:rPr lang="en-US" altLang="en-US" smtClean="0">
                <a:latin typeface="Arial" charset="0"/>
                <a:cs typeface="Arial" charset="0"/>
              </a:rPr>
              <a:t> €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9" name="Fußzeilenplatzhalter 6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A8B1B6"/>
                </a:solidFill>
              </a:rPr>
              <a:t>● PAT 2012 PrinectPackaging.pptx ● Sabine Roob ● November 2013</a:t>
            </a:r>
            <a:endParaRPr lang="de-DE" altLang="en-US" smtClean="0">
              <a:solidFill>
                <a:srgbClr val="A8B1B6"/>
              </a:solidFill>
            </a:endParaRPr>
          </a:p>
        </p:txBody>
      </p:sp>
      <p:sp>
        <p:nvSpPr>
          <p:cNvPr id="24580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65219F-62F3-4789-A92F-4B3DDF08DE5A}" type="slidenum">
              <a:rPr lang="de-DE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en-US" smtClean="0"/>
          </a:p>
        </p:txBody>
      </p:sp>
      <p:pic>
        <p:nvPicPr>
          <p:cNvPr id="24581" name="Picture 2" descr="rsc_stand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 r="1086" b="18401"/>
          <a:stretch>
            <a:fillRect/>
          </a:stretch>
        </p:blipFill>
        <p:spPr bwMode="auto">
          <a:xfrm>
            <a:off x="463550" y="4959350"/>
            <a:ext cx="14446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organic_sa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7733" r="17464" b="9811"/>
          <a:stretch>
            <a:fillRect/>
          </a:stretch>
        </p:blipFill>
        <p:spPr bwMode="auto">
          <a:xfrm>
            <a:off x="6669088" y="3886200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lemm01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886200"/>
            <a:ext cx="12239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 descr="shaving%2520cream%2520tub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9"/>
          <a:stretch>
            <a:fillRect/>
          </a:stretch>
        </p:blipFill>
        <p:spPr bwMode="auto">
          <a:xfrm>
            <a:off x="3581400" y="3886200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 descr="wood_wood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2847975"/>
            <a:ext cx="100806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7" descr="new%2520ca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11525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8" descr="Bottle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819400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9" descr="toptrend02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/>
          <a:stretch>
            <a:fillRect/>
          </a:stretch>
        </p:blipFill>
        <p:spPr bwMode="auto">
          <a:xfrm>
            <a:off x="2016125" y="4959350"/>
            <a:ext cx="14398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0" descr="Intro_F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2"/>
          <a:stretch>
            <a:fillRect/>
          </a:stretch>
        </p:blipFill>
        <p:spPr bwMode="auto">
          <a:xfrm>
            <a:off x="468313" y="3884613"/>
            <a:ext cx="1441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1"/>
          <p:cNvSpPr>
            <a:spLocks noChangeArrowheads="1"/>
          </p:cNvSpPr>
          <p:nvPr/>
        </p:nvSpPr>
        <p:spPr bwMode="auto">
          <a:xfrm>
            <a:off x="468313" y="3887788"/>
            <a:ext cx="1439862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465138" y="3827463"/>
            <a:ext cx="14160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Folding Boxes</a:t>
            </a:r>
          </a:p>
        </p:txBody>
      </p:sp>
      <p:pic>
        <p:nvPicPr>
          <p:cNvPr id="24592" name="Picture 13" descr="Intro_F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59"/>
          <a:stretch>
            <a:fillRect/>
          </a:stretch>
        </p:blipFill>
        <p:spPr bwMode="auto">
          <a:xfrm>
            <a:off x="2024063" y="3889375"/>
            <a:ext cx="14398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Rectangle 14"/>
          <p:cNvSpPr>
            <a:spLocks noChangeArrowheads="1"/>
          </p:cNvSpPr>
          <p:nvPr/>
        </p:nvSpPr>
        <p:spPr bwMode="auto">
          <a:xfrm>
            <a:off x="2022475" y="3887788"/>
            <a:ext cx="1439863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94" name="Text Box 15"/>
          <p:cNvSpPr txBox="1">
            <a:spLocks noChangeArrowheads="1"/>
          </p:cNvSpPr>
          <p:nvPr/>
        </p:nvSpPr>
        <p:spPr bwMode="auto">
          <a:xfrm>
            <a:off x="1987550" y="3827463"/>
            <a:ext cx="8493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Flexible</a:t>
            </a:r>
          </a:p>
        </p:txBody>
      </p:sp>
      <p:sp>
        <p:nvSpPr>
          <p:cNvPr id="24595" name="Rectangle 16"/>
          <p:cNvSpPr>
            <a:spLocks noChangeArrowheads="1"/>
          </p:cNvSpPr>
          <p:nvPr/>
        </p:nvSpPr>
        <p:spPr bwMode="auto">
          <a:xfrm>
            <a:off x="468313" y="2819400"/>
            <a:ext cx="2997200" cy="1008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120000"/>
              </a:lnSpc>
              <a:buSzPct val="78000"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24596" name="Picture 17" descr="rundum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862263"/>
            <a:ext cx="17287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Text Box 18"/>
          <p:cNvSpPr txBox="1">
            <a:spLocks noChangeArrowheads="1"/>
          </p:cNvSpPr>
          <p:nvPr/>
        </p:nvSpPr>
        <p:spPr bwMode="auto">
          <a:xfrm>
            <a:off x="617538" y="2968625"/>
            <a:ext cx="7508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Labels</a:t>
            </a:r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3581400" y="2819400"/>
            <a:ext cx="1441450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5127625" y="2819400"/>
            <a:ext cx="1441450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600" name="Rectangle 22"/>
          <p:cNvSpPr>
            <a:spLocks noChangeArrowheads="1"/>
          </p:cNvSpPr>
          <p:nvPr/>
        </p:nvSpPr>
        <p:spPr bwMode="auto">
          <a:xfrm>
            <a:off x="6670675" y="2819400"/>
            <a:ext cx="1441450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601" name="Rectangle 23"/>
          <p:cNvSpPr>
            <a:spLocks noChangeArrowheads="1"/>
          </p:cNvSpPr>
          <p:nvPr/>
        </p:nvSpPr>
        <p:spPr bwMode="auto">
          <a:xfrm>
            <a:off x="3581400" y="3886200"/>
            <a:ext cx="1439863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602" name="Rectangle 24"/>
          <p:cNvSpPr>
            <a:spLocks noChangeArrowheads="1"/>
          </p:cNvSpPr>
          <p:nvPr/>
        </p:nvSpPr>
        <p:spPr bwMode="auto">
          <a:xfrm>
            <a:off x="5130800" y="3886200"/>
            <a:ext cx="1439863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  <a:buSzPct val="78000"/>
              <a:buFontTx/>
              <a:buChar char="•"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4603" name="Rectangle 25"/>
          <p:cNvSpPr>
            <a:spLocks noChangeArrowheads="1"/>
          </p:cNvSpPr>
          <p:nvPr/>
        </p:nvSpPr>
        <p:spPr bwMode="auto">
          <a:xfrm>
            <a:off x="6670675" y="3886200"/>
            <a:ext cx="1439863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604" name="Text Box 29"/>
          <p:cNvSpPr txBox="1">
            <a:spLocks noChangeArrowheads="1"/>
          </p:cNvSpPr>
          <p:nvPr/>
        </p:nvSpPr>
        <p:spPr bwMode="auto">
          <a:xfrm>
            <a:off x="4445000" y="3492500"/>
            <a:ext cx="622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Cans</a:t>
            </a:r>
          </a:p>
        </p:txBody>
      </p:sp>
      <p:sp>
        <p:nvSpPr>
          <p:cNvPr id="24605" name="Text Box 30"/>
          <p:cNvSpPr txBox="1">
            <a:spLocks noChangeArrowheads="1"/>
          </p:cNvSpPr>
          <p:nvPr/>
        </p:nvSpPr>
        <p:spPr bwMode="auto">
          <a:xfrm>
            <a:off x="5734050" y="3311525"/>
            <a:ext cx="7905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Bottles</a:t>
            </a:r>
          </a:p>
        </p:txBody>
      </p:sp>
      <p:sp>
        <p:nvSpPr>
          <p:cNvPr id="24606" name="Text Box 31"/>
          <p:cNvSpPr txBox="1">
            <a:spLocks noChangeArrowheads="1"/>
          </p:cNvSpPr>
          <p:nvPr/>
        </p:nvSpPr>
        <p:spPr bwMode="auto">
          <a:xfrm>
            <a:off x="7435850" y="2771775"/>
            <a:ext cx="6778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Wood</a:t>
            </a:r>
          </a:p>
        </p:txBody>
      </p:sp>
      <p:sp>
        <p:nvSpPr>
          <p:cNvPr id="24607" name="Text Box 32"/>
          <p:cNvSpPr txBox="1">
            <a:spLocks noChangeArrowheads="1"/>
          </p:cNvSpPr>
          <p:nvPr/>
        </p:nvSpPr>
        <p:spPr bwMode="auto">
          <a:xfrm>
            <a:off x="5959475" y="4546600"/>
            <a:ext cx="5540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Jars</a:t>
            </a:r>
          </a:p>
        </p:txBody>
      </p:sp>
      <p:sp>
        <p:nvSpPr>
          <p:cNvPr id="24608" name="Text Box 33"/>
          <p:cNvSpPr txBox="1">
            <a:spLocks noChangeArrowheads="1"/>
          </p:cNvSpPr>
          <p:nvPr/>
        </p:nvSpPr>
        <p:spPr bwMode="auto">
          <a:xfrm>
            <a:off x="4302125" y="4546600"/>
            <a:ext cx="6969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Tubes</a:t>
            </a:r>
          </a:p>
        </p:txBody>
      </p:sp>
      <p:sp>
        <p:nvSpPr>
          <p:cNvPr id="24609" name="Rectangle 34"/>
          <p:cNvSpPr>
            <a:spLocks noChangeArrowheads="1"/>
          </p:cNvSpPr>
          <p:nvPr/>
        </p:nvSpPr>
        <p:spPr bwMode="auto">
          <a:xfrm>
            <a:off x="468313" y="4960938"/>
            <a:ext cx="1439862" cy="10080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610" name="Rectangle 35"/>
          <p:cNvSpPr>
            <a:spLocks noChangeArrowheads="1"/>
          </p:cNvSpPr>
          <p:nvPr/>
        </p:nvSpPr>
        <p:spPr bwMode="auto">
          <a:xfrm>
            <a:off x="2020888" y="4959350"/>
            <a:ext cx="1441450" cy="1008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611" name="Text Box 36"/>
          <p:cNvSpPr txBox="1">
            <a:spLocks noChangeArrowheads="1"/>
          </p:cNvSpPr>
          <p:nvPr/>
        </p:nvSpPr>
        <p:spPr bwMode="auto">
          <a:xfrm>
            <a:off x="538163" y="5535613"/>
            <a:ext cx="11493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FFFFFF"/>
                </a:solidFill>
              </a:rPr>
              <a:t>Corrugated</a:t>
            </a:r>
          </a:p>
        </p:txBody>
      </p:sp>
      <p:sp>
        <p:nvSpPr>
          <p:cNvPr id="24612" name="Text Box 37"/>
          <p:cNvSpPr txBox="1">
            <a:spLocks noChangeArrowheads="1"/>
          </p:cNvSpPr>
          <p:nvPr/>
        </p:nvSpPr>
        <p:spPr bwMode="auto">
          <a:xfrm>
            <a:off x="2827338" y="4935538"/>
            <a:ext cx="6318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000000"/>
                </a:solidFill>
              </a:rPr>
              <a:t>Rigid</a:t>
            </a:r>
          </a:p>
        </p:txBody>
      </p:sp>
      <p:sp>
        <p:nvSpPr>
          <p:cNvPr id="24613" name="Text Box 38"/>
          <p:cNvSpPr txBox="1">
            <a:spLocks noChangeArrowheads="1"/>
          </p:cNvSpPr>
          <p:nvPr/>
        </p:nvSpPr>
        <p:spPr bwMode="auto">
          <a:xfrm>
            <a:off x="6637338" y="3814763"/>
            <a:ext cx="8207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FFFFFF"/>
                </a:solidFill>
              </a:rPr>
              <a:t>Fabrics</a:t>
            </a:r>
          </a:p>
        </p:txBody>
      </p:sp>
      <p:sp>
        <p:nvSpPr>
          <p:cNvPr id="24614" name="Rectangle 39"/>
          <p:cNvSpPr>
            <a:spLocks noChangeArrowheads="1"/>
          </p:cNvSpPr>
          <p:nvPr/>
        </p:nvSpPr>
        <p:spPr bwMode="auto">
          <a:xfrm>
            <a:off x="3579813" y="2316163"/>
            <a:ext cx="1439862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rgbClr val="FFFFFF"/>
                </a:solidFill>
              </a:rPr>
              <a:t>Metal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200" b="1">
                <a:solidFill>
                  <a:srgbClr val="FFFFFF"/>
                </a:solidFill>
              </a:rPr>
              <a:t>15 </a:t>
            </a:r>
            <a:r>
              <a:rPr lang="en-US" altLang="en-US" sz="1300" b="1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4615" name="Rectangle 40"/>
          <p:cNvSpPr>
            <a:spLocks noChangeArrowheads="1"/>
          </p:cNvSpPr>
          <p:nvPr/>
        </p:nvSpPr>
        <p:spPr bwMode="auto">
          <a:xfrm>
            <a:off x="5121275" y="2316163"/>
            <a:ext cx="14398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rgbClr val="FFFFFF"/>
                </a:solidFill>
              </a:rPr>
              <a:t>Glas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200" b="1">
                <a:solidFill>
                  <a:srgbClr val="FFFFFF"/>
                </a:solidFill>
              </a:rPr>
              <a:t>7 </a:t>
            </a:r>
            <a:r>
              <a:rPr lang="en-US" altLang="en-US" sz="1300" b="1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4616" name="Rectangle 41"/>
          <p:cNvSpPr>
            <a:spLocks noChangeArrowheads="1"/>
          </p:cNvSpPr>
          <p:nvPr/>
        </p:nvSpPr>
        <p:spPr bwMode="auto">
          <a:xfrm>
            <a:off x="468313" y="2314575"/>
            <a:ext cx="1430337" cy="442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rgbClr val="FFFFFF"/>
                </a:solidFill>
              </a:rPr>
              <a:t>Paper &amp; Board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200" b="1">
                <a:solidFill>
                  <a:srgbClr val="FFFFFF"/>
                </a:solidFill>
              </a:rPr>
              <a:t>36 </a:t>
            </a:r>
            <a:r>
              <a:rPr lang="en-US" altLang="en-US" sz="1300" b="1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4617" name="Rectangle 42"/>
          <p:cNvSpPr>
            <a:spLocks noChangeArrowheads="1"/>
          </p:cNvSpPr>
          <p:nvPr/>
        </p:nvSpPr>
        <p:spPr bwMode="auto">
          <a:xfrm>
            <a:off x="2020888" y="2316163"/>
            <a:ext cx="1454150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rgbClr val="FFFFFF"/>
                </a:solidFill>
              </a:rPr>
              <a:t>Plastics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200" b="1">
                <a:solidFill>
                  <a:srgbClr val="FFFFFF"/>
                </a:solidFill>
              </a:rPr>
              <a:t>36 </a:t>
            </a:r>
            <a:r>
              <a:rPr lang="en-US" altLang="en-US" sz="1300" b="1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4618" name="Rectangle 43"/>
          <p:cNvSpPr>
            <a:spLocks noChangeArrowheads="1"/>
          </p:cNvSpPr>
          <p:nvPr/>
        </p:nvSpPr>
        <p:spPr bwMode="auto">
          <a:xfrm>
            <a:off x="468313" y="1916113"/>
            <a:ext cx="7648575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tIns="10800"/>
          <a:lstStyle/>
          <a:p>
            <a:pPr algn="ctr">
              <a:lnSpc>
                <a:spcPct val="120000"/>
              </a:lnSpc>
              <a:buSzPct val="78000"/>
            </a:pPr>
            <a:r>
              <a:rPr lang="en-US" altLang="en-US" sz="1400" b="1">
                <a:solidFill>
                  <a:srgbClr val="FFFFFF"/>
                </a:solidFill>
              </a:rPr>
              <a:t>Packaging Market 2010: € 454 bn * </a:t>
            </a:r>
          </a:p>
        </p:txBody>
      </p:sp>
      <p:sp>
        <p:nvSpPr>
          <p:cNvPr id="24619" name="Rectangle 44"/>
          <p:cNvSpPr>
            <a:spLocks noChangeArrowheads="1"/>
          </p:cNvSpPr>
          <p:nvPr/>
        </p:nvSpPr>
        <p:spPr bwMode="auto">
          <a:xfrm>
            <a:off x="6669088" y="2317750"/>
            <a:ext cx="1439862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buSzPct val="78000"/>
            </a:pPr>
            <a:r>
              <a:rPr lang="en-US" altLang="en-US" sz="1300" b="1">
                <a:solidFill>
                  <a:srgbClr val="FFFFFF"/>
                </a:solidFill>
              </a:rPr>
              <a:t>Others</a:t>
            </a:r>
          </a:p>
          <a:p>
            <a:pPr algn="ctr">
              <a:lnSpc>
                <a:spcPct val="90000"/>
              </a:lnSpc>
              <a:buSzPct val="78000"/>
            </a:pPr>
            <a:r>
              <a:rPr lang="en-US" altLang="en-US" sz="1200" b="1">
                <a:solidFill>
                  <a:srgbClr val="FFFFFF"/>
                </a:solidFill>
              </a:rPr>
              <a:t>6 </a:t>
            </a:r>
            <a:r>
              <a:rPr lang="en-US" altLang="en-US" sz="1300" b="1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44" name="Rechteck 143"/>
          <p:cNvSpPr/>
          <p:nvPr/>
        </p:nvSpPr>
        <p:spPr bwMode="auto">
          <a:xfrm>
            <a:off x="6632575" y="2781300"/>
            <a:ext cx="1512888" cy="331152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defRPr/>
            </a:pPr>
            <a:endParaRPr lang="en-US" sz="3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Market Volume: € 26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Printed Volume: € 0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" name="Diagramm 144"/>
          <p:cNvGraphicFramePr/>
          <p:nvPr/>
        </p:nvGraphicFramePr>
        <p:xfrm>
          <a:off x="6848946" y="4581128"/>
          <a:ext cx="1152128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46" name="Rechteck 145"/>
          <p:cNvSpPr/>
          <p:nvPr/>
        </p:nvSpPr>
        <p:spPr bwMode="auto">
          <a:xfrm>
            <a:off x="5091113" y="2781300"/>
            <a:ext cx="1498600" cy="331152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defRPr/>
            </a:pPr>
            <a:endParaRPr lang="en-US" sz="3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Market Volume: € 31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Printed Volume: € 0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7" name="Diagramm 146"/>
          <p:cNvGraphicFramePr/>
          <p:nvPr/>
        </p:nvGraphicFramePr>
        <p:xfrm>
          <a:off x="5264770" y="4581128"/>
          <a:ext cx="1152128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48" name="Rechteck 147"/>
          <p:cNvSpPr/>
          <p:nvPr/>
        </p:nvSpPr>
        <p:spPr bwMode="auto">
          <a:xfrm>
            <a:off x="3536950" y="2781300"/>
            <a:ext cx="1519238" cy="331152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defRPr/>
            </a:pPr>
            <a:endParaRPr lang="en-US" sz="3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Market Volume: € 69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Printed Volume: € 24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9" name="Diagramm 148"/>
          <p:cNvGraphicFramePr/>
          <p:nvPr/>
        </p:nvGraphicFramePr>
        <p:xfrm>
          <a:off x="3608586" y="4509120"/>
          <a:ext cx="1301891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50" name="Rechteck 149"/>
          <p:cNvSpPr/>
          <p:nvPr/>
        </p:nvSpPr>
        <p:spPr bwMode="auto">
          <a:xfrm>
            <a:off x="1952625" y="4941888"/>
            <a:ext cx="1541463" cy="1150937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Market Volume: € 95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Printed Volume: € 17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1" name="Diagramm 150"/>
          <p:cNvGraphicFramePr/>
          <p:nvPr/>
        </p:nvGraphicFramePr>
        <p:xfrm>
          <a:off x="2168426" y="5373216"/>
          <a:ext cx="1152128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52" name="Rechteck 151"/>
          <p:cNvSpPr/>
          <p:nvPr/>
        </p:nvSpPr>
        <p:spPr bwMode="auto">
          <a:xfrm>
            <a:off x="368300" y="4941888"/>
            <a:ext cx="1562100" cy="1150937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Market Volume: € 101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Printed Volume: € 68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" name="Diagramm 152"/>
          <p:cNvGraphicFramePr/>
          <p:nvPr/>
        </p:nvGraphicFramePr>
        <p:xfrm>
          <a:off x="512242" y="5373216"/>
          <a:ext cx="1259632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54" name="Rechteck 153"/>
          <p:cNvSpPr/>
          <p:nvPr/>
        </p:nvSpPr>
        <p:spPr bwMode="auto">
          <a:xfrm>
            <a:off x="1908175" y="3860800"/>
            <a:ext cx="1585913" cy="106203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Market Volume: € 70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Printed Volume</a:t>
            </a:r>
            <a:r>
              <a:rPr lang="en-US" sz="1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€ 39 </a:t>
            </a:r>
            <a:r>
              <a:rPr lang="en-US" sz="105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r>
              <a:rPr lang="en-US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5" name="Diagramm 154"/>
          <p:cNvGraphicFramePr/>
          <p:nvPr/>
        </p:nvGraphicFramePr>
        <p:xfrm>
          <a:off x="2168426" y="4221088"/>
          <a:ext cx="1224136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56" name="Rechteck 155"/>
          <p:cNvSpPr/>
          <p:nvPr/>
        </p:nvSpPr>
        <p:spPr bwMode="auto">
          <a:xfrm>
            <a:off x="368300" y="3860800"/>
            <a:ext cx="1562100" cy="106203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Market Volume: € 40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Printed Volume: </a:t>
            </a:r>
            <a:r>
              <a:rPr lang="en-US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€ 39 </a:t>
            </a:r>
            <a:r>
              <a:rPr lang="en-US" sz="105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r>
              <a:rPr lang="en-US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" name="Diagramm 156"/>
          <p:cNvGraphicFramePr/>
          <p:nvPr/>
        </p:nvGraphicFramePr>
        <p:xfrm>
          <a:off x="512242" y="4293096"/>
          <a:ext cx="1368152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58" name="Rechteck 157"/>
          <p:cNvSpPr/>
          <p:nvPr/>
        </p:nvSpPr>
        <p:spPr bwMode="auto">
          <a:xfrm>
            <a:off x="368300" y="2781300"/>
            <a:ext cx="3122613" cy="1057275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Market Volume: € 22 </a:t>
            </a:r>
            <a:r>
              <a:rPr lang="en-US" sz="9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endParaRPr lang="en-US" sz="9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buFont typeface="Wingdings"/>
              <a:buChar char="à"/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Printed Volume: </a:t>
            </a:r>
            <a:r>
              <a: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€ 20 </a:t>
            </a:r>
            <a:r>
              <a:rPr lang="en-US" sz="1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bn</a:t>
            </a:r>
            <a:r>
              <a:rPr 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" name="Diagramm 158"/>
          <p:cNvGraphicFramePr/>
          <p:nvPr/>
        </p:nvGraphicFramePr>
        <p:xfrm>
          <a:off x="1376338" y="3140968"/>
          <a:ext cx="1296144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160" name="Rechteck 68"/>
          <p:cNvSpPr>
            <a:spLocks noChangeArrowheads="1"/>
          </p:cNvSpPr>
          <p:nvPr/>
        </p:nvSpPr>
        <p:spPr bwMode="auto">
          <a:xfrm>
            <a:off x="406400" y="2773363"/>
            <a:ext cx="3124200" cy="21494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63500" dist="12700" dir="2700000" algn="tl" rotWithShape="0">
              <a:prstClr val="black">
                <a:alpha val="3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hteck 71"/>
          <p:cNvSpPr>
            <a:spLocks noChangeArrowheads="1"/>
          </p:cNvSpPr>
          <p:nvPr/>
        </p:nvSpPr>
        <p:spPr bwMode="auto">
          <a:xfrm>
            <a:off x="6459538" y="6172200"/>
            <a:ext cx="404812" cy="1285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63500" dist="12700" dir="2700000" algn="tl" rotWithShape="0">
              <a:prstClr val="black">
                <a:alpha val="3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4638" name="Textfeld 73"/>
          <p:cNvSpPr txBox="1">
            <a:spLocks noChangeArrowheads="1"/>
          </p:cNvSpPr>
          <p:nvPr/>
        </p:nvSpPr>
        <p:spPr bwMode="auto">
          <a:xfrm>
            <a:off x="6843713" y="6134100"/>
            <a:ext cx="1428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800" b="1"/>
              <a:t>= Heidelberg Core Market</a:t>
            </a:r>
          </a:p>
        </p:txBody>
      </p:sp>
      <p:sp>
        <p:nvSpPr>
          <p:cNvPr id="24639" name="Text Box 47"/>
          <p:cNvSpPr txBox="1">
            <a:spLocks noChangeArrowheads="1"/>
          </p:cNvSpPr>
          <p:nvPr/>
        </p:nvSpPr>
        <p:spPr bwMode="auto">
          <a:xfrm>
            <a:off x="468313" y="6305550"/>
            <a:ext cx="8207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800">
                <a:solidFill>
                  <a:srgbClr val="000000"/>
                </a:solidFill>
              </a:rPr>
              <a:t>*Adjusted for price changes and currency fluctuations – Base year 2009  </a:t>
            </a:r>
            <a:r>
              <a:rPr lang="de-DE" altLang="en-US" sz="800"/>
              <a:t>|</a:t>
            </a:r>
            <a:r>
              <a:rPr lang="en-US" altLang="en-US" sz="800">
                <a:solidFill>
                  <a:srgbClr val="000000"/>
                </a:solidFill>
              </a:rPr>
              <a:t>  Paper &amp; Board includes Flexible Papers like Bags, </a:t>
            </a:r>
            <a:br>
              <a:rPr lang="en-US" altLang="en-US" sz="800">
                <a:solidFill>
                  <a:srgbClr val="000000"/>
                </a:solidFill>
              </a:rPr>
            </a:br>
            <a:r>
              <a:rPr lang="en-US" altLang="en-US" sz="800">
                <a:solidFill>
                  <a:srgbClr val="000000"/>
                </a:solidFill>
              </a:rPr>
              <a:t>Sacks, Wraps &amp; Pouches  </a:t>
            </a:r>
            <a:r>
              <a:rPr lang="de-DE" altLang="en-US" sz="800"/>
              <a:t>| </a:t>
            </a:r>
            <a:r>
              <a:rPr lang="en-US" altLang="en-US" sz="800">
                <a:solidFill>
                  <a:srgbClr val="000000"/>
                </a:solidFill>
              </a:rPr>
              <a:t> Source: Pira 2010,  CA51 </a:t>
            </a:r>
            <a:r>
              <a:rPr lang="de-DE" altLang="en-US" sz="800"/>
              <a:t>| </a:t>
            </a:r>
            <a:r>
              <a:rPr lang="en-US" altLang="en-US" sz="800">
                <a:solidFill>
                  <a:srgbClr val="000000"/>
                </a:solidFill>
              </a:rPr>
              <a:t> (No details for Flexible Paper (Market Volume approx. € 23 bn)</a:t>
            </a:r>
          </a:p>
        </p:txBody>
      </p:sp>
    </p:spTree>
    <p:extLst>
      <p:ext uri="{BB962C8B-B14F-4D97-AF65-F5344CB8AC3E}">
        <p14:creationId xmlns:p14="http://schemas.microsoft.com/office/powerpoint/2010/main" val="216433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Diagramm 5"/>
          <p:cNvGraphicFramePr>
            <a:graphicFrameLocks/>
          </p:cNvGraphicFramePr>
          <p:nvPr/>
        </p:nvGraphicFramePr>
        <p:xfrm>
          <a:off x="868363" y="1933575"/>
          <a:ext cx="7645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3" imgW="7651143" imgH="4066384" progId="Excel.Sheet.8">
                  <p:embed/>
                </p:oleObj>
              </mc:Choice>
              <mc:Fallback>
                <p:oleObj r:id="rId3" imgW="7651143" imgH="406638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933575"/>
                        <a:ext cx="76454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9" name="Group 209"/>
          <p:cNvGrpSpPr>
            <a:grpSpLocks/>
          </p:cNvGrpSpPr>
          <p:nvPr/>
        </p:nvGrpSpPr>
        <p:grpSpPr bwMode="auto">
          <a:xfrm>
            <a:off x="6143625" y="2214563"/>
            <a:ext cx="2290763" cy="1728787"/>
            <a:chOff x="3663" y="1393"/>
            <a:chExt cx="1593" cy="1089"/>
          </a:xfrm>
        </p:grpSpPr>
        <p:sp>
          <p:nvSpPr>
            <p:cNvPr id="4152" name="Rectangle 139"/>
            <p:cNvSpPr>
              <a:spLocks noChangeArrowheads="1"/>
            </p:cNvSpPr>
            <p:nvPr/>
          </p:nvSpPr>
          <p:spPr bwMode="auto">
            <a:xfrm>
              <a:off x="4168" y="1393"/>
              <a:ext cx="1088" cy="100"/>
            </a:xfrm>
            <a:prstGeom prst="rect">
              <a:avLst/>
            </a:prstGeom>
            <a:solidFill>
              <a:srgbClr val="4D7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153" name="Rectangle 140"/>
            <p:cNvSpPr>
              <a:spLocks noChangeArrowheads="1"/>
            </p:cNvSpPr>
            <p:nvPr/>
          </p:nvSpPr>
          <p:spPr bwMode="auto">
            <a:xfrm>
              <a:off x="3663" y="1492"/>
              <a:ext cx="506" cy="990"/>
            </a:xfrm>
            <a:prstGeom prst="rect">
              <a:avLst/>
            </a:prstGeom>
            <a:solidFill>
              <a:srgbClr val="A9B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154" name="Rectangle 147"/>
            <p:cNvSpPr>
              <a:spLocks noChangeArrowheads="1"/>
            </p:cNvSpPr>
            <p:nvPr/>
          </p:nvSpPr>
          <p:spPr bwMode="auto">
            <a:xfrm>
              <a:off x="4228" y="1395"/>
              <a:ext cx="3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Country</a:t>
              </a:r>
              <a:endParaRPr lang="de-DE" altLang="en-US"/>
            </a:p>
          </p:txBody>
        </p:sp>
        <p:sp>
          <p:nvSpPr>
            <p:cNvPr id="4155" name="Rectangle 148"/>
            <p:cNvSpPr>
              <a:spLocks noChangeArrowheads="1"/>
            </p:cNvSpPr>
            <p:nvPr/>
          </p:nvSpPr>
          <p:spPr bwMode="auto">
            <a:xfrm>
              <a:off x="4760" y="1395"/>
              <a:ext cx="4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Value [bn €]</a:t>
              </a:r>
              <a:endParaRPr lang="de-DE" altLang="en-US"/>
            </a:p>
          </p:txBody>
        </p:sp>
        <p:sp>
          <p:nvSpPr>
            <p:cNvPr id="4156" name="Rectangle 149"/>
            <p:cNvSpPr>
              <a:spLocks noChangeArrowheads="1"/>
            </p:cNvSpPr>
            <p:nvPr/>
          </p:nvSpPr>
          <p:spPr bwMode="auto">
            <a:xfrm>
              <a:off x="4228" y="1494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US </a:t>
              </a:r>
              <a:endParaRPr lang="de-DE" altLang="en-US"/>
            </a:p>
          </p:txBody>
        </p:sp>
        <p:sp>
          <p:nvSpPr>
            <p:cNvPr id="4157" name="Rectangle 150"/>
            <p:cNvSpPr>
              <a:spLocks noChangeArrowheads="1"/>
            </p:cNvSpPr>
            <p:nvPr/>
          </p:nvSpPr>
          <p:spPr bwMode="auto">
            <a:xfrm>
              <a:off x="4956" y="1494"/>
              <a:ext cx="2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106,53</a:t>
              </a:r>
              <a:endParaRPr lang="de-DE" altLang="en-US"/>
            </a:p>
          </p:txBody>
        </p:sp>
        <p:sp>
          <p:nvSpPr>
            <p:cNvPr id="4158" name="Rectangle 151"/>
            <p:cNvSpPr>
              <a:spLocks noChangeArrowheads="1"/>
            </p:cNvSpPr>
            <p:nvPr/>
          </p:nvSpPr>
          <p:spPr bwMode="auto">
            <a:xfrm>
              <a:off x="4228" y="1593"/>
              <a:ext cx="23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Japan </a:t>
              </a:r>
              <a:endParaRPr lang="de-DE" altLang="en-US"/>
            </a:p>
          </p:txBody>
        </p:sp>
        <p:sp>
          <p:nvSpPr>
            <p:cNvPr id="4159" name="Rectangle 152"/>
            <p:cNvSpPr>
              <a:spLocks noChangeArrowheads="1"/>
            </p:cNvSpPr>
            <p:nvPr/>
          </p:nvSpPr>
          <p:spPr bwMode="auto">
            <a:xfrm>
              <a:off x="5007" y="1593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43,32</a:t>
              </a:r>
              <a:endParaRPr lang="de-DE" altLang="en-US"/>
            </a:p>
          </p:txBody>
        </p:sp>
        <p:sp>
          <p:nvSpPr>
            <p:cNvPr id="4160" name="Rectangle 153"/>
            <p:cNvSpPr>
              <a:spLocks noChangeArrowheads="1"/>
            </p:cNvSpPr>
            <p:nvPr/>
          </p:nvSpPr>
          <p:spPr bwMode="auto">
            <a:xfrm>
              <a:off x="4228" y="1691"/>
              <a:ext cx="23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China </a:t>
              </a:r>
              <a:endParaRPr lang="de-DE" altLang="en-US"/>
            </a:p>
          </p:txBody>
        </p:sp>
        <p:sp>
          <p:nvSpPr>
            <p:cNvPr id="4161" name="Rectangle 154"/>
            <p:cNvSpPr>
              <a:spLocks noChangeArrowheads="1"/>
            </p:cNvSpPr>
            <p:nvPr/>
          </p:nvSpPr>
          <p:spPr bwMode="auto">
            <a:xfrm>
              <a:off x="5007" y="1691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40,45</a:t>
              </a:r>
              <a:endParaRPr lang="de-DE" altLang="en-US"/>
            </a:p>
          </p:txBody>
        </p:sp>
        <p:sp>
          <p:nvSpPr>
            <p:cNvPr id="4162" name="Rectangle 155"/>
            <p:cNvSpPr>
              <a:spLocks noChangeArrowheads="1"/>
            </p:cNvSpPr>
            <p:nvPr/>
          </p:nvSpPr>
          <p:spPr bwMode="auto">
            <a:xfrm>
              <a:off x="4228" y="1790"/>
              <a:ext cx="3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Germany</a:t>
              </a:r>
              <a:endParaRPr lang="de-DE" altLang="en-US"/>
            </a:p>
          </p:txBody>
        </p:sp>
        <p:sp>
          <p:nvSpPr>
            <p:cNvPr id="4163" name="Rectangle 156"/>
            <p:cNvSpPr>
              <a:spLocks noChangeArrowheads="1"/>
            </p:cNvSpPr>
            <p:nvPr/>
          </p:nvSpPr>
          <p:spPr bwMode="auto">
            <a:xfrm>
              <a:off x="4997" y="1790"/>
              <a:ext cx="2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26,60</a:t>
              </a:r>
              <a:endParaRPr lang="de-DE" altLang="en-US"/>
            </a:p>
          </p:txBody>
        </p:sp>
        <p:sp>
          <p:nvSpPr>
            <p:cNvPr id="4164" name="Rectangle 157"/>
            <p:cNvSpPr>
              <a:spLocks noChangeArrowheads="1"/>
            </p:cNvSpPr>
            <p:nvPr/>
          </p:nvSpPr>
          <p:spPr bwMode="auto">
            <a:xfrm>
              <a:off x="4228" y="1889"/>
              <a:ext cx="2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France</a:t>
              </a:r>
              <a:endParaRPr lang="de-DE" altLang="en-US"/>
            </a:p>
          </p:txBody>
        </p:sp>
        <p:sp>
          <p:nvSpPr>
            <p:cNvPr id="4165" name="Rectangle 158"/>
            <p:cNvSpPr>
              <a:spLocks noChangeArrowheads="1"/>
            </p:cNvSpPr>
            <p:nvPr/>
          </p:nvSpPr>
          <p:spPr bwMode="auto">
            <a:xfrm>
              <a:off x="5007" y="1889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24,08</a:t>
              </a:r>
              <a:endParaRPr lang="de-DE" altLang="en-US"/>
            </a:p>
          </p:txBody>
        </p:sp>
        <p:sp>
          <p:nvSpPr>
            <p:cNvPr id="4166" name="Rectangle 159"/>
            <p:cNvSpPr>
              <a:spLocks noChangeArrowheads="1"/>
            </p:cNvSpPr>
            <p:nvPr/>
          </p:nvSpPr>
          <p:spPr bwMode="auto">
            <a:xfrm>
              <a:off x="4228" y="1988"/>
              <a:ext cx="16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Italy </a:t>
              </a:r>
              <a:endParaRPr lang="de-DE" altLang="en-US"/>
            </a:p>
          </p:txBody>
        </p:sp>
        <p:sp>
          <p:nvSpPr>
            <p:cNvPr id="4167" name="Rectangle 160"/>
            <p:cNvSpPr>
              <a:spLocks noChangeArrowheads="1"/>
            </p:cNvSpPr>
            <p:nvPr/>
          </p:nvSpPr>
          <p:spPr bwMode="auto">
            <a:xfrm>
              <a:off x="5007" y="198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22,40</a:t>
              </a:r>
              <a:endParaRPr lang="de-DE" altLang="en-US"/>
            </a:p>
          </p:txBody>
        </p:sp>
        <p:sp>
          <p:nvSpPr>
            <p:cNvPr id="4168" name="Rectangle 161"/>
            <p:cNvSpPr>
              <a:spLocks noChangeArrowheads="1"/>
            </p:cNvSpPr>
            <p:nvPr/>
          </p:nvSpPr>
          <p:spPr bwMode="auto">
            <a:xfrm>
              <a:off x="4228" y="2087"/>
              <a:ext cx="20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Spain</a:t>
              </a:r>
              <a:endParaRPr lang="de-DE" altLang="en-US"/>
            </a:p>
          </p:txBody>
        </p:sp>
        <p:sp>
          <p:nvSpPr>
            <p:cNvPr id="4169" name="Rectangle 162"/>
            <p:cNvSpPr>
              <a:spLocks noChangeArrowheads="1"/>
            </p:cNvSpPr>
            <p:nvPr/>
          </p:nvSpPr>
          <p:spPr bwMode="auto">
            <a:xfrm>
              <a:off x="5007" y="2087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15,91</a:t>
              </a:r>
              <a:endParaRPr lang="de-DE" altLang="en-US"/>
            </a:p>
          </p:txBody>
        </p:sp>
        <p:sp>
          <p:nvSpPr>
            <p:cNvPr id="4170" name="Rectangle 163"/>
            <p:cNvSpPr>
              <a:spLocks noChangeArrowheads="1"/>
            </p:cNvSpPr>
            <p:nvPr/>
          </p:nvSpPr>
          <p:spPr bwMode="auto">
            <a:xfrm>
              <a:off x="4228" y="2186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UK</a:t>
              </a:r>
              <a:endParaRPr lang="de-DE" altLang="en-US"/>
            </a:p>
          </p:txBody>
        </p:sp>
        <p:sp>
          <p:nvSpPr>
            <p:cNvPr id="4171" name="Rectangle 164"/>
            <p:cNvSpPr>
              <a:spLocks noChangeArrowheads="1"/>
            </p:cNvSpPr>
            <p:nvPr/>
          </p:nvSpPr>
          <p:spPr bwMode="auto">
            <a:xfrm>
              <a:off x="5007" y="2186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15,56</a:t>
              </a:r>
              <a:endParaRPr lang="de-DE" altLang="en-US"/>
            </a:p>
          </p:txBody>
        </p:sp>
        <p:sp>
          <p:nvSpPr>
            <p:cNvPr id="4172" name="Rectangle 165"/>
            <p:cNvSpPr>
              <a:spLocks noChangeArrowheads="1"/>
            </p:cNvSpPr>
            <p:nvPr/>
          </p:nvSpPr>
          <p:spPr bwMode="auto">
            <a:xfrm>
              <a:off x="4228" y="2285"/>
              <a:ext cx="2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Brazil</a:t>
              </a:r>
              <a:endParaRPr lang="de-DE" altLang="en-US"/>
            </a:p>
          </p:txBody>
        </p:sp>
        <p:sp>
          <p:nvSpPr>
            <p:cNvPr id="4173" name="Rectangle 166"/>
            <p:cNvSpPr>
              <a:spLocks noChangeArrowheads="1"/>
            </p:cNvSpPr>
            <p:nvPr/>
          </p:nvSpPr>
          <p:spPr bwMode="auto">
            <a:xfrm>
              <a:off x="5011" y="2285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13,64</a:t>
              </a:r>
              <a:endParaRPr lang="de-DE" altLang="en-US"/>
            </a:p>
          </p:txBody>
        </p:sp>
        <p:sp>
          <p:nvSpPr>
            <p:cNvPr id="4174" name="Rectangle 167"/>
            <p:cNvSpPr>
              <a:spLocks noChangeArrowheads="1"/>
            </p:cNvSpPr>
            <p:nvPr/>
          </p:nvSpPr>
          <p:spPr bwMode="auto">
            <a:xfrm>
              <a:off x="4228" y="2384"/>
              <a:ext cx="28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Canada</a:t>
              </a:r>
              <a:endParaRPr lang="de-DE" altLang="en-US"/>
            </a:p>
          </p:txBody>
        </p:sp>
        <p:sp>
          <p:nvSpPr>
            <p:cNvPr id="4175" name="Rectangle 168"/>
            <p:cNvSpPr>
              <a:spLocks noChangeArrowheads="1"/>
            </p:cNvSpPr>
            <p:nvPr/>
          </p:nvSpPr>
          <p:spPr bwMode="auto">
            <a:xfrm>
              <a:off x="5011" y="2384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12,50</a:t>
              </a:r>
              <a:endParaRPr lang="de-DE" altLang="en-US"/>
            </a:p>
          </p:txBody>
        </p:sp>
        <p:sp>
          <p:nvSpPr>
            <p:cNvPr id="4176" name="Rectangle 191"/>
            <p:cNvSpPr>
              <a:spLocks noChangeArrowheads="1"/>
            </p:cNvSpPr>
            <p:nvPr/>
          </p:nvSpPr>
          <p:spPr bwMode="auto">
            <a:xfrm>
              <a:off x="3744" y="1498"/>
              <a:ext cx="27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Top 10 </a:t>
              </a:r>
              <a:endParaRPr lang="de-DE" altLang="en-US"/>
            </a:p>
          </p:txBody>
        </p:sp>
        <p:sp>
          <p:nvSpPr>
            <p:cNvPr id="4177" name="Rectangle 192"/>
            <p:cNvSpPr>
              <a:spLocks noChangeArrowheads="1"/>
            </p:cNvSpPr>
            <p:nvPr/>
          </p:nvSpPr>
          <p:spPr bwMode="auto">
            <a:xfrm>
              <a:off x="3744" y="1601"/>
              <a:ext cx="3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markets </a:t>
              </a:r>
              <a:endParaRPr lang="de-DE" altLang="en-US"/>
            </a:p>
          </p:txBody>
        </p:sp>
        <p:sp>
          <p:nvSpPr>
            <p:cNvPr id="4178" name="Rectangle 193"/>
            <p:cNvSpPr>
              <a:spLocks noChangeArrowheads="1"/>
            </p:cNvSpPr>
            <p:nvPr/>
          </p:nvSpPr>
          <p:spPr bwMode="auto">
            <a:xfrm>
              <a:off x="3744" y="1704"/>
              <a:ext cx="3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by value, </a:t>
              </a:r>
              <a:endParaRPr lang="de-DE" altLang="en-US"/>
            </a:p>
          </p:txBody>
        </p:sp>
        <p:sp>
          <p:nvSpPr>
            <p:cNvPr id="4179" name="Rectangle 194"/>
            <p:cNvSpPr>
              <a:spLocks noChangeArrowheads="1"/>
            </p:cNvSpPr>
            <p:nvPr/>
          </p:nvSpPr>
          <p:spPr bwMode="auto">
            <a:xfrm>
              <a:off x="3744" y="1807"/>
              <a:ext cx="1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2009</a:t>
              </a:r>
              <a:endParaRPr lang="de-DE" altLang="en-US"/>
            </a:p>
          </p:txBody>
        </p:sp>
      </p:grpSp>
      <p:sp>
        <p:nvSpPr>
          <p:cNvPr id="4100" name="AutoShape 136"/>
          <p:cNvSpPr>
            <a:spLocks noChangeAspect="1" noChangeArrowheads="1" noTextEdit="1"/>
          </p:cNvSpPr>
          <p:nvPr/>
        </p:nvSpPr>
        <p:spPr bwMode="auto">
          <a:xfrm>
            <a:off x="5564188" y="2298700"/>
            <a:ext cx="26955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1" name="Gruppieren 68"/>
          <p:cNvGrpSpPr>
            <a:grpSpLocks/>
          </p:cNvGrpSpPr>
          <p:nvPr/>
        </p:nvGrpSpPr>
        <p:grpSpPr bwMode="auto">
          <a:xfrm>
            <a:off x="6143625" y="4097338"/>
            <a:ext cx="2290763" cy="1728787"/>
            <a:chOff x="5570565" y="4187844"/>
            <a:chExt cx="2528887" cy="1728787"/>
          </a:xfrm>
        </p:grpSpPr>
        <p:sp>
          <p:nvSpPr>
            <p:cNvPr id="4124" name="Rectangle 144"/>
            <p:cNvSpPr>
              <a:spLocks noChangeArrowheads="1"/>
            </p:cNvSpPr>
            <p:nvPr/>
          </p:nvSpPr>
          <p:spPr bwMode="auto">
            <a:xfrm>
              <a:off x="6372252" y="4187844"/>
              <a:ext cx="1727200" cy="158750"/>
            </a:xfrm>
            <a:prstGeom prst="rect">
              <a:avLst/>
            </a:prstGeom>
            <a:solidFill>
              <a:srgbClr val="4D7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125" name="Rectangle 145"/>
            <p:cNvSpPr>
              <a:spLocks noChangeArrowheads="1"/>
            </p:cNvSpPr>
            <p:nvPr/>
          </p:nvSpPr>
          <p:spPr bwMode="auto">
            <a:xfrm>
              <a:off x="5570565" y="4345006"/>
              <a:ext cx="803275" cy="1571625"/>
            </a:xfrm>
            <a:prstGeom prst="rect">
              <a:avLst/>
            </a:prstGeom>
            <a:solidFill>
              <a:srgbClr val="A9B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4126" name="Rectangle 169"/>
            <p:cNvSpPr>
              <a:spLocks noChangeArrowheads="1"/>
            </p:cNvSpPr>
            <p:nvPr/>
          </p:nvSpPr>
          <p:spPr bwMode="auto">
            <a:xfrm>
              <a:off x="6467502" y="4191019"/>
              <a:ext cx="4873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Country</a:t>
              </a:r>
              <a:endParaRPr lang="de-DE" altLang="en-US"/>
            </a:p>
          </p:txBody>
        </p:sp>
        <p:sp>
          <p:nvSpPr>
            <p:cNvPr id="4127" name="Rectangle 170"/>
            <p:cNvSpPr>
              <a:spLocks noChangeArrowheads="1"/>
            </p:cNvSpPr>
            <p:nvPr/>
          </p:nvSpPr>
          <p:spPr bwMode="auto">
            <a:xfrm>
              <a:off x="7312052" y="4191019"/>
              <a:ext cx="739775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CAGR 09-14</a:t>
              </a:r>
              <a:endParaRPr lang="de-DE" altLang="en-US"/>
            </a:p>
          </p:txBody>
        </p:sp>
        <p:sp>
          <p:nvSpPr>
            <p:cNvPr id="4128" name="Rectangle 171"/>
            <p:cNvSpPr>
              <a:spLocks noChangeArrowheads="1"/>
            </p:cNvSpPr>
            <p:nvPr/>
          </p:nvSpPr>
          <p:spPr bwMode="auto">
            <a:xfrm>
              <a:off x="6467502" y="4348181"/>
              <a:ext cx="27571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India</a:t>
              </a:r>
              <a:endParaRPr lang="de-DE" altLang="en-US"/>
            </a:p>
          </p:txBody>
        </p:sp>
        <p:sp>
          <p:nvSpPr>
            <p:cNvPr id="4129" name="Rectangle 172"/>
            <p:cNvSpPr>
              <a:spLocks noChangeArrowheads="1"/>
            </p:cNvSpPr>
            <p:nvPr/>
          </p:nvSpPr>
          <p:spPr bwMode="auto">
            <a:xfrm>
              <a:off x="7662890" y="4348181"/>
              <a:ext cx="3606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10,6%</a:t>
              </a:r>
              <a:endParaRPr lang="de-DE" altLang="en-US"/>
            </a:p>
          </p:txBody>
        </p:sp>
        <p:sp>
          <p:nvSpPr>
            <p:cNvPr id="4130" name="Rectangle 173"/>
            <p:cNvSpPr>
              <a:spLocks noChangeArrowheads="1"/>
            </p:cNvSpPr>
            <p:nvPr/>
          </p:nvSpPr>
          <p:spPr bwMode="auto">
            <a:xfrm>
              <a:off x="6467502" y="4505344"/>
              <a:ext cx="33342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China</a:t>
              </a:r>
              <a:endParaRPr lang="de-DE" altLang="en-US"/>
            </a:p>
          </p:txBody>
        </p:sp>
        <p:sp>
          <p:nvSpPr>
            <p:cNvPr id="4131" name="Rectangle 174"/>
            <p:cNvSpPr>
              <a:spLocks noChangeArrowheads="1"/>
            </p:cNvSpPr>
            <p:nvPr/>
          </p:nvSpPr>
          <p:spPr bwMode="auto">
            <a:xfrm>
              <a:off x="7735079" y="4505344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9,6%</a:t>
              </a:r>
              <a:endParaRPr lang="de-DE" altLang="en-US"/>
            </a:p>
          </p:txBody>
        </p:sp>
        <p:sp>
          <p:nvSpPr>
            <p:cNvPr id="4132" name="Rectangle 175"/>
            <p:cNvSpPr>
              <a:spLocks noChangeArrowheads="1"/>
            </p:cNvSpPr>
            <p:nvPr/>
          </p:nvSpPr>
          <p:spPr bwMode="auto">
            <a:xfrm>
              <a:off x="6467502" y="4662506"/>
              <a:ext cx="325438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Egypt</a:t>
              </a:r>
              <a:endParaRPr lang="de-DE" altLang="en-US"/>
            </a:p>
          </p:txBody>
        </p:sp>
        <p:sp>
          <p:nvSpPr>
            <p:cNvPr id="4133" name="Rectangle 176"/>
            <p:cNvSpPr>
              <a:spLocks noChangeArrowheads="1"/>
            </p:cNvSpPr>
            <p:nvPr/>
          </p:nvSpPr>
          <p:spPr bwMode="auto">
            <a:xfrm>
              <a:off x="7734327" y="4662506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7,4%</a:t>
              </a:r>
              <a:endParaRPr lang="de-DE" altLang="en-US"/>
            </a:p>
          </p:txBody>
        </p:sp>
        <p:sp>
          <p:nvSpPr>
            <p:cNvPr id="4134" name="Rectangle 177"/>
            <p:cNvSpPr>
              <a:spLocks noChangeArrowheads="1"/>
            </p:cNvSpPr>
            <p:nvPr/>
          </p:nvSpPr>
          <p:spPr bwMode="auto">
            <a:xfrm>
              <a:off x="6467502" y="4819669"/>
              <a:ext cx="3911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Turkey</a:t>
              </a:r>
              <a:endParaRPr lang="de-DE" altLang="en-US"/>
            </a:p>
          </p:txBody>
        </p:sp>
        <p:sp>
          <p:nvSpPr>
            <p:cNvPr id="4135" name="Rectangle 178"/>
            <p:cNvSpPr>
              <a:spLocks noChangeArrowheads="1"/>
            </p:cNvSpPr>
            <p:nvPr/>
          </p:nvSpPr>
          <p:spPr bwMode="auto">
            <a:xfrm>
              <a:off x="7732740" y="4819669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7,2%</a:t>
              </a:r>
              <a:endParaRPr lang="de-DE" altLang="en-US"/>
            </a:p>
          </p:txBody>
        </p:sp>
        <p:sp>
          <p:nvSpPr>
            <p:cNvPr id="4136" name="Rectangle 179"/>
            <p:cNvSpPr>
              <a:spLocks noChangeArrowheads="1"/>
            </p:cNvSpPr>
            <p:nvPr/>
          </p:nvSpPr>
          <p:spPr bwMode="auto">
            <a:xfrm>
              <a:off x="6467502" y="4976831"/>
              <a:ext cx="5514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Indonesia</a:t>
              </a:r>
              <a:endParaRPr lang="de-DE" altLang="en-US"/>
            </a:p>
          </p:txBody>
        </p:sp>
        <p:sp>
          <p:nvSpPr>
            <p:cNvPr id="4137" name="Rectangle 180"/>
            <p:cNvSpPr>
              <a:spLocks noChangeArrowheads="1"/>
            </p:cNvSpPr>
            <p:nvPr/>
          </p:nvSpPr>
          <p:spPr bwMode="auto">
            <a:xfrm>
              <a:off x="7732740" y="4976831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7,0%</a:t>
              </a:r>
              <a:endParaRPr lang="de-DE" altLang="en-US"/>
            </a:p>
          </p:txBody>
        </p:sp>
        <p:sp>
          <p:nvSpPr>
            <p:cNvPr id="4138" name="Rectangle 181"/>
            <p:cNvSpPr>
              <a:spLocks noChangeArrowheads="1"/>
            </p:cNvSpPr>
            <p:nvPr/>
          </p:nvSpPr>
          <p:spPr bwMode="auto">
            <a:xfrm>
              <a:off x="6467502" y="5133994"/>
              <a:ext cx="32060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Brazil</a:t>
              </a:r>
              <a:endParaRPr lang="de-DE" altLang="en-US"/>
            </a:p>
          </p:txBody>
        </p:sp>
        <p:sp>
          <p:nvSpPr>
            <p:cNvPr id="4139" name="Rectangle 182"/>
            <p:cNvSpPr>
              <a:spLocks noChangeArrowheads="1"/>
            </p:cNvSpPr>
            <p:nvPr/>
          </p:nvSpPr>
          <p:spPr bwMode="auto">
            <a:xfrm>
              <a:off x="7732740" y="5133994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6,2%</a:t>
              </a:r>
              <a:endParaRPr lang="de-DE" altLang="en-US"/>
            </a:p>
          </p:txBody>
        </p:sp>
        <p:sp>
          <p:nvSpPr>
            <p:cNvPr id="4140" name="Rectangle 183"/>
            <p:cNvSpPr>
              <a:spLocks noChangeArrowheads="1"/>
            </p:cNvSpPr>
            <p:nvPr/>
          </p:nvSpPr>
          <p:spPr bwMode="auto">
            <a:xfrm>
              <a:off x="6467502" y="5291156"/>
              <a:ext cx="3911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Russia</a:t>
              </a:r>
              <a:endParaRPr lang="de-DE" altLang="en-US"/>
            </a:p>
          </p:txBody>
        </p:sp>
        <p:sp>
          <p:nvSpPr>
            <p:cNvPr id="4141" name="Rectangle 184"/>
            <p:cNvSpPr>
              <a:spLocks noChangeArrowheads="1"/>
            </p:cNvSpPr>
            <p:nvPr/>
          </p:nvSpPr>
          <p:spPr bwMode="auto">
            <a:xfrm>
              <a:off x="7732740" y="5291156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6,1%</a:t>
              </a:r>
              <a:endParaRPr lang="de-DE" altLang="en-US"/>
            </a:p>
          </p:txBody>
        </p:sp>
        <p:sp>
          <p:nvSpPr>
            <p:cNvPr id="4142" name="Rectangle 185"/>
            <p:cNvSpPr>
              <a:spLocks noChangeArrowheads="1"/>
            </p:cNvSpPr>
            <p:nvPr/>
          </p:nvSpPr>
          <p:spPr bwMode="auto">
            <a:xfrm>
              <a:off x="6467502" y="5446731"/>
              <a:ext cx="4408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Ukraine</a:t>
              </a:r>
              <a:endParaRPr lang="de-DE" altLang="en-US"/>
            </a:p>
          </p:txBody>
        </p:sp>
        <p:sp>
          <p:nvSpPr>
            <p:cNvPr id="4143" name="Rectangle 186"/>
            <p:cNvSpPr>
              <a:spLocks noChangeArrowheads="1"/>
            </p:cNvSpPr>
            <p:nvPr/>
          </p:nvSpPr>
          <p:spPr bwMode="auto">
            <a:xfrm>
              <a:off x="7732740" y="5446731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6,1%</a:t>
              </a:r>
              <a:endParaRPr lang="de-DE" altLang="en-US"/>
            </a:p>
          </p:txBody>
        </p:sp>
        <p:sp>
          <p:nvSpPr>
            <p:cNvPr id="4144" name="Rectangle 187"/>
            <p:cNvSpPr>
              <a:spLocks noChangeArrowheads="1"/>
            </p:cNvSpPr>
            <p:nvPr/>
          </p:nvSpPr>
          <p:spPr bwMode="auto">
            <a:xfrm>
              <a:off x="6467502" y="5603894"/>
              <a:ext cx="41197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Tunisia</a:t>
              </a:r>
              <a:endParaRPr lang="de-DE" altLang="en-US"/>
            </a:p>
          </p:txBody>
        </p:sp>
        <p:sp>
          <p:nvSpPr>
            <p:cNvPr id="4145" name="Rectangle 188"/>
            <p:cNvSpPr>
              <a:spLocks noChangeArrowheads="1"/>
            </p:cNvSpPr>
            <p:nvPr/>
          </p:nvSpPr>
          <p:spPr bwMode="auto">
            <a:xfrm>
              <a:off x="7732740" y="5603894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5,8%</a:t>
              </a:r>
              <a:endParaRPr lang="de-DE" altLang="en-US"/>
            </a:p>
          </p:txBody>
        </p:sp>
        <p:sp>
          <p:nvSpPr>
            <p:cNvPr id="4146" name="Rectangle 189"/>
            <p:cNvSpPr>
              <a:spLocks noChangeArrowheads="1"/>
            </p:cNvSpPr>
            <p:nvPr/>
          </p:nvSpPr>
          <p:spPr bwMode="auto">
            <a:xfrm>
              <a:off x="6467502" y="5761056"/>
              <a:ext cx="6363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Hong Kong</a:t>
              </a:r>
              <a:endParaRPr lang="de-DE" altLang="en-US"/>
            </a:p>
          </p:txBody>
        </p:sp>
        <p:sp>
          <p:nvSpPr>
            <p:cNvPr id="4147" name="Rectangle 190"/>
            <p:cNvSpPr>
              <a:spLocks noChangeArrowheads="1"/>
            </p:cNvSpPr>
            <p:nvPr/>
          </p:nvSpPr>
          <p:spPr bwMode="auto">
            <a:xfrm>
              <a:off x="7732740" y="5761056"/>
              <a:ext cx="29014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>
                  <a:solidFill>
                    <a:srgbClr val="000000"/>
                  </a:solidFill>
                </a:rPr>
                <a:t>5,8%</a:t>
              </a:r>
              <a:endParaRPr lang="de-DE" altLang="en-US"/>
            </a:p>
          </p:txBody>
        </p:sp>
        <p:sp>
          <p:nvSpPr>
            <p:cNvPr id="4148" name="Rectangle 195"/>
            <p:cNvSpPr>
              <a:spLocks noChangeArrowheads="1"/>
            </p:cNvSpPr>
            <p:nvPr/>
          </p:nvSpPr>
          <p:spPr bwMode="auto">
            <a:xfrm>
              <a:off x="5699152" y="4356119"/>
              <a:ext cx="44291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Top 10 </a:t>
              </a:r>
              <a:endParaRPr lang="de-DE" altLang="en-US"/>
            </a:p>
          </p:txBody>
        </p:sp>
        <p:sp>
          <p:nvSpPr>
            <p:cNvPr id="4149" name="Rectangle 196"/>
            <p:cNvSpPr>
              <a:spLocks noChangeArrowheads="1"/>
            </p:cNvSpPr>
            <p:nvPr/>
          </p:nvSpPr>
          <p:spPr bwMode="auto">
            <a:xfrm>
              <a:off x="5699152" y="4519631"/>
              <a:ext cx="4587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growth </a:t>
              </a:r>
              <a:endParaRPr lang="de-DE" altLang="en-US"/>
            </a:p>
          </p:txBody>
        </p:sp>
        <p:sp>
          <p:nvSpPr>
            <p:cNvPr id="4150" name="Rectangle 197"/>
            <p:cNvSpPr>
              <a:spLocks noChangeArrowheads="1"/>
            </p:cNvSpPr>
            <p:nvPr/>
          </p:nvSpPr>
          <p:spPr bwMode="auto">
            <a:xfrm>
              <a:off x="5699152" y="4683144"/>
              <a:ext cx="5540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markets, </a:t>
              </a:r>
              <a:endParaRPr lang="de-DE" altLang="en-US"/>
            </a:p>
          </p:txBody>
        </p:sp>
        <p:sp>
          <p:nvSpPr>
            <p:cNvPr id="4151" name="Rectangle 198"/>
            <p:cNvSpPr>
              <a:spLocks noChangeArrowheads="1"/>
            </p:cNvSpPr>
            <p:nvPr/>
          </p:nvSpPr>
          <p:spPr bwMode="auto">
            <a:xfrm>
              <a:off x="5699152" y="4845069"/>
              <a:ext cx="6016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US" sz="1000" b="1">
                  <a:solidFill>
                    <a:srgbClr val="FFFFFF"/>
                  </a:solidFill>
                </a:rPr>
                <a:t>2009-2014</a:t>
              </a:r>
              <a:endParaRPr lang="de-DE" altLang="en-US"/>
            </a:p>
          </p:txBody>
        </p:sp>
      </p:grpSp>
      <p:sp>
        <p:nvSpPr>
          <p:cNvPr id="4102" name="Text Box 199"/>
          <p:cNvSpPr txBox="1">
            <a:spLocks noChangeArrowheads="1"/>
          </p:cNvSpPr>
          <p:nvPr/>
        </p:nvSpPr>
        <p:spPr bwMode="auto">
          <a:xfrm>
            <a:off x="5232400" y="5087938"/>
            <a:ext cx="863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SzPct val="78000"/>
            </a:pPr>
            <a:r>
              <a:rPr lang="de-DE" altLang="en-US" sz="1200" b="1"/>
              <a:t>North America</a:t>
            </a:r>
          </a:p>
        </p:txBody>
      </p:sp>
      <p:sp>
        <p:nvSpPr>
          <p:cNvPr id="4103" name="Text Box 200"/>
          <p:cNvSpPr txBox="1">
            <a:spLocks noChangeArrowheads="1"/>
          </p:cNvSpPr>
          <p:nvPr/>
        </p:nvSpPr>
        <p:spPr bwMode="auto">
          <a:xfrm>
            <a:off x="5257800" y="4400550"/>
            <a:ext cx="863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SzPct val="78000"/>
            </a:pPr>
            <a:r>
              <a:rPr lang="de-DE" altLang="en-US" sz="1200" b="1"/>
              <a:t>Asia</a:t>
            </a:r>
          </a:p>
          <a:p>
            <a:pPr eaLnBrk="1" hangingPunct="1">
              <a:lnSpc>
                <a:spcPct val="90000"/>
              </a:lnSpc>
              <a:buSzPct val="78000"/>
            </a:pPr>
            <a:r>
              <a:rPr lang="de-DE" altLang="en-US" sz="1200" b="1"/>
              <a:t>Pacific</a:t>
            </a:r>
          </a:p>
        </p:txBody>
      </p:sp>
      <p:sp>
        <p:nvSpPr>
          <p:cNvPr id="4104" name="Text Box 201"/>
          <p:cNvSpPr txBox="1">
            <a:spLocks noChangeArrowheads="1"/>
          </p:cNvSpPr>
          <p:nvPr/>
        </p:nvSpPr>
        <p:spPr bwMode="auto">
          <a:xfrm>
            <a:off x="5245100" y="3792538"/>
            <a:ext cx="10080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1200" b="1"/>
              <a:t>W. Europe</a:t>
            </a:r>
          </a:p>
        </p:txBody>
      </p:sp>
      <p:sp>
        <p:nvSpPr>
          <p:cNvPr id="4105" name="Text Box 203"/>
          <p:cNvSpPr txBox="1">
            <a:spLocks noChangeArrowheads="1"/>
          </p:cNvSpPr>
          <p:nvPr/>
        </p:nvSpPr>
        <p:spPr bwMode="auto">
          <a:xfrm>
            <a:off x="5249863" y="2968625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SzPct val="78000"/>
            </a:pPr>
            <a:r>
              <a:rPr lang="de-DE" altLang="en-US" sz="900" b="1"/>
              <a:t>Middle East/Africa</a:t>
            </a:r>
          </a:p>
        </p:txBody>
      </p:sp>
      <p:sp>
        <p:nvSpPr>
          <p:cNvPr id="4106" name="Text Box 204"/>
          <p:cNvSpPr txBox="1">
            <a:spLocks noChangeArrowheads="1"/>
          </p:cNvSpPr>
          <p:nvPr/>
        </p:nvSpPr>
        <p:spPr bwMode="auto">
          <a:xfrm>
            <a:off x="5249863" y="3246438"/>
            <a:ext cx="10080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SzPct val="78000"/>
            </a:pPr>
            <a:r>
              <a:rPr lang="de-DE" altLang="en-US" sz="900" b="1"/>
              <a:t>E. Europe</a:t>
            </a:r>
          </a:p>
        </p:txBody>
      </p:sp>
      <p:sp>
        <p:nvSpPr>
          <p:cNvPr id="4107" name="Rectangle 93"/>
          <p:cNvSpPr>
            <a:spLocks noChangeArrowheads="1"/>
          </p:cNvSpPr>
          <p:nvPr/>
        </p:nvSpPr>
        <p:spPr bwMode="auto">
          <a:xfrm>
            <a:off x="4165600" y="2873375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10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1000" b="1"/>
              <a:t>3,1%</a:t>
            </a:r>
          </a:p>
        </p:txBody>
      </p:sp>
      <p:sp>
        <p:nvSpPr>
          <p:cNvPr id="4108" name="Rectangle 100"/>
          <p:cNvSpPr>
            <a:spLocks noChangeArrowheads="1"/>
          </p:cNvSpPr>
          <p:nvPr/>
        </p:nvSpPr>
        <p:spPr bwMode="auto">
          <a:xfrm rot="167088">
            <a:off x="3067050" y="3836988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-1,6%</a:t>
            </a:r>
            <a:endParaRPr lang="de-DE" altLang="en-US" sz="900" b="1"/>
          </a:p>
        </p:txBody>
      </p:sp>
      <p:sp>
        <p:nvSpPr>
          <p:cNvPr id="4109" name="Rectangle 105"/>
          <p:cNvSpPr>
            <a:spLocks noChangeArrowheads="1"/>
          </p:cNvSpPr>
          <p:nvPr/>
        </p:nvSpPr>
        <p:spPr bwMode="auto">
          <a:xfrm>
            <a:off x="3011488" y="3071813"/>
            <a:ext cx="417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10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1000" b="1"/>
              <a:t>-0,8%</a:t>
            </a:r>
          </a:p>
        </p:txBody>
      </p:sp>
      <p:sp>
        <p:nvSpPr>
          <p:cNvPr id="4110" name="Rectangle 110"/>
          <p:cNvSpPr>
            <a:spLocks noChangeArrowheads="1"/>
          </p:cNvSpPr>
          <p:nvPr/>
        </p:nvSpPr>
        <p:spPr bwMode="auto">
          <a:xfrm rot="-481338">
            <a:off x="1889125" y="3890963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2,6%</a:t>
            </a:r>
            <a:endParaRPr lang="de-DE" altLang="en-US" sz="900" b="1"/>
          </a:p>
        </p:txBody>
      </p:sp>
      <p:sp>
        <p:nvSpPr>
          <p:cNvPr id="4111" name="Rectangle 115"/>
          <p:cNvSpPr>
            <a:spLocks noChangeArrowheads="1"/>
          </p:cNvSpPr>
          <p:nvPr/>
        </p:nvSpPr>
        <p:spPr bwMode="auto">
          <a:xfrm rot="-186109">
            <a:off x="1857375" y="5070475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2,3%</a:t>
            </a:r>
            <a:endParaRPr lang="de-DE" altLang="en-US" sz="900" b="1"/>
          </a:p>
        </p:txBody>
      </p:sp>
      <p:sp>
        <p:nvSpPr>
          <p:cNvPr id="4112" name="Rectangle 120"/>
          <p:cNvSpPr>
            <a:spLocks noChangeArrowheads="1"/>
          </p:cNvSpPr>
          <p:nvPr/>
        </p:nvSpPr>
        <p:spPr bwMode="auto">
          <a:xfrm rot="-284256">
            <a:off x="1890713" y="4506913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2,3%</a:t>
            </a:r>
            <a:endParaRPr lang="de-DE" altLang="en-US" sz="900" b="1"/>
          </a:p>
        </p:txBody>
      </p:sp>
      <p:sp>
        <p:nvSpPr>
          <p:cNvPr id="4113" name="Rectangle 125"/>
          <p:cNvSpPr>
            <a:spLocks noChangeArrowheads="1"/>
          </p:cNvSpPr>
          <p:nvPr/>
        </p:nvSpPr>
        <p:spPr bwMode="auto">
          <a:xfrm>
            <a:off x="3087688" y="4462463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0,2%</a:t>
            </a:r>
            <a:endParaRPr lang="de-DE" altLang="en-US" sz="900" b="1"/>
          </a:p>
        </p:txBody>
      </p:sp>
      <p:sp>
        <p:nvSpPr>
          <p:cNvPr id="4114" name="Rectangle 130"/>
          <p:cNvSpPr>
            <a:spLocks noChangeArrowheads="1"/>
          </p:cNvSpPr>
          <p:nvPr/>
        </p:nvSpPr>
        <p:spPr bwMode="auto">
          <a:xfrm>
            <a:off x="2933700" y="5060950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-0,8%</a:t>
            </a:r>
            <a:endParaRPr lang="de-DE" altLang="en-US" sz="900" b="1"/>
          </a:p>
        </p:txBody>
      </p:sp>
      <p:sp>
        <p:nvSpPr>
          <p:cNvPr id="4115" name="Text Box 202"/>
          <p:cNvSpPr txBox="1">
            <a:spLocks noChangeArrowheads="1"/>
          </p:cNvSpPr>
          <p:nvPr/>
        </p:nvSpPr>
        <p:spPr bwMode="auto">
          <a:xfrm>
            <a:off x="5253038" y="3422650"/>
            <a:ext cx="9794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900" b="1"/>
              <a:t>Latin America</a:t>
            </a:r>
          </a:p>
        </p:txBody>
      </p:sp>
      <p:sp>
        <p:nvSpPr>
          <p:cNvPr id="4116" name="Rectangle 3"/>
          <p:cNvSpPr>
            <a:spLocks noGrp="1" noChangeArrowheads="1"/>
          </p:cNvSpPr>
          <p:nvPr>
            <p:ph type="title"/>
          </p:nvPr>
        </p:nvSpPr>
        <p:spPr>
          <a:xfrm>
            <a:off x="720725" y="906463"/>
            <a:ext cx="7686675" cy="61595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Arial" charset="0"/>
                <a:cs typeface="Arial" charset="0"/>
              </a:rPr>
              <a:t>Region Asia / Pacific is expected to grow by 5,6 % and have surpassed North America in 2004</a:t>
            </a:r>
          </a:p>
        </p:txBody>
      </p:sp>
      <p:sp>
        <p:nvSpPr>
          <p:cNvPr id="4117" name="Text Box 4"/>
          <p:cNvSpPr txBox="1">
            <a:spLocks noChangeArrowheads="1"/>
          </p:cNvSpPr>
          <p:nvPr/>
        </p:nvSpPr>
        <p:spPr bwMode="auto">
          <a:xfrm>
            <a:off x="855663" y="1916113"/>
            <a:ext cx="55419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00" tIns="7200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SzPct val="78000"/>
            </a:pPr>
            <a:r>
              <a:rPr lang="en-US" altLang="en-US" sz="1600" b="1"/>
              <a:t>Packaging Products Market Size by Region in Billion €</a:t>
            </a:r>
          </a:p>
          <a:p>
            <a:pPr eaLnBrk="1" hangingPunct="1">
              <a:lnSpc>
                <a:spcPct val="110000"/>
              </a:lnSpc>
              <a:buSzPct val="78000"/>
            </a:pPr>
            <a:r>
              <a:rPr lang="en-US" altLang="en-US" sz="1600" b="1"/>
              <a:t>(Actual: 2004-2009; Projection 2014)</a:t>
            </a:r>
          </a:p>
        </p:txBody>
      </p:sp>
      <p:sp>
        <p:nvSpPr>
          <p:cNvPr id="4118" name="Text Box 47"/>
          <p:cNvSpPr txBox="1">
            <a:spLocks noChangeArrowheads="1"/>
          </p:cNvSpPr>
          <p:nvPr/>
        </p:nvSpPr>
        <p:spPr bwMode="auto">
          <a:xfrm>
            <a:off x="785813" y="6092825"/>
            <a:ext cx="42306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800"/>
              <a:t>*Adjusted for price changes and currency fluctuations – Base year 2009</a:t>
            </a:r>
          </a:p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800"/>
              <a:t>Source: Pira 2009,  FR51</a:t>
            </a:r>
          </a:p>
        </p:txBody>
      </p:sp>
      <p:sp>
        <p:nvSpPr>
          <p:cNvPr id="4119" name="Rectangle 92"/>
          <p:cNvSpPr>
            <a:spLocks noChangeArrowheads="1"/>
          </p:cNvSpPr>
          <p:nvPr/>
        </p:nvSpPr>
        <p:spPr bwMode="auto">
          <a:xfrm>
            <a:off x="4713288" y="3087688"/>
            <a:ext cx="531812" cy="2471737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20" name="Rectangle 130"/>
          <p:cNvSpPr>
            <a:spLocks noChangeArrowheads="1"/>
          </p:cNvSpPr>
          <p:nvPr/>
        </p:nvSpPr>
        <p:spPr bwMode="auto">
          <a:xfrm rot="-166929">
            <a:off x="4041775" y="5064125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1,0%</a:t>
            </a:r>
            <a:endParaRPr lang="de-DE" altLang="en-US" sz="900" b="1"/>
          </a:p>
        </p:txBody>
      </p:sp>
      <p:sp>
        <p:nvSpPr>
          <p:cNvPr id="4121" name="Rectangle 130"/>
          <p:cNvSpPr>
            <a:spLocks noChangeArrowheads="1"/>
          </p:cNvSpPr>
          <p:nvPr/>
        </p:nvSpPr>
        <p:spPr bwMode="auto">
          <a:xfrm rot="-1069216">
            <a:off x="4095750" y="4406900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5,6%</a:t>
            </a:r>
            <a:endParaRPr lang="de-DE" altLang="en-US" sz="900" b="1"/>
          </a:p>
        </p:txBody>
      </p:sp>
      <p:sp>
        <p:nvSpPr>
          <p:cNvPr id="4122" name="Rectangle 130"/>
          <p:cNvSpPr>
            <a:spLocks noChangeArrowheads="1"/>
          </p:cNvSpPr>
          <p:nvPr/>
        </p:nvSpPr>
        <p:spPr bwMode="auto">
          <a:xfrm rot="-1186812">
            <a:off x="4098925" y="3748088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1,1%</a:t>
            </a:r>
            <a:endParaRPr lang="de-DE" altLang="en-US" sz="900" b="1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Diagramm 5"/>
          <p:cNvGraphicFramePr>
            <a:graphicFrameLocks/>
          </p:cNvGraphicFramePr>
          <p:nvPr/>
        </p:nvGraphicFramePr>
        <p:xfrm>
          <a:off x="714375" y="1916113"/>
          <a:ext cx="7645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3" imgW="7645047" imgH="4066384" progId="Excel.Sheet.8">
                  <p:embed/>
                </p:oleObj>
              </mc:Choice>
              <mc:Fallback>
                <p:oleObj r:id="rId3" imgW="7645047" imgH="406638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916113"/>
                        <a:ext cx="76454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AutoShape 136"/>
          <p:cNvSpPr>
            <a:spLocks noChangeAspect="1" noChangeArrowheads="1" noTextEdit="1"/>
          </p:cNvSpPr>
          <p:nvPr/>
        </p:nvSpPr>
        <p:spPr bwMode="auto">
          <a:xfrm>
            <a:off x="5564188" y="2298700"/>
            <a:ext cx="26955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Rectangle 93"/>
          <p:cNvSpPr>
            <a:spLocks noChangeArrowheads="1"/>
          </p:cNvSpPr>
          <p:nvPr/>
        </p:nvSpPr>
        <p:spPr bwMode="auto">
          <a:xfrm>
            <a:off x="5221288" y="2786063"/>
            <a:ext cx="42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10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1000" b="1"/>
              <a:t>3,1%</a:t>
            </a:r>
          </a:p>
        </p:txBody>
      </p:sp>
      <p:sp>
        <p:nvSpPr>
          <p:cNvPr id="5125" name="Rectangle 105"/>
          <p:cNvSpPr>
            <a:spLocks noChangeArrowheads="1"/>
          </p:cNvSpPr>
          <p:nvPr/>
        </p:nvSpPr>
        <p:spPr bwMode="auto">
          <a:xfrm>
            <a:off x="3868738" y="3052763"/>
            <a:ext cx="417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10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1000" b="1"/>
              <a:t>-0,8%</a:t>
            </a:r>
          </a:p>
        </p:txBody>
      </p:sp>
      <p:sp>
        <p:nvSpPr>
          <p:cNvPr id="5126" name="Rectangle 92"/>
          <p:cNvSpPr>
            <a:spLocks noChangeArrowheads="1"/>
          </p:cNvSpPr>
          <p:nvPr/>
        </p:nvSpPr>
        <p:spPr bwMode="auto">
          <a:xfrm>
            <a:off x="5842000" y="3087688"/>
            <a:ext cx="641350" cy="24638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7" name="Text Box 47"/>
          <p:cNvSpPr txBox="1">
            <a:spLocks noChangeArrowheads="1"/>
          </p:cNvSpPr>
          <p:nvPr/>
        </p:nvSpPr>
        <p:spPr bwMode="auto">
          <a:xfrm>
            <a:off x="785813" y="6092825"/>
            <a:ext cx="42306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800"/>
              <a:t>*Adjusted for price changes and currency fluctuations – Base year 2009</a:t>
            </a:r>
          </a:p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800"/>
              <a:t>Paper &amp; Board includes Flexible Papers like Bags, Sacks, Wraps &amp; Pouches</a:t>
            </a:r>
          </a:p>
          <a:p>
            <a:pPr eaLnBrk="1" hangingPunct="1">
              <a:lnSpc>
                <a:spcPct val="120000"/>
              </a:lnSpc>
              <a:buSzPct val="78000"/>
            </a:pPr>
            <a:r>
              <a:rPr lang="en-US" altLang="en-US" sz="800"/>
              <a:t>Source: Pira 2009,  FR51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title"/>
          </p:nvPr>
        </p:nvSpPr>
        <p:spPr>
          <a:xfrm>
            <a:off x="712788" y="906463"/>
            <a:ext cx="7900987" cy="615950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latin typeface="Arial" charset="0"/>
                <a:cs typeface="Arial" charset="0"/>
              </a:rPr>
              <a:t>Paper and board is expected to grow by 3,2% per year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55663" y="1916113"/>
            <a:ext cx="56832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00" tIns="7200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SzPct val="78000"/>
            </a:pPr>
            <a:r>
              <a:rPr lang="en-US" altLang="en-US" sz="1600" b="1"/>
              <a:t>Packaging Products Market Size  by Material in Billion €</a:t>
            </a:r>
          </a:p>
          <a:p>
            <a:pPr eaLnBrk="1" hangingPunct="1">
              <a:lnSpc>
                <a:spcPct val="110000"/>
              </a:lnSpc>
              <a:buSzPct val="78000"/>
            </a:pPr>
            <a:r>
              <a:rPr lang="en-US" altLang="en-US" sz="1600" b="1"/>
              <a:t>(Actual: 2004-2009; Projection 2014)</a:t>
            </a:r>
          </a:p>
        </p:txBody>
      </p:sp>
      <p:sp>
        <p:nvSpPr>
          <p:cNvPr id="5130" name="Text Box 31"/>
          <p:cNvSpPr txBox="1">
            <a:spLocks noChangeArrowheads="1"/>
          </p:cNvSpPr>
          <p:nvPr/>
        </p:nvSpPr>
        <p:spPr bwMode="auto">
          <a:xfrm>
            <a:off x="6515100" y="4883150"/>
            <a:ext cx="776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1200" b="1"/>
              <a:t>Paper </a:t>
            </a:r>
          </a:p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1200" b="1"/>
              <a:t>&amp; Board</a:t>
            </a:r>
          </a:p>
        </p:txBody>
      </p:sp>
      <p:sp>
        <p:nvSpPr>
          <p:cNvPr id="5131" name="Text Box 32"/>
          <p:cNvSpPr txBox="1">
            <a:spLocks noChangeArrowheads="1"/>
          </p:cNvSpPr>
          <p:nvPr/>
        </p:nvSpPr>
        <p:spPr bwMode="auto">
          <a:xfrm>
            <a:off x="6515100" y="4286250"/>
            <a:ext cx="1184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1200" b="1"/>
              <a:t>Rigid Plastics</a:t>
            </a:r>
          </a:p>
        </p:txBody>
      </p:sp>
      <p:sp>
        <p:nvSpPr>
          <p:cNvPr id="5132" name="Text Box 33"/>
          <p:cNvSpPr txBox="1">
            <a:spLocks noChangeArrowheads="1"/>
          </p:cNvSpPr>
          <p:nvPr/>
        </p:nvSpPr>
        <p:spPr bwMode="auto">
          <a:xfrm>
            <a:off x="6515100" y="3810000"/>
            <a:ext cx="14255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1200" b="1"/>
              <a:t>Flexible Plastics </a:t>
            </a:r>
          </a:p>
        </p:txBody>
      </p:sp>
      <p:sp>
        <p:nvSpPr>
          <p:cNvPr id="5133" name="Text Box 34"/>
          <p:cNvSpPr txBox="1">
            <a:spLocks noChangeArrowheads="1"/>
          </p:cNvSpPr>
          <p:nvPr/>
        </p:nvSpPr>
        <p:spPr bwMode="auto">
          <a:xfrm>
            <a:off x="6513513" y="3409950"/>
            <a:ext cx="5778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1200" b="1"/>
              <a:t>Metal</a:t>
            </a:r>
          </a:p>
        </p:txBody>
      </p:sp>
      <p:sp>
        <p:nvSpPr>
          <p:cNvPr id="5134" name="Text Box 35"/>
          <p:cNvSpPr txBox="1">
            <a:spLocks noChangeArrowheads="1"/>
          </p:cNvSpPr>
          <p:nvPr/>
        </p:nvSpPr>
        <p:spPr bwMode="auto">
          <a:xfrm>
            <a:off x="6513513" y="2990850"/>
            <a:ext cx="590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1200" b="1"/>
              <a:t>Other</a:t>
            </a:r>
          </a:p>
        </p:txBody>
      </p:sp>
      <p:sp>
        <p:nvSpPr>
          <p:cNvPr id="5135" name="Text Box 37"/>
          <p:cNvSpPr txBox="1">
            <a:spLocks noChangeArrowheads="1"/>
          </p:cNvSpPr>
          <p:nvPr/>
        </p:nvSpPr>
        <p:spPr bwMode="auto">
          <a:xfrm>
            <a:off x="6513513" y="3160713"/>
            <a:ext cx="5984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buSzPct val="78000"/>
            </a:pPr>
            <a:r>
              <a:rPr lang="de-DE" altLang="en-US" sz="1200" b="1"/>
              <a:t>Glass</a:t>
            </a:r>
          </a:p>
        </p:txBody>
      </p:sp>
      <p:sp>
        <p:nvSpPr>
          <p:cNvPr id="5136" name="Rectangle 100"/>
          <p:cNvSpPr>
            <a:spLocks noChangeArrowheads="1"/>
          </p:cNvSpPr>
          <p:nvPr/>
        </p:nvSpPr>
        <p:spPr bwMode="auto">
          <a:xfrm rot="167088">
            <a:off x="3889375" y="4048125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-0,2%</a:t>
            </a:r>
            <a:endParaRPr lang="de-DE" altLang="en-US" sz="900" b="1"/>
          </a:p>
        </p:txBody>
      </p:sp>
      <p:sp>
        <p:nvSpPr>
          <p:cNvPr id="5137" name="Rectangle 110"/>
          <p:cNvSpPr>
            <a:spLocks noChangeArrowheads="1"/>
          </p:cNvSpPr>
          <p:nvPr/>
        </p:nvSpPr>
        <p:spPr bwMode="auto">
          <a:xfrm rot="-481338">
            <a:off x="2533650" y="4056063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2,8%</a:t>
            </a:r>
            <a:endParaRPr lang="de-DE" altLang="en-US" sz="900" b="1"/>
          </a:p>
        </p:txBody>
      </p:sp>
      <p:sp>
        <p:nvSpPr>
          <p:cNvPr id="5138" name="Rectangle 115"/>
          <p:cNvSpPr>
            <a:spLocks noChangeArrowheads="1"/>
          </p:cNvSpPr>
          <p:nvPr/>
        </p:nvSpPr>
        <p:spPr bwMode="auto">
          <a:xfrm>
            <a:off x="2525713" y="4811713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0,8</a:t>
            </a:r>
            <a:endParaRPr lang="de-DE" altLang="en-US" sz="900" b="1"/>
          </a:p>
        </p:txBody>
      </p:sp>
      <p:sp>
        <p:nvSpPr>
          <p:cNvPr id="5139" name="Rectangle 120"/>
          <p:cNvSpPr>
            <a:spLocks noChangeArrowheads="1"/>
          </p:cNvSpPr>
          <p:nvPr/>
        </p:nvSpPr>
        <p:spPr bwMode="auto">
          <a:xfrm rot="-284256">
            <a:off x="2535238" y="4387850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4,6%</a:t>
            </a:r>
            <a:endParaRPr lang="de-DE" altLang="en-US" sz="900" b="1"/>
          </a:p>
        </p:txBody>
      </p:sp>
      <p:sp>
        <p:nvSpPr>
          <p:cNvPr id="5140" name="Rectangle 125"/>
          <p:cNvSpPr>
            <a:spLocks noChangeArrowheads="1"/>
          </p:cNvSpPr>
          <p:nvPr/>
        </p:nvSpPr>
        <p:spPr bwMode="auto">
          <a:xfrm>
            <a:off x="3910013" y="4365625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1,6%</a:t>
            </a:r>
            <a:endParaRPr lang="de-DE" altLang="en-US" sz="900" b="1"/>
          </a:p>
        </p:txBody>
      </p:sp>
      <p:sp>
        <p:nvSpPr>
          <p:cNvPr id="5141" name="Rectangle 130"/>
          <p:cNvSpPr>
            <a:spLocks noChangeArrowheads="1"/>
          </p:cNvSpPr>
          <p:nvPr/>
        </p:nvSpPr>
        <p:spPr bwMode="auto">
          <a:xfrm rot="179615">
            <a:off x="3811588" y="4794250"/>
            <a:ext cx="53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-1,7%</a:t>
            </a:r>
            <a:endParaRPr lang="de-DE" altLang="en-US" sz="900" b="1"/>
          </a:p>
        </p:txBody>
      </p:sp>
      <p:sp>
        <p:nvSpPr>
          <p:cNvPr id="5142" name="Rectangle 130"/>
          <p:cNvSpPr>
            <a:spLocks noChangeArrowheads="1"/>
          </p:cNvSpPr>
          <p:nvPr/>
        </p:nvSpPr>
        <p:spPr bwMode="auto">
          <a:xfrm rot="-503196">
            <a:off x="5230813" y="4743450"/>
            <a:ext cx="549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3,2%</a:t>
            </a:r>
            <a:endParaRPr lang="de-DE" altLang="en-US" sz="900" b="1"/>
          </a:p>
        </p:txBody>
      </p:sp>
      <p:sp>
        <p:nvSpPr>
          <p:cNvPr id="5143" name="Rectangle 130"/>
          <p:cNvSpPr>
            <a:spLocks noChangeArrowheads="1"/>
          </p:cNvSpPr>
          <p:nvPr/>
        </p:nvSpPr>
        <p:spPr bwMode="auto">
          <a:xfrm rot="-1069216">
            <a:off x="5154613" y="4240213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4,2%</a:t>
            </a:r>
            <a:endParaRPr lang="de-DE" altLang="en-US" sz="900" b="1"/>
          </a:p>
        </p:txBody>
      </p:sp>
      <p:sp>
        <p:nvSpPr>
          <p:cNvPr id="5144" name="Rectangle 130"/>
          <p:cNvSpPr>
            <a:spLocks noChangeArrowheads="1"/>
          </p:cNvSpPr>
          <p:nvPr/>
        </p:nvSpPr>
        <p:spPr bwMode="auto">
          <a:xfrm rot="-1186812">
            <a:off x="5157788" y="3903663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4,2%</a:t>
            </a:r>
            <a:endParaRPr lang="de-DE" altLang="en-US" sz="900" b="1"/>
          </a:p>
        </p:txBody>
      </p:sp>
      <p:sp>
        <p:nvSpPr>
          <p:cNvPr id="5145" name="Rectangle 130"/>
          <p:cNvSpPr>
            <a:spLocks noChangeArrowheads="1"/>
          </p:cNvSpPr>
          <p:nvPr/>
        </p:nvSpPr>
        <p:spPr bwMode="auto">
          <a:xfrm rot="-1310289">
            <a:off x="5170488" y="3551238"/>
            <a:ext cx="67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1,8%</a:t>
            </a:r>
            <a:endParaRPr lang="de-DE" altLang="en-US" sz="900" b="1"/>
          </a:p>
        </p:txBody>
      </p:sp>
      <p:sp>
        <p:nvSpPr>
          <p:cNvPr id="5146" name="Rectangle 100"/>
          <p:cNvSpPr>
            <a:spLocks noChangeArrowheads="1"/>
          </p:cNvSpPr>
          <p:nvPr/>
        </p:nvSpPr>
        <p:spPr bwMode="auto">
          <a:xfrm rot="167088">
            <a:off x="3863975" y="3724275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-1,5%</a:t>
            </a:r>
            <a:endParaRPr lang="de-DE" altLang="en-US" sz="900" b="1"/>
          </a:p>
        </p:txBody>
      </p:sp>
      <p:sp>
        <p:nvSpPr>
          <p:cNvPr id="5147" name="Rectangle 110"/>
          <p:cNvSpPr>
            <a:spLocks noChangeArrowheads="1"/>
          </p:cNvSpPr>
          <p:nvPr/>
        </p:nvSpPr>
        <p:spPr bwMode="auto">
          <a:xfrm rot="-481338">
            <a:off x="2517775" y="37401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900" b="1">
                <a:solidFill>
                  <a:srgbClr val="000000"/>
                </a:solidFill>
              </a:rPr>
              <a:t> 1,9%</a:t>
            </a:r>
            <a:endParaRPr lang="de-DE" altLang="en-US" sz="900" b="1"/>
          </a:p>
        </p:txBody>
      </p:sp>
      <p:sp>
        <p:nvSpPr>
          <p:cNvPr id="5148" name="Rectangle 105"/>
          <p:cNvSpPr>
            <a:spLocks noChangeArrowheads="1"/>
          </p:cNvSpPr>
          <p:nvPr/>
        </p:nvSpPr>
        <p:spPr bwMode="auto">
          <a:xfrm>
            <a:off x="2511425" y="3071813"/>
            <a:ext cx="417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altLang="en-US" sz="1000" b="1">
                <a:solidFill>
                  <a:srgbClr val="000000"/>
                </a:solidFill>
              </a:rPr>
              <a:t>CAGR:</a:t>
            </a:r>
          </a:p>
          <a:p>
            <a:pPr algn="ctr"/>
            <a:r>
              <a:rPr lang="de-DE" altLang="en-US" sz="1000" b="1"/>
              <a:t>2,1%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>
                <a:latin typeface="Arial" charset="0"/>
                <a:cs typeface="Arial" charset="0"/>
              </a:rPr>
              <a:t>Komplette Lösung für Faltschachteln &amp; Etiketten im </a:t>
            </a:r>
            <a:br>
              <a:rPr lang="de-DE" altLang="en-US" dirty="0">
                <a:latin typeface="Arial" charset="0"/>
                <a:cs typeface="Arial" charset="0"/>
              </a:rPr>
            </a:br>
            <a:r>
              <a:rPr lang="de-DE" altLang="en-US" dirty="0">
                <a:latin typeface="Arial" charset="0"/>
                <a:cs typeface="Arial" charset="0"/>
              </a:rPr>
              <a:t>Offsetdruck – vom Design bis zur Weiterverarbeitung!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5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dirty="0" err="1" smtClean="0">
                <a:latin typeface="Arial" charset="0"/>
                <a:cs typeface="Arial" charset="0"/>
              </a:rPr>
              <a:t>Gleicher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Workflow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wie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für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Akzidenzen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aber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mit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speziellen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Verpackungsfunktionen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!</a:t>
            </a:r>
          </a:p>
          <a:p>
            <a:pPr marL="266400" indent="-234000"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de-DE" sz="1800" dirty="0"/>
              <a:t>Der einzige komplett integrierte Workflow für Verpackungen </a:t>
            </a:r>
            <a:endParaRPr lang="de-DE" dirty="0"/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chemeClr val="tx2"/>
                </a:solidFill>
              </a:rPr>
              <a:t>Weniger Fehler, kürzere Rüstzeiten und weniger Makulatur in Druck und Weiterverarbeitung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chemeClr val="tx2"/>
                </a:solidFill>
              </a:rPr>
              <a:t>Spitzenqualität, zu jeder Zeit wiederholbar!</a:t>
            </a:r>
          </a:p>
          <a:p>
            <a:pPr marL="712800" lvl="1" indent="-234000" eaLnBrk="1" fontAlgn="auto" hangingPunct="1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de-DE" sz="1600" dirty="0">
                <a:solidFill>
                  <a:schemeClr val="tx2"/>
                </a:solidFill>
              </a:rPr>
              <a:t>Mehr Transparenz &amp; Kostenkontrolle</a:t>
            </a:r>
          </a:p>
        </p:txBody>
      </p:sp>
      <p:sp>
        <p:nvSpPr>
          <p:cNvPr id="18436" name="Foliennummernplatzhalt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3CC843-FF0C-42DC-8B84-CED09083E1AB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/>
          </a:p>
        </p:txBody>
      </p:sp>
      <p:pic>
        <p:nvPicPr>
          <p:cNvPr id="18437" name="Picture 23" descr="24 105 Sunshine Glow-1_verpack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70238"/>
            <a:ext cx="7747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schoko_verpack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06875"/>
            <a:ext cx="1885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8" descr="55 74 Orange 4c-1_label_einzel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724400"/>
            <a:ext cx="2759075" cy="99377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097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4" descr="HoP_redesign_16_packaging_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6225"/>
            <a:ext cx="84963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feld 5"/>
          <p:cNvSpPr txBox="1">
            <a:spLocks noChangeArrowheads="1"/>
          </p:cNvSpPr>
          <p:nvPr/>
        </p:nvSpPr>
        <p:spPr bwMode="auto">
          <a:xfrm>
            <a:off x="468313" y="6237288"/>
            <a:ext cx="2227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1400" i="1">
                <a:solidFill>
                  <a:srgbClr val="000000"/>
                </a:solidFill>
              </a:rPr>
              <a:t>Packaging Print Workflow</a:t>
            </a: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>
                <a:latin typeface="Arial" charset="0"/>
                <a:cs typeface="Arial" charset="0"/>
              </a:rPr>
              <a:t>Prinect, der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integrierte</a:t>
            </a:r>
            <a:r>
              <a:rPr lang="en-US" altLang="en-US" i="1" dirty="0" smtClean="0">
                <a:latin typeface="Arial" charset="0"/>
                <a:cs typeface="Arial" charset="0"/>
              </a:rPr>
              <a:t>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Druckereiworkflow</a:t>
            </a:r>
            <a:endParaRPr lang="en-US" altLang="en-US" i="1" dirty="0" smtClean="0">
              <a:latin typeface="Arial" charset="0"/>
              <a:cs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0" indent="0">
              <a:buNone/>
            </a:pP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7413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9EA0F9-E424-48D7-BF86-093C05F4E683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PAT 2012 PrinectPackaging.pptx ● Sabine Roob ● November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629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delberg_Template_DE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idelberg Vorlage- Folien mit Kopfzeile (im Master ändern)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idelberg">
    <a:dk1>
      <a:srgbClr val="000000"/>
    </a:dk1>
    <a:lt1>
      <a:srgbClr val="FFFFFF"/>
    </a:lt1>
    <a:dk2>
      <a:srgbClr val="002869"/>
    </a:dk2>
    <a:lt2>
      <a:srgbClr val="D4D8D6"/>
    </a:lt2>
    <a:accent1>
      <a:srgbClr val="004B8D"/>
    </a:accent1>
    <a:accent2>
      <a:srgbClr val="E21F23"/>
    </a:accent2>
    <a:accent3>
      <a:srgbClr val="A9AFAD"/>
    </a:accent3>
    <a:accent4>
      <a:srgbClr val="728BB8"/>
    </a:accent4>
    <a:accent5>
      <a:srgbClr val="F67E74"/>
    </a:accent5>
    <a:accent6>
      <a:srgbClr val="666666"/>
    </a:accent6>
    <a:hlink>
      <a:srgbClr val="004B8D"/>
    </a:hlink>
    <a:folHlink>
      <a:srgbClr val="A9AFAD"/>
    </a:folHlink>
  </a:clrScheme>
  <a:fontScheme name="Heidelberg_Standar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eidelberg">
    <a:dk1>
      <a:srgbClr val="000000"/>
    </a:dk1>
    <a:lt1>
      <a:srgbClr val="FFFFFF"/>
    </a:lt1>
    <a:dk2>
      <a:srgbClr val="002869"/>
    </a:dk2>
    <a:lt2>
      <a:srgbClr val="D4D8D6"/>
    </a:lt2>
    <a:accent1>
      <a:srgbClr val="004B8D"/>
    </a:accent1>
    <a:accent2>
      <a:srgbClr val="E21F23"/>
    </a:accent2>
    <a:accent3>
      <a:srgbClr val="A9AFAD"/>
    </a:accent3>
    <a:accent4>
      <a:srgbClr val="728BB8"/>
    </a:accent4>
    <a:accent5>
      <a:srgbClr val="F67E74"/>
    </a:accent5>
    <a:accent6>
      <a:srgbClr val="666666"/>
    </a:accent6>
    <a:hlink>
      <a:srgbClr val="004B8D"/>
    </a:hlink>
    <a:folHlink>
      <a:srgbClr val="A9AFAD"/>
    </a:folHlink>
  </a:clrScheme>
  <a:fontScheme name="Heidelberg_Standar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eidelberg">
    <a:dk1>
      <a:srgbClr val="000000"/>
    </a:dk1>
    <a:lt1>
      <a:srgbClr val="FFFFFF"/>
    </a:lt1>
    <a:dk2>
      <a:srgbClr val="002869"/>
    </a:dk2>
    <a:lt2>
      <a:srgbClr val="D4D8D6"/>
    </a:lt2>
    <a:accent1>
      <a:srgbClr val="004B8D"/>
    </a:accent1>
    <a:accent2>
      <a:srgbClr val="E21F23"/>
    </a:accent2>
    <a:accent3>
      <a:srgbClr val="A9AFAD"/>
    </a:accent3>
    <a:accent4>
      <a:srgbClr val="728BB8"/>
    </a:accent4>
    <a:accent5>
      <a:srgbClr val="F67E74"/>
    </a:accent5>
    <a:accent6>
      <a:srgbClr val="666666"/>
    </a:accent6>
    <a:hlink>
      <a:srgbClr val="004B8D"/>
    </a:hlink>
    <a:folHlink>
      <a:srgbClr val="A9AFAD"/>
    </a:folHlink>
  </a:clrScheme>
  <a:fontScheme name="Heidelberg_Standar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eidelberg">
    <a:dk1>
      <a:srgbClr val="000000"/>
    </a:dk1>
    <a:lt1>
      <a:srgbClr val="FFFFFF"/>
    </a:lt1>
    <a:dk2>
      <a:srgbClr val="002869"/>
    </a:dk2>
    <a:lt2>
      <a:srgbClr val="D4D8D6"/>
    </a:lt2>
    <a:accent1>
      <a:srgbClr val="004B8D"/>
    </a:accent1>
    <a:accent2>
      <a:srgbClr val="E21F23"/>
    </a:accent2>
    <a:accent3>
      <a:srgbClr val="A9AFAD"/>
    </a:accent3>
    <a:accent4>
      <a:srgbClr val="728BB8"/>
    </a:accent4>
    <a:accent5>
      <a:srgbClr val="F67E74"/>
    </a:accent5>
    <a:accent6>
      <a:srgbClr val="666666"/>
    </a:accent6>
    <a:hlink>
      <a:srgbClr val="004B8D"/>
    </a:hlink>
    <a:folHlink>
      <a:srgbClr val="A9AFAD"/>
    </a:folHlink>
  </a:clrScheme>
  <a:fontScheme name="Heidelberg_Standar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eidelberg">
    <a:dk1>
      <a:srgbClr val="000000"/>
    </a:dk1>
    <a:lt1>
      <a:srgbClr val="FFFFFF"/>
    </a:lt1>
    <a:dk2>
      <a:srgbClr val="002869"/>
    </a:dk2>
    <a:lt2>
      <a:srgbClr val="D4D8D6"/>
    </a:lt2>
    <a:accent1>
      <a:srgbClr val="004B8D"/>
    </a:accent1>
    <a:accent2>
      <a:srgbClr val="E21F23"/>
    </a:accent2>
    <a:accent3>
      <a:srgbClr val="A9AFAD"/>
    </a:accent3>
    <a:accent4>
      <a:srgbClr val="728BB8"/>
    </a:accent4>
    <a:accent5>
      <a:srgbClr val="F67E74"/>
    </a:accent5>
    <a:accent6>
      <a:srgbClr val="666666"/>
    </a:accent6>
    <a:hlink>
      <a:srgbClr val="004B8D"/>
    </a:hlink>
    <a:folHlink>
      <a:srgbClr val="A9AFAD"/>
    </a:folHlink>
  </a:clrScheme>
  <a:fontScheme name="Heidelberg_Standar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Heidelberg">
    <a:dk1>
      <a:srgbClr val="000000"/>
    </a:dk1>
    <a:lt1>
      <a:srgbClr val="FFFFFF"/>
    </a:lt1>
    <a:dk2>
      <a:srgbClr val="002869"/>
    </a:dk2>
    <a:lt2>
      <a:srgbClr val="D4D8D6"/>
    </a:lt2>
    <a:accent1>
      <a:srgbClr val="004B8D"/>
    </a:accent1>
    <a:accent2>
      <a:srgbClr val="E21F23"/>
    </a:accent2>
    <a:accent3>
      <a:srgbClr val="A9AFAD"/>
    </a:accent3>
    <a:accent4>
      <a:srgbClr val="728BB8"/>
    </a:accent4>
    <a:accent5>
      <a:srgbClr val="F67E74"/>
    </a:accent5>
    <a:accent6>
      <a:srgbClr val="666666"/>
    </a:accent6>
    <a:hlink>
      <a:srgbClr val="004B8D"/>
    </a:hlink>
    <a:folHlink>
      <a:srgbClr val="A9AFAD"/>
    </a:folHlink>
  </a:clrScheme>
  <a:fontScheme name="Heidelberg_Standar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Heidelberg">
    <a:dk1>
      <a:srgbClr val="000000"/>
    </a:dk1>
    <a:lt1>
      <a:srgbClr val="FFFFFF"/>
    </a:lt1>
    <a:dk2>
      <a:srgbClr val="002869"/>
    </a:dk2>
    <a:lt2>
      <a:srgbClr val="D4D8D6"/>
    </a:lt2>
    <a:accent1>
      <a:srgbClr val="004B8D"/>
    </a:accent1>
    <a:accent2>
      <a:srgbClr val="E21F23"/>
    </a:accent2>
    <a:accent3>
      <a:srgbClr val="A9AFAD"/>
    </a:accent3>
    <a:accent4>
      <a:srgbClr val="728BB8"/>
    </a:accent4>
    <a:accent5>
      <a:srgbClr val="F67E74"/>
    </a:accent5>
    <a:accent6>
      <a:srgbClr val="666666"/>
    </a:accent6>
    <a:hlink>
      <a:srgbClr val="004B8D"/>
    </a:hlink>
    <a:folHlink>
      <a:srgbClr val="A9AFAD"/>
    </a:folHlink>
  </a:clrScheme>
  <a:fontScheme name="Heidelberg_Standar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Heidelberg">
    <a:dk1>
      <a:srgbClr val="000000"/>
    </a:dk1>
    <a:lt1>
      <a:srgbClr val="FFFFFF"/>
    </a:lt1>
    <a:dk2>
      <a:srgbClr val="002869"/>
    </a:dk2>
    <a:lt2>
      <a:srgbClr val="D4D8D6"/>
    </a:lt2>
    <a:accent1>
      <a:srgbClr val="004B8D"/>
    </a:accent1>
    <a:accent2>
      <a:srgbClr val="E21F23"/>
    </a:accent2>
    <a:accent3>
      <a:srgbClr val="A9AFAD"/>
    </a:accent3>
    <a:accent4>
      <a:srgbClr val="728BB8"/>
    </a:accent4>
    <a:accent5>
      <a:srgbClr val="F67E74"/>
    </a:accent5>
    <a:accent6>
      <a:srgbClr val="666666"/>
    </a:accent6>
    <a:hlink>
      <a:srgbClr val="004B8D"/>
    </a:hlink>
    <a:folHlink>
      <a:srgbClr val="A9AFAD"/>
    </a:folHlink>
  </a:clrScheme>
  <a:fontScheme name="Heidelberg_Standard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Solutions xmlns="1f39064e-8b17-4030-8614-d2ce6d04e358">
      <Value>3</Value>
    </Solutions>
    <Purpose_x0020_of_x0020_Use xmlns="1f39064e-8b17-4030-8614-d2ce6d04e358">42</Purpose_x0020_of_x0020_Use>
    <Product_x0020_Segment xmlns="1f39064e-8b17-4030-8614-d2ce6d04e358">
      <Value>14</Value>
    </Product_x0020_Segment>
    <Product_x0020_Area xmlns="1f39064e-8b17-4030-8614-d2ce6d04e358">
      <Value>5</Value>
    </Product_x0020_Area>
    <Product xmlns="1f39064e-8b17-4030-8614-d2ce6d04e358">
      <Value>143</Value>
      <Value>125</Value>
      <Value>145</Value>
      <Value>123</Value>
      <Value>133</Value>
      <Value>120</Value>
      <Value>144</Value>
      <Value>179</Value>
    </Product>
    <Language1 xmlns="1f39064e-8b17-4030-8614-d2ce6d04e358" xsi:nil="true"/>
    <Tam xmlns="1f39064e-8b17-4030-8614-d2ce6d04e35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5BAB95C4C5748861D2F04B5670607" ma:contentTypeVersion="8" ma:contentTypeDescription="Create a new document." ma:contentTypeScope="" ma:versionID="46e61221b860b1127018d2cf67284b5f">
  <xsd:schema xmlns:xsd="http://www.w3.org/2001/XMLSchema" xmlns:p="http://schemas.microsoft.com/office/2006/metadata/properties" xmlns:ns2="1f39064e-8b17-4030-8614-d2ce6d04e358" targetNamespace="http://schemas.microsoft.com/office/2006/metadata/properties" ma:root="true" ma:fieldsID="8c3c32134b24f722a8384b2136ad0f60" ns2:_="">
    <xsd:import namespace="1f39064e-8b17-4030-8614-d2ce6d04e358"/>
    <xsd:element name="properties">
      <xsd:complexType>
        <xsd:sequence>
          <xsd:element name="documentManagement">
            <xsd:complexType>
              <xsd:all>
                <xsd:element ref="ns2:Purpose_x0020_of_x0020_Use" minOccurs="0"/>
                <xsd:element ref="ns2:Language1" minOccurs="0"/>
                <xsd:element ref="ns2:Tam" minOccurs="0"/>
                <xsd:element ref="ns2:Product_x0020_Area" minOccurs="0"/>
                <xsd:element ref="ns2:Product_x0020_Segment" minOccurs="0"/>
                <xsd:element ref="ns2:Product" minOccurs="0"/>
                <xsd:element ref="ns2:Solu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39064e-8b17-4030-8614-d2ce6d04e358" elementFormDefault="qualified">
    <xsd:import namespace="http://schemas.microsoft.com/office/2006/documentManagement/types"/>
    <xsd:element name="Purpose_x0020_of_x0020_Use" ma:index="8" nillable="true" ma:displayName="Purpose of Use" ma:list="{9cee0015-2879-4eb7-8edd-840fce1375c0}" ma:internalName="Purpose_x0020_of_x0020_Use" ma:showField="Title" ma:web="1f39064e-8b17-4030-8614-d2ce6d04e358">
      <xsd:simpleType>
        <xsd:restriction base="dms:Lookup"/>
      </xsd:simpleType>
    </xsd:element>
    <xsd:element name="Language1" ma:index="10" nillable="true" ma:displayName="Language" ma:list="{4f34ff5c-5ae3-434e-9051-986e9d3c7b70}" ma:internalName="Language1" ma:showField="Title" ma:web="1f39064e-8b17-4030-8614-d2ce6d04e358">
      <xsd:simpleType>
        <xsd:restriction base="dms:Lookup"/>
      </xsd:simpleType>
    </xsd:element>
    <xsd:element name="Tam" ma:index="11" nillable="true" ma:displayName="Team" ma:list="{526c4fd7-0647-4092-af10-abf945919103}" ma:internalName="Tam" ma:showField="Title" ma:web="1f39064e-8b17-4030-8614-d2ce6d04e358">
      <xsd:simpleType>
        <xsd:restriction base="dms:Lookup"/>
      </xsd:simpleType>
    </xsd:element>
    <xsd:element name="Product_x0020_Area" ma:index="12" nillable="true" ma:displayName="Product Area" ma:list="{b9bec7c5-f37d-42ba-9ec9-385a4072c6fc}" ma:internalName="Product_x0020_Area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gment" ma:index="13" nillable="true" ma:displayName="Product Segment" ma:list="{e94d05b1-107c-4822-a0fb-0f49cb7dc1a1}" ma:internalName="Product_x0020_Segmen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4" nillable="true" ma:displayName="Product" ma:list="{f211d251-5ced-4cf9-ad8a-cdef31742ed2}" ma:internalName="Produc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5" nillable="true" ma:displayName="Solutions" ma:list="{d442a9b1-3f4b-4a44-8b1e-1fd730898232}" ma:internalName="Solutions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77E155B-2519-41A6-BAE0-88CD6C8B4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01D220-263B-4313-80D4-EF1331CD776D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3F25FD5-D21E-4D1E-870F-12070DAB7F81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1f39064e-8b17-4030-8614-d2ce6d04e358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004D5016-D05E-4BDB-88A0-C9AB8687A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9064e-8b17-4030-8614-d2ce6d04e35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3042</Words>
  <Application>Microsoft Office PowerPoint</Application>
  <PresentationFormat>Bildschirmpräsentation (4:3)</PresentationFormat>
  <Paragraphs>443</Paragraphs>
  <Slides>20</Slides>
  <Notes>17</Notes>
  <HiddenSlides>2</HiddenSlides>
  <MMClips>1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Heidelberg_Template_DE</vt:lpstr>
      <vt:lpstr>Heidelberg Vorlage- Folien mit Kopfzeile (im Master ändern)</vt:lpstr>
      <vt:lpstr>Microsoft Excel 97-2003 Worksheet</vt:lpstr>
      <vt:lpstr>PowerPoint-Präsentation</vt:lpstr>
      <vt:lpstr>Gute Chancen: der stetig wachsende Verpackungsmarkt Globaler Verpackungsumsatz nach Regionen, 2010 / 2016</vt:lpstr>
      <vt:lpstr>Geografische Verteilung </vt:lpstr>
      <vt:lpstr>Verpackungsmarkt nach Materialien à Mehr als 200 Milliarden € Druckvolume</vt:lpstr>
      <vt:lpstr>Verpackungsmarkt nach Materialien à Der Zielmarkt für Heidelberg beträgt ca. 100 Milliarden €</vt:lpstr>
      <vt:lpstr>Region Asia / Pacific is expected to grow by 5,6 % and have surpassed North America in 2004</vt:lpstr>
      <vt:lpstr>Paper and board is expected to grow by 3,2% per year</vt:lpstr>
      <vt:lpstr>Komplette Lösung für Faltschachteln &amp; Etiketten im  Offsetdruck – vom Design bis zur Weiterverarbeitung!</vt:lpstr>
      <vt:lpstr>Prinect, der integrierte Druckereiworkflow</vt:lpstr>
      <vt:lpstr>Schnelle, einfache Entwürfe, Layouterzeugung und Werkzeugdesign </vt:lpstr>
      <vt:lpstr>Verschiedene Bestellarten</vt:lpstr>
      <vt:lpstr>Integrierte Produktionsplanung und -kontrolle Prinect Scheduler</vt:lpstr>
      <vt:lpstr>Pre Press Prinect Prepress Manager and PDF Toolbox</vt:lpstr>
      <vt:lpstr>Multicolor zur Reduzierung von Sonderfarben</vt:lpstr>
      <vt:lpstr>Bogenvorbereitung Prinect Signa Station Packaging Pro </vt:lpstr>
      <vt:lpstr>Bogenoptimierung für Sammelformen Prinect Signa Station Sheet Optimizer </vt:lpstr>
      <vt:lpstr>Druckintegration Prinect Pressroom Manager</vt:lpstr>
      <vt:lpstr>Farb- &amp; Qualitätsmanagement</vt:lpstr>
      <vt:lpstr>Weiterverarbeitungsintegration Prinect Postpress Manager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Geschäftsfelder im Verpackungsdruck mit Prinect</dc:title>
  <dc:creator>W. Stoltenberg - PT-PM4</dc:creator>
  <cp:keywords>Packaging  Faltschachtel  Etiketten Einzelnutzenbearbeitung  Package Designer  Signa Station Packaging Pro  PDF Toolbox   Web-to-Print  Pressroom Manager  Postpress Manager   Prepress Manager</cp:keywords>
  <cp:lastModifiedBy>Axel Zöller</cp:lastModifiedBy>
  <cp:revision>439</cp:revision>
  <dcterms:created xsi:type="dcterms:W3CDTF">2007-10-20T10:26:57Z</dcterms:created>
  <dcterms:modified xsi:type="dcterms:W3CDTF">2013-11-18T17:20:47Z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DOCX with Metadata</vt:lpwstr>
  </property>
  <property fmtid="{D5CDD505-2E9C-101B-9397-08002B2CF9AE}" pid="3" name="Order">
    <vt:r8>2453000</vt:r8>
  </property>
  <property fmtid="{D5CDD505-2E9C-101B-9397-08002B2CF9AE}" pid="4" name="xd_Signature">
    <vt:lpwstr/>
  </property>
  <property fmtid="{D5CDD505-2E9C-101B-9397-08002B2CF9AE}" pid="5" name="display_urn:schemas-microsoft-com:office:office#Editor">
    <vt:lpwstr>Klingseis, Petra PT</vt:lpwstr>
  </property>
  <property fmtid="{D5CDD505-2E9C-101B-9397-08002B2CF9AE}" pid="6" name="xd_ProgID">
    <vt:lpwstr/>
  </property>
  <property fmtid="{D5CDD505-2E9C-101B-9397-08002B2CF9AE}" pid="7" name="display_urn:schemas-microsoft-com:office:office#Author">
    <vt:lpwstr>Zoeller, Axel PT-PM3</vt:lpwstr>
  </property>
  <property fmtid="{D5CDD505-2E9C-101B-9397-08002B2CF9AE}" pid="8" name="TemplateUrl">
    <vt:lpwstr/>
  </property>
  <property fmtid="{D5CDD505-2E9C-101B-9397-08002B2CF9AE}" pid="9" name="URL">
    <vt:lpwstr/>
  </property>
  <property fmtid="{D5CDD505-2E9C-101B-9397-08002B2CF9AE}" pid="10" name="Comments">
    <vt:lpwstr/>
  </property>
  <property fmtid="{D5CDD505-2E9C-101B-9397-08002B2CF9AE}" pid="11" name="ContentTypeId">
    <vt:lpwstr>0x010100EB55BAB95C4C5748861D2F04B5670607</vt:lpwstr>
  </property>
</Properties>
</file>