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4"/>
  </p:notesMasterIdLst>
  <p:handoutMasterIdLst>
    <p:handoutMasterId r:id="rId35"/>
  </p:handoutMasterIdLst>
  <p:sldIdLst>
    <p:sldId id="256" r:id="rId6"/>
    <p:sldId id="269" r:id="rId7"/>
    <p:sldId id="298" r:id="rId8"/>
    <p:sldId id="309" r:id="rId9"/>
    <p:sldId id="310" r:id="rId10"/>
    <p:sldId id="318" r:id="rId11"/>
    <p:sldId id="30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0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299" r:id="rId32"/>
    <p:sldId id="265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FF0066"/>
    <a:srgbClr val="A8B1B6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86541" autoAdjust="0"/>
  </p:normalViewPr>
  <p:slideViewPr>
    <p:cSldViewPr showGuides="1">
      <p:cViewPr varScale="1">
        <p:scale>
          <a:sx n="132" d="100"/>
          <a:sy n="132" d="100"/>
        </p:scale>
        <p:origin x="-1320" y="-84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7BBE49-149B-4053-A6F0-B3563302C5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483100" y="276225"/>
            <a:ext cx="2257425" cy="460375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1775" y="276225"/>
            <a:ext cx="4262438" cy="460375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3" y="419100"/>
            <a:ext cx="1471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95275" y="352425"/>
            <a:ext cx="4141788" cy="3667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0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7CA398-4456-40D4-A137-41377F94EAE7}" type="datetimeFigureOut">
              <a:rPr lang="de-DE"/>
              <a:pPr>
                <a:defRPr/>
              </a:pPr>
              <a:t>15.11.2013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68CC0-7499-4175-BB36-91D01DF8F3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66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 err="1"/>
              <a:t>AutoPage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processing</a:t>
            </a:r>
            <a:r>
              <a:rPr lang="de-DE" sz="1300" dirty="0"/>
              <a:t> of </a:t>
            </a:r>
            <a:r>
              <a:rPr lang="de-DE" sz="1300" dirty="0" err="1"/>
              <a:t>completed</a:t>
            </a:r>
            <a:r>
              <a:rPr lang="de-DE" sz="1300" dirty="0"/>
              <a:t> </a:t>
            </a:r>
            <a:r>
              <a:rPr lang="de-DE" sz="1300" dirty="0" err="1"/>
              <a:t>page</a:t>
            </a:r>
            <a:r>
              <a:rPr lang="de-DE" sz="1300" dirty="0"/>
              <a:t> </a:t>
            </a:r>
            <a:r>
              <a:rPr lang="de-DE" sz="1300" dirty="0" err="1"/>
              <a:t>lists</a:t>
            </a:r>
            <a:endParaRPr lang="de-DE" sz="1300" dirty="0"/>
          </a:p>
          <a:p>
            <a:r>
              <a:rPr lang="de-DE" sz="1300" dirty="0"/>
              <a:t>AutoSheet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forwarding</a:t>
            </a:r>
            <a:r>
              <a:rPr lang="de-DE" sz="1300" dirty="0"/>
              <a:t> of </a:t>
            </a:r>
            <a:r>
              <a:rPr lang="de-DE" sz="1300" dirty="0" err="1"/>
              <a:t>layouts</a:t>
            </a:r>
            <a:r>
              <a:rPr lang="de-DE" sz="1300" dirty="0"/>
              <a:t> to </a:t>
            </a:r>
            <a:r>
              <a:rPr lang="de-DE" sz="1300" dirty="0" err="1"/>
              <a:t>output</a:t>
            </a:r>
            <a:r>
              <a:rPr lang="de-DE" sz="1300" dirty="0"/>
              <a:t> </a:t>
            </a:r>
            <a:r>
              <a:rPr lang="de-DE" sz="1300" dirty="0" err="1"/>
              <a:t>sequences</a:t>
            </a:r>
            <a:endParaRPr lang="de-DE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914399"/>
            <a:ext cx="8207375" cy="6191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218486" cy="463232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7B13-91CA-430F-98BD-D09CE49E55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7"/>
          </p:nvPr>
        </p:nvSpPr>
        <p:spPr>
          <a:xfrm rot="16200000">
            <a:off x="7553325" y="3325813"/>
            <a:ext cx="2700338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Titel ● Verfasser ● </a:t>
            </a:r>
            <a:r>
              <a:rPr lang="en-US" smtClean="0"/>
              <a:t>Datum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6925373" y="2723214"/>
            <a:ext cx="3856956" cy="2279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52E9B-4BCF-499A-993A-12012B741F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936259" y="2723214"/>
            <a:ext cx="3856956" cy="227966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 Anwendertage 2013 – Automatisierung  Digital</a:t>
            </a:r>
            <a:r>
              <a:rPr lang="de-DE" sz="1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Prepress / Press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9" r:id="rId6"/>
    <p:sldLayoutId id="2147483690" r:id="rId7"/>
    <p:sldLayoutId id="2147483687" r:id="rId8"/>
    <p:sldLayoutId id="2147483691" r:id="rId9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362450"/>
            <a:ext cx="5143500" cy="6309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latin typeface="Arial" charset="0"/>
                <a:cs typeface="Arial" charset="0"/>
              </a:rPr>
              <a:t>Prepress-, Press- und Digitalintegration und Automatisierung in der Praxis</a:t>
            </a:r>
            <a:endParaRPr lang="de-DE" sz="1800" dirty="0">
              <a:latin typeface="Arial" charset="0"/>
              <a:cs typeface="Arial" charset="0"/>
            </a:endParaRP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781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Stefan Balmer, Yvonne Müller, Wiebke </a:t>
            </a:r>
            <a:r>
              <a:rPr lang="de-DE" dirty="0" smtClean="0">
                <a:latin typeface="Arial" charset="0"/>
                <a:cs typeface="Arial" charset="0"/>
              </a:rPr>
              <a:t>Stoltenberg</a:t>
            </a:r>
            <a:endParaRPr lang="de-D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Gruppen-Template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Zufügen des Ausschießschemas über ‘Add Layout’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Kann den kompletten Fertigungsprozess enthalten und dem Auftrag manuell zugefügt werden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2924944"/>
            <a:ext cx="35052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30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Automatische Auftragsanlage via Hotfolder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mehr als ein PDF mit gleicher JobID + </a:t>
            </a:r>
            <a:r>
              <a:rPr lang="de-DE" dirty="0" err="1" smtClean="0"/>
              <a:t>Delimiter</a:t>
            </a:r>
            <a:r>
              <a:rPr lang="de-DE" dirty="0" smtClean="0"/>
              <a:t>(!!!) können in den Hotfolder gelegt werden und gehen an den selben Auftrag!</a:t>
            </a:r>
          </a:p>
          <a:p>
            <a:pPr>
              <a:tabLst>
                <a:tab pos="2776538" algn="l"/>
              </a:tabLst>
            </a:pPr>
            <a:r>
              <a:rPr lang="de-DE" dirty="0" smtClean="0"/>
              <a:t>2 Files to HF	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1 Job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!!! Benennung der Dokumente muss erfolgen!</a:t>
            </a:r>
          </a:p>
          <a:p>
            <a:pPr>
              <a:buNone/>
            </a:pPr>
            <a:r>
              <a:rPr lang="de-DE" dirty="0" smtClean="0"/>
              <a:t>‚Pferdefuß‘</a:t>
            </a:r>
            <a:br>
              <a:rPr lang="de-DE" dirty="0" smtClean="0"/>
            </a:br>
            <a:r>
              <a:rPr lang="de-DE" dirty="0" smtClean="0"/>
              <a:t>Kunde, Fälligkeitstermin, Menge, Seitenzahl werden vom Master übernommen (oder bleiben leer)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1556792"/>
            <a:ext cx="57737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92" y="3753036"/>
            <a:ext cx="5486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53036"/>
            <a:ext cx="256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742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Prinect Automatisierung </a:t>
            </a:r>
            <a:r>
              <a:rPr lang="de-DE" i="1" dirty="0" smtClean="0">
                <a:solidFill>
                  <a:schemeClr val="accent1"/>
                </a:solidFill>
              </a:rPr>
              <a:t>mit PDF Automation Pack </a:t>
            </a:r>
            <a:r>
              <a:rPr lang="de-DE" dirty="0" smtClean="0"/>
              <a:t>(1)</a:t>
            </a:r>
            <a:endParaRPr lang="de-DE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+ Automatische Seitenzuweisung (APA)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Dokumente (um-)benennen oder</a:t>
            </a:r>
            <a:br>
              <a:rPr lang="de-DE" dirty="0" smtClean="0"/>
            </a:br>
            <a:r>
              <a:rPr lang="de-DE" dirty="0" smtClean="0"/>
              <a:t>- EIN komplettes PDF hinzufügen oder</a:t>
            </a:r>
            <a:br>
              <a:rPr lang="de-DE" dirty="0" smtClean="0"/>
            </a:br>
            <a:r>
              <a:rPr lang="de-DE" dirty="0" smtClean="0"/>
              <a:t>- PDF-Seitennummerierung verwenden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weist die Seiten automatisch der Position in der Seitenliste zu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für den Business Manager: Platzhalter ‚*‘ für die Seitenliste nutzen!</a:t>
            </a:r>
            <a:endParaRPr lang="de-DE" i="1" noProof="0" dirty="0" smtClean="0">
              <a:sym typeface="Wingdings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2074602"/>
            <a:ext cx="81819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4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Prinect Automatisierung </a:t>
            </a:r>
            <a:r>
              <a:rPr lang="de-DE" i="1" dirty="0" smtClean="0">
                <a:solidFill>
                  <a:schemeClr val="accent1"/>
                </a:solidFill>
              </a:rPr>
              <a:t>mit PDF Automation Pack </a:t>
            </a:r>
            <a:r>
              <a:rPr lang="de-DE" dirty="0" smtClean="0"/>
              <a:t>(2)</a:t>
            </a:r>
            <a:endParaRPr lang="de-DE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+</a:t>
            </a:r>
            <a:r>
              <a:rPr lang="de-DE" noProof="0" dirty="0" smtClean="0"/>
              <a:t> PDF Approval Workflow</a:t>
            </a:r>
            <a:br>
              <a:rPr lang="de-DE" noProof="0" dirty="0" smtClean="0"/>
            </a:br>
            <a:r>
              <a:rPr lang="de-DE" noProof="0" dirty="0" smtClean="0"/>
              <a:t>kann verwendet werden, um den </a:t>
            </a:r>
            <a:r>
              <a:rPr lang="de-DE" noProof="0" dirty="0" smtClean="0">
                <a:solidFill>
                  <a:schemeClr val="accent1"/>
                </a:solidFill>
              </a:rPr>
              <a:t>KUNDEN </a:t>
            </a:r>
            <a:r>
              <a:rPr lang="de-DE" dirty="0" smtClean="0"/>
              <a:t>Seiten abzeichnen zu lassen </a:t>
            </a:r>
            <a:br>
              <a:rPr lang="de-DE" dirty="0" smtClean="0"/>
            </a:br>
            <a:endParaRPr lang="de-DE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773" y="2780928"/>
            <a:ext cx="6104454" cy="374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60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Svendborg</a:t>
            </a:r>
            <a:r>
              <a:rPr lang="de-DE" dirty="0" smtClean="0"/>
              <a:t> </a:t>
            </a:r>
            <a:r>
              <a:rPr lang="de-DE" dirty="0" err="1" smtClean="0"/>
              <a:t>Tryk</a:t>
            </a:r>
            <a:r>
              <a:rPr lang="de-DE" dirty="0" smtClean="0"/>
              <a:t>, DK</a:t>
            </a:r>
            <a:br>
              <a:rPr lang="de-DE" dirty="0" smtClean="0"/>
            </a:br>
            <a:r>
              <a:rPr lang="de-DE" dirty="0" smtClean="0"/>
              <a:t> Automatisierung über Gruppen-Templates für Digitaldruck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5554960" cy="41328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(Auftragsanlage in Prinance, </a:t>
            </a:r>
            <a:br>
              <a:rPr lang="de-DE" dirty="0" smtClean="0"/>
            </a:br>
            <a:r>
              <a:rPr lang="de-DE" dirty="0" smtClean="0"/>
              <a:t>ohne(!) ein JDF zu schreiben</a:t>
            </a:r>
          </a:p>
          <a:p>
            <a:endParaRPr lang="de-DE" dirty="0" smtClean="0"/>
          </a:p>
          <a:p>
            <a:r>
              <a:rPr lang="de-DE" dirty="0" smtClean="0"/>
              <a:t>Umbenennen des  PDF in</a:t>
            </a:r>
            <a:br>
              <a:rPr lang="de-DE" dirty="0" smtClean="0"/>
            </a:br>
            <a:r>
              <a:rPr lang="de-DE" dirty="0" smtClean="0"/>
              <a:t>"Prinance </a:t>
            </a:r>
            <a:r>
              <a:rPr lang="de-DE" dirty="0" err="1" smtClean="0"/>
              <a:t>Jobnumber#jobname.pdf</a:t>
            </a:r>
            <a:r>
              <a:rPr lang="de-DE" dirty="0" smtClean="0"/>
              <a:t>“)</a:t>
            </a:r>
          </a:p>
          <a:p>
            <a:endParaRPr lang="de-DE" dirty="0" smtClean="0"/>
          </a:p>
          <a:p>
            <a:r>
              <a:rPr lang="de-DE" dirty="0" smtClean="0"/>
              <a:t>platzieren des PDF im geeigneten </a:t>
            </a:r>
            <a:br>
              <a:rPr lang="de-DE" dirty="0" smtClean="0"/>
            </a:br>
            <a:r>
              <a:rPr lang="de-DE" dirty="0" smtClean="0"/>
              <a:t>Prinect Hotfolder</a:t>
            </a:r>
            <a:br>
              <a:rPr lang="de-DE" dirty="0" smtClean="0"/>
            </a:br>
            <a:r>
              <a:rPr lang="de-DE" dirty="0" smtClean="0"/>
              <a:t>(25 verschiedene Hotfolder für </a:t>
            </a:r>
            <a:br>
              <a:rPr lang="de-DE" dirty="0" smtClean="0"/>
            </a:br>
            <a:r>
              <a:rPr lang="de-DE" dirty="0" smtClean="0"/>
              <a:t>  verschiedene Aufträge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dirty="0" smtClean="0"/>
              <a:t>(Layout, Seitenzahl)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dies startet die Digitaldruck-Ausgabe (iGen3)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2204864"/>
            <a:ext cx="2846387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3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Svendborg</a:t>
            </a:r>
            <a:r>
              <a:rPr lang="de-DE" dirty="0" smtClean="0"/>
              <a:t> </a:t>
            </a:r>
            <a:r>
              <a:rPr lang="de-DE" dirty="0" err="1" smtClean="0"/>
              <a:t>Tryk</a:t>
            </a:r>
            <a:r>
              <a:rPr lang="de-DE" dirty="0" smtClean="0"/>
              <a:t>, DK </a:t>
            </a:r>
            <a:br>
              <a:rPr lang="de-DE" dirty="0" smtClean="0"/>
            </a:br>
            <a:r>
              <a:rPr lang="de-DE" dirty="0" smtClean="0"/>
              <a:t>Gruppen-Template für einen A6 Auftrag, beidseitig, 8 Seiten</a:t>
            </a:r>
            <a:endParaRPr lang="de-DE" dirty="0"/>
          </a:p>
        </p:txBody>
      </p:sp>
      <p:pic>
        <p:nvPicPr>
          <p:cNvPr id="8" name="Inhaltsplatzhalter 7" descr="Scre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9361"/>
            <a:ext cx="8229600" cy="387275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Svendborg</a:t>
            </a:r>
            <a:r>
              <a:rPr lang="de-DE" dirty="0" smtClean="0"/>
              <a:t> </a:t>
            </a:r>
            <a:r>
              <a:rPr lang="de-DE" dirty="0" err="1" smtClean="0"/>
              <a:t>Tryk</a:t>
            </a:r>
            <a:r>
              <a:rPr lang="de-DE" dirty="0" smtClean="0"/>
              <a:t>, DK </a:t>
            </a:r>
            <a:br>
              <a:rPr lang="de-DE" dirty="0" smtClean="0"/>
            </a:br>
            <a:r>
              <a:rPr lang="de-DE" dirty="0" smtClean="0"/>
              <a:t>Gruppen-Template für einen A4 Auftrag, beidseitig, 2 Seiten</a:t>
            </a:r>
            <a:endParaRPr lang="de-DE" dirty="0"/>
          </a:p>
        </p:txBody>
      </p:sp>
      <p:pic>
        <p:nvPicPr>
          <p:cNvPr id="8" name="Inhaltsplatzhalter 7" descr="Scre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1335"/>
            <a:ext cx="8229600" cy="386880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Prinect Automatisierung mit PDF Automation Pack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i="1" dirty="0" smtClean="0">
                <a:solidFill>
                  <a:schemeClr val="accent1"/>
                </a:solidFill>
              </a:rPr>
              <a:t>plus Remote Access</a:t>
            </a:r>
            <a:endParaRPr lang="de-DE" i="1" noProof="0" dirty="0">
              <a:solidFill>
                <a:schemeClr val="accent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929600"/>
            <a:ext cx="8291264" cy="4132800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accent1"/>
                </a:solidFill>
              </a:rPr>
              <a:t>KUNDE </a:t>
            </a:r>
            <a:r>
              <a:rPr lang="de-DE" dirty="0" smtClean="0"/>
              <a:t>kann</a:t>
            </a:r>
          </a:p>
          <a:p>
            <a:pPr>
              <a:buNone/>
            </a:pPr>
            <a:r>
              <a:rPr lang="de-DE" noProof="0" dirty="0" smtClean="0"/>
              <a:t>+ Freigaben machen – und Folgeschritte initiieren (ohne zu kopieren)</a:t>
            </a:r>
          </a:p>
          <a:p>
            <a:pPr>
              <a:buNone/>
            </a:pPr>
            <a:r>
              <a:rPr lang="de-DE" noProof="0" dirty="0" smtClean="0"/>
              <a:t>+ </a:t>
            </a:r>
            <a:r>
              <a:rPr lang="de-DE" dirty="0" smtClean="0"/>
              <a:t>neue Aufträge mit ‘</a:t>
            </a:r>
            <a:r>
              <a:rPr lang="de-DE" noProof="0" dirty="0" smtClean="0"/>
              <a:t>Auftrag von Vorlage’ anlegen (</a:t>
            </a:r>
            <a:r>
              <a:rPr lang="de-DE" noProof="0" dirty="0" err="1" smtClean="0"/>
              <a:t>WebUI</a:t>
            </a:r>
            <a:r>
              <a:rPr lang="de-DE" noProof="0" dirty="0" smtClean="0"/>
              <a:t>) </a:t>
            </a:r>
          </a:p>
          <a:p>
            <a:pPr>
              <a:buNone/>
            </a:pPr>
            <a:r>
              <a:rPr lang="de-DE" noProof="0" dirty="0" smtClean="0"/>
              <a:t>+ selbst Seiten zuweisen (über Upload, seit 2012 auch ‚zu Fuß‘)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noProof="0" dirty="0" smtClean="0">
                <a:solidFill>
                  <a:schemeClr val="accent1"/>
                </a:solidFill>
                <a:sym typeface="Wingdings" pitchFamily="2" charset="2"/>
              </a:rPr>
              <a:t> all diese Schritte belasten die Prepress-Mitarbeiter nicht</a:t>
            </a:r>
            <a:br>
              <a:rPr lang="de-DE" noProof="0" dirty="0" smtClean="0">
                <a:solidFill>
                  <a:schemeClr val="accent1"/>
                </a:solidFill>
                <a:sym typeface="Wingdings" pitchFamily="2" charset="2"/>
              </a:rPr>
            </a:br>
            <a:r>
              <a:rPr lang="de-DE" noProof="0" dirty="0" smtClean="0">
                <a:solidFill>
                  <a:schemeClr val="accent1"/>
                </a:solidFill>
                <a:sym typeface="Wingdings" pitchFamily="2" charset="2"/>
              </a:rPr>
              <a:t> weniger Arbeit / mehr Kunden-Verantwortung</a:t>
            </a:r>
            <a:endParaRPr lang="de-DE" noProof="0" dirty="0" smtClean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30299"/>
            <a:ext cx="4438402" cy="23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5381"/>
          <a:stretch>
            <a:fillRect/>
          </a:stretch>
        </p:blipFill>
        <p:spPr bwMode="auto">
          <a:xfrm>
            <a:off x="4958717" y="4761148"/>
            <a:ext cx="378974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2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24844"/>
            <a:ext cx="57848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Remote Access: Kunde weist Seiten zu </a:t>
            </a:r>
            <a:br>
              <a:rPr lang="de-DE" dirty="0" smtClean="0"/>
            </a:br>
            <a:r>
              <a:rPr lang="de-DE" dirty="0" smtClean="0"/>
              <a:t>beim Hochladen    /     mit APA      /    seit 2012  in Web UI</a:t>
            </a:r>
            <a:endParaRPr lang="de-DE" i="1" noProof="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99957"/>
            <a:ext cx="6372200" cy="42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569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500063" y="1412776"/>
            <a:ext cx="8104385" cy="40005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0363" indent="-180975" algn="ctr">
              <a:spcAft>
                <a:spcPts val="1200"/>
              </a:spcAft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Was </a:t>
            </a:r>
            <a:r>
              <a:rPr lang="en-US" sz="2400" i="1" dirty="0" err="1" smtClean="0">
                <a:solidFill>
                  <a:schemeClr val="accent1"/>
                </a:solidFill>
              </a:rPr>
              <a:t>ist</a:t>
            </a:r>
            <a:r>
              <a:rPr lang="en-US" sz="2400" i="1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</a:rPr>
              <a:t>neu</a:t>
            </a:r>
            <a:r>
              <a:rPr lang="en-US" sz="2400" i="1" dirty="0" smtClean="0">
                <a:solidFill>
                  <a:schemeClr val="accent1"/>
                </a:solidFill>
              </a:rPr>
              <a:t> in Remote Access 2013?</a:t>
            </a:r>
            <a:endParaRPr lang="en-US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49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Prepress-</a:t>
            </a:r>
            <a:r>
              <a:rPr lang="de-DE" sz="3200" b="1" dirty="0"/>
              <a:t>, Press- und </a:t>
            </a:r>
            <a:r>
              <a:rPr lang="de-DE" sz="3200" b="1" dirty="0" smtClean="0"/>
              <a:t>Digitalintegration und </a:t>
            </a:r>
            <a:r>
              <a:rPr lang="de-DE" sz="3200" b="1" dirty="0"/>
              <a:t>-automatisierung in der Praxis</a:t>
            </a:r>
            <a:endParaRPr lang="de-DE" sz="3200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60363" indent="-360363"/>
            <a:endParaRPr lang="de-DE" noProof="0" dirty="0" smtClean="0"/>
          </a:p>
          <a:p>
            <a:r>
              <a:rPr lang="de-DE" dirty="0" smtClean="0"/>
              <a:t>Welche Komponenten arbeiten in dieser Prinect Live Konfiguration zusammen?</a:t>
            </a:r>
          </a:p>
          <a:p>
            <a:endParaRPr lang="de-DE" dirty="0" smtClean="0"/>
          </a:p>
          <a:p>
            <a:r>
              <a:rPr lang="de-DE" dirty="0" smtClean="0"/>
              <a:t>Welche </a:t>
            </a:r>
            <a:r>
              <a:rPr lang="de-DE" dirty="0"/>
              <a:t>Produktionsschritte laufen nach dem Zufügen von Dateien</a:t>
            </a:r>
            <a:br>
              <a:rPr lang="de-DE" dirty="0"/>
            </a:br>
            <a:r>
              <a:rPr lang="de-DE" dirty="0"/>
              <a:t>und der Freigabe durch den Kunden automatisch in Vorstufe, Druck und </a:t>
            </a:r>
            <a:r>
              <a:rPr lang="de-DE" dirty="0" smtClean="0"/>
              <a:t>Digitaldruck?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Welche </a:t>
            </a:r>
            <a:r>
              <a:rPr lang="de-DE" dirty="0"/>
              <a:t>Vorteile der </a:t>
            </a:r>
            <a:r>
              <a:rPr lang="de-DE" dirty="0" smtClean="0"/>
              <a:t>Workflow-Automatisierung können </a:t>
            </a:r>
            <a:r>
              <a:rPr lang="de-DE" dirty="0"/>
              <a:t>Sie </a:t>
            </a:r>
            <a:r>
              <a:rPr lang="de-DE" dirty="0" smtClean="0"/>
              <a:t>ohne</a:t>
            </a:r>
            <a:br>
              <a:rPr lang="de-DE" dirty="0" smtClean="0"/>
            </a:br>
            <a:r>
              <a:rPr lang="de-DE" dirty="0" smtClean="0"/>
              <a:t>     MIS oder </a:t>
            </a:r>
            <a:r>
              <a:rPr lang="de-DE" dirty="0"/>
              <a:t>Web-to-Print nutzen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Wie geht das?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76F928-6A67-478D-AA2C-FF8215DBB07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7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424167" cy="619125"/>
          </a:xfrm>
        </p:spPr>
        <p:txBody>
          <a:bodyPr/>
          <a:lstStyle/>
          <a:p>
            <a:r>
              <a:rPr lang="en-US" smtClean="0"/>
              <a:t>Gefälligere Oberfläche und deutlich kürzere Reaktionszeiten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6" name="Grafik 5" descr="C:\Users\gumzclau\Desktop\RA Infos 2013\RA2013 Screenshots\Startseite 2011 Vergleich EN.jpg"/>
          <p:cNvPicPr/>
          <p:nvPr/>
        </p:nvPicPr>
        <p:blipFill>
          <a:blip r:embed="rId2" cstate="print"/>
          <a:srcRect l="763" t="13296" r="1077" b="2777"/>
          <a:stretch>
            <a:fillRect/>
          </a:stretch>
        </p:blipFill>
        <p:spPr bwMode="auto">
          <a:xfrm>
            <a:off x="554070" y="2276872"/>
            <a:ext cx="5242066" cy="2645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 descr="C:\Users\gumzclau\Desktop\RA Infos 2013\RA2013 Screenshots\Startseite DE.jpg"/>
          <p:cNvPicPr/>
          <p:nvPr/>
        </p:nvPicPr>
        <p:blipFill>
          <a:blip r:embed="rId3" cstate="print"/>
          <a:srcRect l="763" t="14230" r="1668" b="2219"/>
          <a:stretch>
            <a:fillRect/>
          </a:stretch>
        </p:blipFill>
        <p:spPr bwMode="auto">
          <a:xfrm>
            <a:off x="3093794" y="3468721"/>
            <a:ext cx="5582662" cy="2664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54344" y="4941168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smtClean="0"/>
              <a:t>Prinect 2012</a:t>
            </a:r>
            <a:endParaRPr lang="de-DE" sz="1050"/>
          </a:p>
        </p:txBody>
      </p:sp>
      <p:sp>
        <p:nvSpPr>
          <p:cNvPr id="8" name="Textfeld 7"/>
          <p:cNvSpPr txBox="1"/>
          <p:nvPr/>
        </p:nvSpPr>
        <p:spPr>
          <a:xfrm>
            <a:off x="7733569" y="3212976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smtClean="0"/>
              <a:t>Prinect 2013</a:t>
            </a:r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57555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568183" cy="619125"/>
          </a:xfrm>
        </p:spPr>
        <p:txBody>
          <a:bodyPr/>
          <a:lstStyle/>
          <a:p>
            <a:r>
              <a:rPr lang="en-US" smtClean="0"/>
              <a:t>Auswahl der Sprache im Login-Fenster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>
              <a:spcAft>
                <a:spcPts val="1200"/>
              </a:spcAft>
            </a:pPr>
            <a:r>
              <a:rPr lang="en-US"/>
              <a:t>Bisher: Sprachauswahl </a:t>
            </a:r>
            <a:br>
              <a:rPr lang="en-US"/>
            </a:br>
            <a:r>
              <a:rPr lang="en-US"/>
              <a:t>automatisch entsprechend </a:t>
            </a:r>
            <a:br>
              <a:rPr lang="en-US"/>
            </a:br>
            <a:r>
              <a:rPr lang="en-US"/>
              <a:t>der jeweiligen Browser-</a:t>
            </a:r>
            <a:br>
              <a:rPr lang="en-US"/>
            </a:br>
            <a:r>
              <a:rPr lang="en-US"/>
              <a:t>Einstellung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296714" cy="37444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7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424167" cy="619125"/>
          </a:xfrm>
        </p:spPr>
        <p:txBody>
          <a:bodyPr/>
          <a:lstStyle/>
          <a:p>
            <a:r>
              <a:rPr lang="en-US" smtClean="0"/>
              <a:t>Individualisierbare Texte für Email-Benachrichtigungen 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>
              <a:spcAft>
                <a:spcPts val="1200"/>
              </a:spcAft>
              <a:buNone/>
            </a:pPr>
            <a:r>
              <a:rPr lang="en-US" smtClean="0"/>
              <a:t>•	Neuer, Template-basierter </a:t>
            </a:r>
            <a:br>
              <a:rPr lang="en-US" smtClean="0"/>
            </a:br>
            <a:r>
              <a:rPr lang="en-US" smtClean="0"/>
              <a:t>Editor</a:t>
            </a:r>
          </a:p>
          <a:p>
            <a:pPr>
              <a:spcAft>
                <a:spcPts val="1200"/>
              </a:spcAft>
              <a:buNone/>
            </a:pPr>
            <a:r>
              <a:rPr lang="en-US" smtClean="0"/>
              <a:t>•	Individuelle Formulierungen</a:t>
            </a:r>
          </a:p>
          <a:p>
            <a:pPr>
              <a:spcAft>
                <a:spcPts val="1200"/>
              </a:spcAft>
              <a:buNone/>
            </a:pPr>
            <a:r>
              <a:rPr lang="en-US" smtClean="0"/>
              <a:t>•	Sprachen über den Prinect </a:t>
            </a:r>
            <a:br>
              <a:rPr lang="en-US" smtClean="0"/>
            </a:br>
            <a:r>
              <a:rPr lang="en-US" smtClean="0"/>
              <a:t>Standard-Umfang hinaus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 l="3756" t="18907" r="3982" b="2101"/>
          <a:stretch>
            <a:fillRect/>
          </a:stretch>
        </p:blipFill>
        <p:spPr bwMode="auto">
          <a:xfrm>
            <a:off x="4499992" y="2396880"/>
            <a:ext cx="3956325" cy="3552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50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424167" cy="619125"/>
          </a:xfrm>
        </p:spPr>
        <p:txBody>
          <a:bodyPr/>
          <a:lstStyle/>
          <a:p>
            <a:r>
              <a:rPr lang="en-US"/>
              <a:t>Einstellung der Prinect Verarbeitungs-Priorität für Jobs, </a:t>
            </a:r>
            <a:br>
              <a:rPr lang="en-US"/>
            </a:br>
            <a:r>
              <a:rPr lang="en-US"/>
              <a:t>die remote gereriert werden</a:t>
            </a:r>
            <a:r>
              <a:rPr lang="de-DE"/>
              <a:t>   </a:t>
            </a:r>
            <a:r>
              <a:rPr lang="en-US"/>
              <a:t>   </a:t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Höhere Priorität = kürzere </a:t>
            </a:r>
            <a:br>
              <a:rPr lang="en-US" smtClean="0"/>
            </a:br>
            <a:r>
              <a:rPr lang="en-US" smtClean="0"/>
              <a:t>Antwortzeit für Kunden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3295" t="22682" r="28459" b="2907"/>
          <a:stretch>
            <a:fillRect/>
          </a:stretch>
        </p:blipFill>
        <p:spPr bwMode="auto">
          <a:xfrm>
            <a:off x="4499992" y="2420887"/>
            <a:ext cx="3954550" cy="30366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22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207375" cy="619125"/>
          </a:xfrm>
        </p:spPr>
        <p:txBody>
          <a:bodyPr/>
          <a:lstStyle/>
          <a:p>
            <a:r>
              <a:rPr lang="en-US" smtClean="0"/>
              <a:t>Auswahl unterschiedlich toleranter Preflights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342900" indent="-342900"/>
            <a:r>
              <a:rPr lang="en-US" smtClean="0"/>
              <a:t>Dateien, die eine erste</a:t>
            </a:r>
            <a:br>
              <a:rPr lang="en-US" smtClean="0"/>
            </a:br>
            <a:r>
              <a:rPr lang="en-US" smtClean="0"/>
              <a:t>(strikte) Prüfung nicht beste-</a:t>
            </a:r>
            <a:br>
              <a:rPr lang="en-US" smtClean="0"/>
            </a:br>
            <a:r>
              <a:rPr lang="en-US" smtClean="0"/>
              <a:t>hen, können ohne erneutes</a:t>
            </a:r>
            <a:br>
              <a:rPr lang="en-US" smtClean="0"/>
            </a:br>
            <a:r>
              <a:rPr lang="en-US" smtClean="0"/>
              <a:t>Hochladen “weniger strikt”</a:t>
            </a:r>
            <a:br>
              <a:rPr lang="en-US" smtClean="0"/>
            </a:br>
            <a:r>
              <a:rPr lang="en-US" smtClean="0"/>
              <a:t>geprüft werden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5" name="Grafik 4" descr="WebUIPreflightChoice.png"/>
          <p:cNvPicPr/>
          <p:nvPr/>
        </p:nvPicPr>
        <p:blipFill>
          <a:blip r:embed="rId2" cstate="print"/>
          <a:srcRect t="18533" b="16592"/>
          <a:stretch>
            <a:fillRect/>
          </a:stretch>
        </p:blipFill>
        <p:spPr>
          <a:xfrm>
            <a:off x="4490597" y="2420887"/>
            <a:ext cx="3963945" cy="21227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2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568183" cy="619125"/>
          </a:xfrm>
        </p:spPr>
        <p:txBody>
          <a:bodyPr/>
          <a:lstStyle/>
          <a:p>
            <a:r>
              <a:rPr lang="en-US"/>
              <a:t>Ausblenden der </a:t>
            </a:r>
            <a:r>
              <a:rPr lang="en-US" smtClean="0"/>
              <a:t>Kopfzeile – für einen größeren Arbeitsbereich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5" name="Grafik 4" descr="C:\Users\gumzclau\Desktop\RA Infos 2013\RA2013 Screenshots\Header ausgeklappt 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4510"/>
            <a:ext cx="5551239" cy="10764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 descr="C:\Users\gumzclau\Desktop\RA Infos 2013\RA2013 Screenshots\Header eingeklappt 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72347"/>
            <a:ext cx="5568696" cy="5527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6588224" y="2276872"/>
            <a:ext cx="554360" cy="554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588224" y="4005064"/>
            <a:ext cx="554360" cy="554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62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914400"/>
            <a:ext cx="8207375" cy="619125"/>
          </a:xfrm>
        </p:spPr>
        <p:txBody>
          <a:bodyPr/>
          <a:lstStyle/>
          <a:p>
            <a:r>
              <a:rPr lang="en-US" smtClean="0"/>
              <a:t>Weitere Verbesserungen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23555" name="Inhaltsplatzhalter 17"/>
          <p:cNvSpPr>
            <a:spLocks noGrp="1"/>
          </p:cNvSpPr>
          <p:nvPr>
            <p:ph sz="quarter" idx="15"/>
          </p:nvPr>
        </p:nvSpPr>
        <p:spPr>
          <a:xfrm>
            <a:off x="468313" y="1533525"/>
            <a:ext cx="8352159" cy="959371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342900" indent="-342900"/>
            <a:r>
              <a:rPr lang="en-US"/>
              <a:t>Rein HTML-basiertes Hochladen (inklusive drag&amp;drop)</a:t>
            </a:r>
          </a:p>
          <a:p>
            <a:pPr marL="0" indent="0">
              <a:buNone/>
            </a:pPr>
            <a:endParaRPr lang="en-US" smtClean="0"/>
          </a:p>
          <a:p>
            <a:pPr marL="342900" indent="-342900"/>
            <a:r>
              <a:rPr lang="en-US"/>
              <a:t>Seiten-Mehrfachselektion beim interaktiven Anordnen von Seiten</a:t>
            </a:r>
          </a:p>
          <a:p>
            <a:pPr marL="0" indent="0">
              <a:buNone/>
            </a:pPr>
            <a:endParaRPr lang="en-US" smtClean="0"/>
          </a:p>
          <a:p>
            <a:pPr marL="342900" indent="-342900"/>
            <a:r>
              <a:rPr lang="en-US" smtClean="0"/>
              <a:t>Statusinformationen für noch laufende Uploads können auch nach einem Logout weiter angezeigt werden </a:t>
            </a:r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 smtClean="0"/>
              <a:t>Kürzere Remote Access-Einrichtezeiten durch mitgelieferte Standardsequenzen und -Settings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6974904" y="6416675"/>
            <a:ext cx="2133600" cy="365125"/>
          </a:xfrm>
        </p:spPr>
        <p:txBody>
          <a:bodyPr/>
          <a:lstStyle/>
          <a:p>
            <a:pPr>
              <a:defRPr/>
            </a:pPr>
            <a:fld id="{5788D5B8-0674-421C-8EC9-4D1A9B4C9161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0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59EB1-462D-4212-B899-AAE16928AE9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007" y="2967335"/>
            <a:ext cx="38779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Diskussion</a:t>
            </a:r>
            <a:endParaRPr lang="de-DE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2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Vielen Dank für Ihre Aufmerksamkeit!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6999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Stefan Balmer, Mark Ihlenfeldt, Yvonne Müller, Wiebke Stoltenberg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Ausstattung dieser Prinect Live:</a:t>
            </a:r>
            <a:br>
              <a:rPr lang="de-DE" dirty="0" smtClean="0"/>
            </a:br>
            <a:r>
              <a:rPr lang="de-DE" dirty="0" smtClean="0"/>
              <a:t> Prinect Integration mit Digital, Offset und Remote Access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899592" y="3336085"/>
            <a:ext cx="7848092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2000" b="1" dirty="0" smtClean="0">
                <a:solidFill>
                  <a:schemeClr val="tx1"/>
                </a:solidFill>
              </a:rPr>
              <a:t>Prinect 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de-DE" sz="1600" b="1" dirty="0" smtClean="0">
                <a:solidFill>
                  <a:schemeClr val="tx1"/>
                </a:solidFill>
              </a:rPr>
              <a:t>Prepress Manager, Remote Access, Digital Print Manager + Pressroom Manager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04975" algn="l"/>
              </a:tabLst>
            </a:pPr>
            <a:r>
              <a:rPr lang="de-DE" dirty="0" smtClean="0"/>
              <a:t>Workflow 1:	automatische Plattenausgabe / Digitaldruck</a:t>
            </a:r>
            <a:br>
              <a:rPr lang="de-DE" dirty="0" smtClean="0"/>
            </a:br>
            <a:r>
              <a:rPr lang="de-DE" dirty="0" smtClean="0"/>
              <a:t>	nach PDF Übergabe und PDF Approval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079612" y="3336085"/>
            <a:ext cx="7668072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b="1" dirty="0" smtClean="0">
                <a:solidFill>
                  <a:schemeClr val="tx1"/>
                </a:solidFill>
              </a:rPr>
              <a:t>Prinect 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de-DE" sz="1400" b="1" dirty="0" smtClean="0">
                <a:solidFill>
                  <a:schemeClr val="tx1"/>
                </a:solidFill>
              </a:rPr>
              <a:t>Prepress Manager, Digital Print Manager + Pressroom Manager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1666579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430" y="5247549"/>
            <a:ext cx="405149" cy="2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Gerade Verbindung 24"/>
          <p:cNvCxnSpPr/>
          <p:nvPr/>
        </p:nvCxnSpPr>
        <p:spPr>
          <a:xfrm>
            <a:off x="1960997" y="4125336"/>
            <a:ext cx="2304000" cy="1559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126092" y="4723310"/>
            <a:ext cx="1915824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 smtClean="0">
                <a:solidFill>
                  <a:srgbClr val="004B8D"/>
                </a:solidFill>
              </a:rPr>
              <a:t>Zufügen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des Layouts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über Sequenz</a:t>
            </a:r>
            <a:endParaRPr lang="de-DE" sz="1000" b="1" i="1" dirty="0">
              <a:solidFill>
                <a:srgbClr val="004B8D"/>
              </a:solidFill>
            </a:endParaRPr>
          </a:p>
        </p:txBody>
      </p:sp>
      <p:cxnSp>
        <p:nvCxnSpPr>
          <p:cNvPr id="34" name="Gerade Verbindung 33"/>
          <p:cNvCxnSpPr/>
          <p:nvPr/>
        </p:nvCxnSpPr>
        <p:spPr>
          <a:xfrm>
            <a:off x="4644008" y="4126115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3084004" y="429242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424667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210302" y="5570942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i="1" dirty="0" smtClean="0"/>
              <a:t>Signa Vorlage</a:t>
            </a:r>
            <a:endParaRPr lang="de-DE" sz="1000" i="1" dirty="0"/>
          </a:p>
        </p:txBody>
      </p:sp>
      <p:pic>
        <p:nvPicPr>
          <p:cNvPr id="42" name="Picture 2067" descr="ic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7094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Eingekerbter Richtungspfeil 47"/>
          <p:cNvSpPr/>
          <p:nvPr/>
        </p:nvSpPr>
        <p:spPr>
          <a:xfrm>
            <a:off x="412156" y="5832552"/>
            <a:ext cx="2251632" cy="728796"/>
          </a:xfrm>
          <a:prstGeom prst="chevron">
            <a:avLst>
              <a:gd name="adj" fmla="val 28897"/>
            </a:avLst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Einrichten von</a:t>
            </a:r>
            <a:b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Jobvorlagen mit den </a:t>
            </a:r>
            <a:b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benötigten Sequenzen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079612" y="4723310"/>
            <a:ext cx="1173934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Auftragserstellung</a:t>
            </a:r>
            <a:endParaRPr lang="de-DE" sz="1000" b="1" i="1" dirty="0">
              <a:solidFill>
                <a:srgbClr val="004B8D"/>
              </a:solidFill>
            </a:endParaRPr>
          </a:p>
        </p:txBody>
      </p:sp>
      <p:pic>
        <p:nvPicPr>
          <p:cNvPr id="51" name="Picture 2067" descr="ic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095" y="3934286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58" y="3941985"/>
            <a:ext cx="491442" cy="36826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3844798" y="4723310"/>
            <a:ext cx="1339270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 smtClean="0">
                <a:solidFill>
                  <a:srgbClr val="004B8D"/>
                </a:solidFill>
              </a:rPr>
              <a:t>Automatische 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Seitenzuweisung</a:t>
            </a:r>
            <a:endParaRPr lang="de-DE" sz="1000" b="1" i="1" dirty="0">
              <a:solidFill>
                <a:srgbClr val="004B8D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68144" y="4725144"/>
            <a:ext cx="1708111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>
              <a:spcAft>
                <a:spcPts val="300"/>
              </a:spcAft>
              <a:defRPr/>
            </a:pPr>
            <a:r>
              <a:rPr lang="de-DE" sz="1000" b="1" i="1" dirty="0" smtClean="0">
                <a:solidFill>
                  <a:srgbClr val="004B8D"/>
                </a:solidFill>
              </a:rPr>
              <a:t>Automatischer 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Mailversand zur   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                          </a:t>
            </a:r>
            <a:r>
              <a:rPr lang="de-DE" sz="1000" b="1" i="1" dirty="0" smtClean="0">
                <a:solidFill>
                  <a:schemeClr val="accent2"/>
                </a:solidFill>
              </a:rPr>
              <a:t>Freigabe</a:t>
            </a:r>
            <a:endParaRPr lang="de-DE" sz="1000" b="1" i="1" dirty="0">
              <a:solidFill>
                <a:schemeClr val="accent2"/>
              </a:solidFill>
            </a:endParaRPr>
          </a:p>
        </p:txBody>
      </p:sp>
      <p:cxnSp>
        <p:nvCxnSpPr>
          <p:cNvPr id="33" name="Gerade Verbindung 32"/>
          <p:cNvCxnSpPr>
            <a:endCxn id="41" idx="1"/>
          </p:cNvCxnSpPr>
          <p:nvPr/>
        </p:nvCxnSpPr>
        <p:spPr>
          <a:xfrm flipV="1">
            <a:off x="6588224" y="4874957"/>
            <a:ext cx="604946" cy="156130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5688124" y="4259748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588224" y="4143612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193170" y="4644124"/>
            <a:ext cx="1339270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 smtClean="0">
                <a:solidFill>
                  <a:srgbClr val="004B8D"/>
                </a:solidFill>
              </a:rPr>
              <a:t>Automatische 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Plattenausgabe</a:t>
            </a:r>
            <a:br>
              <a:rPr lang="de-DE" sz="1000" b="1" i="1" dirty="0" smtClean="0">
                <a:solidFill>
                  <a:srgbClr val="004B8D"/>
                </a:solidFill>
              </a:rPr>
            </a:br>
            <a:r>
              <a:rPr lang="de-DE" sz="1000" b="1" i="1" dirty="0" smtClean="0">
                <a:solidFill>
                  <a:srgbClr val="004B8D"/>
                </a:solidFill>
              </a:rPr>
              <a:t>bzw. Digitaldruck</a:t>
            </a:r>
            <a:endParaRPr lang="de-DE" sz="1000" b="1" i="1" dirty="0">
              <a:solidFill>
                <a:srgbClr val="004B8D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511162" y="5343599"/>
            <a:ext cx="1339270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en-US" sz="1000" b="1" i="1" dirty="0" smtClean="0">
                <a:solidFill>
                  <a:schemeClr val="accent2"/>
                </a:solidFill>
              </a:rPr>
              <a:t>Copy </a:t>
            </a:r>
            <a:r>
              <a:rPr lang="en-US" sz="1000" b="1" i="1" dirty="0" err="1">
                <a:solidFill>
                  <a:schemeClr val="accent2"/>
                </a:solidFill>
              </a:rPr>
              <a:t>x</a:t>
            </a:r>
            <a:r>
              <a:rPr lang="en-US" sz="1000" b="1" i="1" dirty="0" err="1" smtClean="0">
                <a:solidFill>
                  <a:schemeClr val="accent2"/>
                </a:solidFill>
              </a:rPr>
              <a:t>fdf</a:t>
            </a:r>
            <a:r>
              <a:rPr lang="en-US" sz="1000" b="1" i="1" dirty="0" smtClean="0">
                <a:solidFill>
                  <a:schemeClr val="accent2"/>
                </a:solidFill>
              </a:rPr>
              <a:t> from customer mail to Response Handler </a:t>
            </a:r>
            <a:endParaRPr lang="en-US" sz="1000" b="1" i="1" dirty="0">
              <a:solidFill>
                <a:schemeClr val="accent2"/>
              </a:solidFill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57116"/>
            <a:ext cx="288250" cy="216000"/>
          </a:xfrm>
          <a:prstGeom prst="rect">
            <a:avLst/>
          </a:prstGeom>
        </p:spPr>
      </p:pic>
      <p:cxnSp>
        <p:nvCxnSpPr>
          <p:cNvPr id="43" name="Gerade Verbindung 42"/>
          <p:cNvCxnSpPr/>
          <p:nvPr/>
        </p:nvCxnSpPr>
        <p:spPr>
          <a:xfrm flipV="1">
            <a:off x="7180797" y="4445572"/>
            <a:ext cx="0" cy="684000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84" y="5301208"/>
            <a:ext cx="343636" cy="28800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3562772"/>
            <a:ext cx="343636" cy="288000"/>
          </a:xfrm>
          <a:prstGeom prst="rect">
            <a:avLst/>
          </a:prstGeom>
        </p:spPr>
      </p:pic>
      <p:cxnSp>
        <p:nvCxnSpPr>
          <p:cNvPr id="53" name="Gerade Verbindung 52"/>
          <p:cNvCxnSpPr/>
          <p:nvPr/>
        </p:nvCxnSpPr>
        <p:spPr>
          <a:xfrm>
            <a:off x="577430" y="4123346"/>
            <a:ext cx="900000" cy="155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067" descr="ic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166" y="3934286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92" y="3635985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/>
      <p:bldP spid="50" grpId="0" animBg="1"/>
      <p:bldP spid="27" grpId="0" animBg="1"/>
      <p:bldP spid="29" grpId="0" animBg="1"/>
      <p:bldP spid="41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auto">
          <a:xfrm>
            <a:off x="1079612" y="3336085"/>
            <a:ext cx="7668072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en-US" b="1" dirty="0" smtClean="0">
                <a:solidFill>
                  <a:schemeClr val="tx1"/>
                </a:solidFill>
              </a:rPr>
              <a:t>Prinect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1400" b="1" dirty="0" smtClean="0">
                <a:solidFill>
                  <a:schemeClr val="tx1"/>
                </a:solidFill>
              </a:rPr>
              <a:t>Prepress Manager, Remote Access, Digital Print Manager + Pressroom Manager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1" name="Picture 2067" descr="ic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095" y="3952617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08150" algn="l"/>
              </a:tabLst>
            </a:pPr>
            <a:r>
              <a:rPr lang="de-DE" dirty="0" smtClean="0"/>
              <a:t>Workflow 2: </a:t>
            </a:r>
            <a:r>
              <a:rPr lang="de-DE" b="1" dirty="0" smtClean="0"/>
              <a:t>Kunde </a:t>
            </a:r>
            <a:r>
              <a:rPr lang="de-DE" dirty="0" smtClean="0"/>
              <a:t>erstellt selbst den Auftrag und</a:t>
            </a:r>
            <a:br>
              <a:rPr lang="de-DE" dirty="0" smtClean="0"/>
            </a:br>
            <a:r>
              <a:rPr lang="de-DE" dirty="0" smtClean="0"/>
              <a:t>	initiiert nächste Arbeitsschritte durch</a:t>
            </a:r>
            <a:br>
              <a:rPr lang="de-DE" dirty="0" smtClean="0"/>
            </a:br>
            <a:r>
              <a:rPr lang="de-DE" dirty="0" smtClean="0"/>
              <a:t>	hochladen der Dateien / Änderung der </a:t>
            </a:r>
            <a:br>
              <a:rPr lang="de-DE" dirty="0" smtClean="0"/>
            </a:br>
            <a:r>
              <a:rPr lang="de-DE" dirty="0" smtClean="0"/>
              <a:t>	Preflight-Strenge / Freigabe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● Prinect </a:t>
            </a:r>
            <a:r>
              <a:rPr lang="en-US" dirty="0" err="1" smtClean="0"/>
              <a:t>Anwendertage</a:t>
            </a:r>
            <a:r>
              <a:rPr lang="en-US" dirty="0" smtClean="0"/>
              <a:t> - </a:t>
            </a:r>
            <a:r>
              <a:rPr lang="en-US" dirty="0" err="1" smtClean="0"/>
              <a:t>Automatisierung</a:t>
            </a:r>
            <a:r>
              <a:rPr lang="en-US" dirty="0" smtClean="0"/>
              <a:t> ● W. Stoltenberg ● November 2013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1666579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490" y="5247549"/>
            <a:ext cx="405149" cy="2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Gerade Verbindung 24"/>
          <p:cNvCxnSpPr/>
          <p:nvPr/>
        </p:nvCxnSpPr>
        <p:spPr>
          <a:xfrm>
            <a:off x="1619976" y="4143667"/>
            <a:ext cx="684000" cy="1559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440152" y="4723310"/>
            <a:ext cx="1915824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>
                <a:solidFill>
                  <a:srgbClr val="004B8D"/>
                </a:solidFill>
              </a:rPr>
              <a:t>Zufügen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des Layouts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über Sequenz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4644008" y="4144446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3398064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424667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644576" y="5570942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i="1" dirty="0" smtClean="0"/>
              <a:t>Signa </a:t>
            </a:r>
            <a:r>
              <a:rPr lang="de-DE" sz="1000" i="1" dirty="0" smtClean="0"/>
              <a:t>Vorlage</a:t>
            </a:r>
            <a:endParaRPr lang="de-DE" sz="1000" i="1" dirty="0"/>
          </a:p>
        </p:txBody>
      </p:sp>
      <p:pic>
        <p:nvPicPr>
          <p:cNvPr id="42" name="Picture 2067" descr="ic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52617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echteck 45"/>
          <p:cNvSpPr/>
          <p:nvPr/>
        </p:nvSpPr>
        <p:spPr>
          <a:xfrm>
            <a:off x="108012" y="3130879"/>
            <a:ext cx="1079612" cy="61555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de-DE" sz="1000" b="1" i="1" dirty="0" smtClean="0">
                <a:solidFill>
                  <a:schemeClr val="accent2"/>
                </a:solidFill>
              </a:rPr>
              <a:t>Kunde erstellt Auftrag von Vorlage und lädt das PDF hoch</a:t>
            </a:r>
            <a:endParaRPr lang="de-DE" sz="1000" b="1" i="1" dirty="0">
              <a:solidFill>
                <a:schemeClr val="accent2"/>
              </a:solidFill>
            </a:endParaRPr>
          </a:p>
        </p:txBody>
      </p:sp>
      <p:pic>
        <p:nvPicPr>
          <p:cNvPr id="47" name="Picture 2067" descr="ic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0" y="3952617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feld 49"/>
          <p:cNvSpPr txBox="1"/>
          <p:nvPr/>
        </p:nvSpPr>
        <p:spPr>
          <a:xfrm>
            <a:off x="1079612" y="4723310"/>
            <a:ext cx="1173934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>
                <a:solidFill>
                  <a:srgbClr val="004B8D"/>
                </a:solidFill>
              </a:rPr>
              <a:t>Automatische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Auftragserstellung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844798" y="4723310"/>
            <a:ext cx="1339270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>
                <a:solidFill>
                  <a:srgbClr val="004B8D"/>
                </a:solidFill>
              </a:rPr>
              <a:t>Automatische 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Seitenzuweisung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168144" y="4725144"/>
            <a:ext cx="1708111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>
              <a:spcAft>
                <a:spcPts val="300"/>
              </a:spcAft>
              <a:defRPr/>
            </a:pPr>
            <a:r>
              <a:rPr lang="de-DE" sz="1000" b="1" i="1" dirty="0">
                <a:solidFill>
                  <a:schemeClr val="tx2"/>
                </a:solidFill>
              </a:rPr>
              <a:t>Automatischer </a:t>
            </a:r>
            <a:br>
              <a:rPr lang="de-DE" sz="1000" b="1" i="1" dirty="0">
                <a:solidFill>
                  <a:schemeClr val="tx2"/>
                </a:solidFill>
              </a:rPr>
            </a:br>
            <a:r>
              <a:rPr lang="de-DE" sz="1000" b="1" i="1" dirty="0">
                <a:solidFill>
                  <a:schemeClr val="tx2"/>
                </a:solidFill>
              </a:rPr>
              <a:t>Mailversand zur   </a:t>
            </a:r>
            <a:br>
              <a:rPr lang="de-DE" sz="1000" b="1" i="1" dirty="0">
                <a:solidFill>
                  <a:schemeClr val="tx2"/>
                </a:solidFill>
              </a:rPr>
            </a:br>
            <a:r>
              <a:rPr lang="de-DE" sz="1000" b="1" i="1" dirty="0">
                <a:solidFill>
                  <a:schemeClr val="tx2"/>
                </a:solidFill>
              </a:rPr>
              <a:t>                          </a:t>
            </a:r>
            <a:r>
              <a:rPr lang="de-DE" sz="1000" b="1" i="1" dirty="0">
                <a:solidFill>
                  <a:schemeClr val="accent2"/>
                </a:solidFill>
              </a:rPr>
              <a:t>Freigabe</a:t>
            </a:r>
          </a:p>
        </p:txBody>
      </p:sp>
      <p:cxnSp>
        <p:nvCxnSpPr>
          <p:cNvPr id="33" name="Gerade Verbindung 32"/>
          <p:cNvCxnSpPr/>
          <p:nvPr/>
        </p:nvCxnSpPr>
        <p:spPr>
          <a:xfrm flipV="1">
            <a:off x="6336196" y="4293172"/>
            <a:ext cx="0" cy="68400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5688124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588224" y="4144446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689114" y="4644124"/>
            <a:ext cx="1339270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1000" b="1" i="1" dirty="0">
                <a:solidFill>
                  <a:srgbClr val="004B8D"/>
                </a:solidFill>
              </a:rPr>
              <a:t>Automatische 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Plattenausgabe</a:t>
            </a:r>
            <a:br>
              <a:rPr lang="de-DE" sz="1000" b="1" i="1" dirty="0">
                <a:solidFill>
                  <a:srgbClr val="004B8D"/>
                </a:solidFill>
              </a:rPr>
            </a:br>
            <a:r>
              <a:rPr lang="de-DE" sz="1000" b="1" i="1" dirty="0">
                <a:solidFill>
                  <a:srgbClr val="004B8D"/>
                </a:solidFill>
              </a:rPr>
              <a:t>bzw. Digitaldruck</a:t>
            </a:r>
          </a:p>
        </p:txBody>
      </p:sp>
      <p:sp>
        <p:nvSpPr>
          <p:cNvPr id="28" name="Eingekerbter Richtungspfeil 27"/>
          <p:cNvSpPr/>
          <p:nvPr/>
        </p:nvSpPr>
        <p:spPr>
          <a:xfrm>
            <a:off x="10235" y="6055670"/>
            <a:ext cx="2484000" cy="725658"/>
          </a:xfrm>
          <a:prstGeom prst="chevron">
            <a:avLst>
              <a:gd name="adj" fmla="val 35050"/>
            </a:avLst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Einrichten von</a:t>
            </a:r>
            <a:br>
              <a:rPr lang="de-DE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Jobvorlagen mit den </a:t>
            </a:r>
            <a:br>
              <a:rPr lang="de-DE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benötigten Sequenzen</a:t>
            </a:r>
          </a:p>
        </p:txBody>
      </p:sp>
      <p:cxnSp>
        <p:nvCxnSpPr>
          <p:cNvPr id="39" name="Gerade Verbindung 38"/>
          <p:cNvCxnSpPr/>
          <p:nvPr/>
        </p:nvCxnSpPr>
        <p:spPr>
          <a:xfrm>
            <a:off x="755676" y="4143667"/>
            <a:ext cx="900000" cy="155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2447764" y="4145911"/>
            <a:ext cx="0" cy="1080000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2272632" y="4185084"/>
            <a:ext cx="0" cy="108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1835696" y="5301208"/>
            <a:ext cx="1152128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de-DE" sz="1000" b="1" i="1" dirty="0" smtClean="0">
                <a:solidFill>
                  <a:schemeClr val="tx2"/>
                </a:solidFill>
              </a:rPr>
              <a:t>Preflight-Ergebnis</a:t>
            </a:r>
            <a:r>
              <a:rPr lang="de-DE" sz="1000" b="1" i="1" dirty="0" smtClean="0">
                <a:solidFill>
                  <a:schemeClr val="tx2"/>
                </a:solidFill>
              </a:rPr>
              <a:t/>
            </a:r>
            <a:br>
              <a:rPr lang="de-DE" sz="1000" b="1" i="1" dirty="0" smtClean="0">
                <a:solidFill>
                  <a:schemeClr val="tx2"/>
                </a:solidFill>
              </a:rPr>
            </a:br>
            <a:r>
              <a:rPr lang="de-DE" sz="1000" b="1" i="1" dirty="0" smtClean="0">
                <a:solidFill>
                  <a:schemeClr val="tx2"/>
                </a:solidFill>
              </a:rPr>
              <a:t>zeigt </a:t>
            </a:r>
            <a:r>
              <a:rPr lang="de-DE" sz="1000" b="1" i="1" dirty="0" smtClean="0">
                <a:solidFill>
                  <a:schemeClr val="tx2"/>
                </a:solidFill>
              </a:rPr>
              <a:t>Fehler</a:t>
            </a:r>
            <a:endParaRPr lang="de-DE" sz="1000" b="1" i="1" dirty="0">
              <a:solidFill>
                <a:schemeClr val="tx2"/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05064"/>
            <a:ext cx="567000" cy="756000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>
          <a:xfrm>
            <a:off x="2468604" y="4149080"/>
            <a:ext cx="1908000" cy="1559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872208" y="5618371"/>
            <a:ext cx="1079612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de-DE" sz="1000" b="1" i="1" dirty="0" smtClean="0">
                <a:solidFill>
                  <a:schemeClr val="accent2"/>
                </a:solidFill>
              </a:rPr>
              <a:t>Kunde ändert die Preflight-Strenge</a:t>
            </a:r>
            <a:endParaRPr lang="de-DE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/>
      <p:bldP spid="46" grpId="0"/>
      <p:bldP spid="50" grpId="0" animBg="1"/>
      <p:bldP spid="27" grpId="0" animBg="1"/>
      <p:bldP spid="29" grpId="0" animBg="1"/>
      <p:bldP spid="41" grpId="0" animBg="1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0" indent="0" algn="ctr">
              <a:buNone/>
            </a:pPr>
            <a:r>
              <a:rPr lang="de-DE" sz="2400" i="1" dirty="0">
                <a:solidFill>
                  <a:schemeClr val="accent1"/>
                </a:solidFill>
                <a:latin typeface="+mn-lt"/>
                <a:cs typeface="+mn-cs"/>
              </a:rPr>
              <a:t>– </a:t>
            </a:r>
            <a:r>
              <a:rPr lang="de-DE" sz="2400" i="1" dirty="0">
                <a:solidFill>
                  <a:schemeClr val="accent1"/>
                </a:solidFill>
                <a:latin typeface="+mn-lt"/>
                <a:cs typeface="+mn-cs"/>
              </a:rPr>
              <a:t>Hintergrundinformationen – </a:t>
            </a:r>
            <a:br>
              <a:rPr lang="de-DE" sz="2400" i="1" dirty="0">
                <a:solidFill>
                  <a:schemeClr val="accent1"/>
                </a:solidFill>
                <a:latin typeface="+mn-lt"/>
                <a:cs typeface="+mn-cs"/>
              </a:rPr>
            </a:br>
            <a:endParaRPr lang="de-DE" sz="2400" i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31750" indent="0" algn="ctr">
              <a:buNone/>
            </a:pPr>
            <a:r>
              <a:rPr lang="de-DE" sz="2400" i="1" dirty="0">
                <a:solidFill>
                  <a:schemeClr val="accent1"/>
                </a:solidFill>
                <a:latin typeface="+mn-lt"/>
                <a:cs typeface="+mn-cs"/>
              </a:rPr>
              <a:t>Nur am ‚Live-System‘ gezeigt – und ggf. interessant für die ‚Nacharbeit‘ …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22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Bisherige Automatisierungsmöglichkeiten für verschiedene Produktvarianten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4132800"/>
          </a:xfrm>
        </p:spPr>
        <p:txBody>
          <a:bodyPr/>
          <a:lstStyle/>
          <a:p>
            <a:r>
              <a:rPr lang="de-DE" noProof="0" dirty="0" smtClean="0"/>
              <a:t>Verschiedene </a:t>
            </a:r>
            <a:r>
              <a:rPr lang="de-DE" b="1" noProof="0" dirty="0" smtClean="0"/>
              <a:t>Hotfolder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Manuelle Auftragszuweisung oder </a:t>
            </a:r>
            <a:br>
              <a:rPr lang="de-DE" noProof="0" dirty="0" smtClean="0"/>
            </a:br>
            <a:r>
              <a:rPr lang="de-DE" noProof="0" dirty="0" smtClean="0"/>
              <a:t>„hart verdrahtet“ im W2P System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Unpraktisch große Anzahl </a:t>
            </a:r>
            <a:br>
              <a:rPr lang="de-DE" noProof="0" dirty="0" smtClean="0"/>
            </a:br>
            <a:r>
              <a:rPr lang="de-DE" noProof="0" dirty="0" smtClean="0"/>
              <a:t>an Hotfoldern</a:t>
            </a:r>
            <a:r>
              <a:rPr lang="de-DE" noProof="0" dirty="0"/>
              <a:t/>
            </a:r>
            <a:br>
              <a:rPr lang="de-DE" noProof="0" dirty="0"/>
            </a:br>
            <a:endParaRPr lang="de-DE" noProof="0" dirty="0" smtClean="0"/>
          </a:p>
          <a:p>
            <a:r>
              <a:rPr lang="de-DE" noProof="0" dirty="0" smtClean="0"/>
              <a:t>Verschiedene </a:t>
            </a:r>
            <a:r>
              <a:rPr lang="de-DE" b="1" noProof="0" dirty="0" smtClean="0"/>
              <a:t>Gruppenvorlagen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Keine automatische Layout-Erstellung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/>
              <a:t>Unpraktisch große Anzahl </a:t>
            </a:r>
            <a:br>
              <a:rPr lang="de-DE" noProof="0" dirty="0"/>
            </a:br>
            <a:r>
              <a:rPr lang="de-DE" noProof="0" dirty="0"/>
              <a:t>an </a:t>
            </a:r>
            <a:r>
              <a:rPr lang="de-DE" noProof="0" dirty="0" smtClean="0"/>
              <a:t>Gruppenvorlagen</a:t>
            </a:r>
            <a:br>
              <a:rPr lang="de-DE" noProof="0" dirty="0" smtClean="0"/>
            </a:br>
            <a:endParaRPr lang="de-DE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7" name="Gruppieren 61"/>
          <p:cNvGrpSpPr/>
          <p:nvPr/>
        </p:nvGrpSpPr>
        <p:grpSpPr>
          <a:xfrm>
            <a:off x="5184068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61"/>
          <p:cNvGrpSpPr/>
          <p:nvPr/>
        </p:nvGrpSpPr>
        <p:grpSpPr>
          <a:xfrm>
            <a:off x="5184068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61"/>
          <p:cNvGrpSpPr/>
          <p:nvPr/>
        </p:nvGrpSpPr>
        <p:grpSpPr>
          <a:xfrm>
            <a:off x="5184068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61"/>
          <p:cNvGrpSpPr/>
          <p:nvPr/>
        </p:nvGrpSpPr>
        <p:grpSpPr>
          <a:xfrm>
            <a:off x="5184068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pieren 61"/>
          <p:cNvGrpSpPr/>
          <p:nvPr/>
        </p:nvGrpSpPr>
        <p:grpSpPr>
          <a:xfrm>
            <a:off x="625792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pieren 61"/>
          <p:cNvGrpSpPr/>
          <p:nvPr/>
        </p:nvGrpSpPr>
        <p:grpSpPr>
          <a:xfrm>
            <a:off x="625792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61"/>
          <p:cNvGrpSpPr/>
          <p:nvPr/>
        </p:nvGrpSpPr>
        <p:grpSpPr>
          <a:xfrm>
            <a:off x="625792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61"/>
          <p:cNvGrpSpPr/>
          <p:nvPr/>
        </p:nvGrpSpPr>
        <p:grpSpPr>
          <a:xfrm>
            <a:off x="625792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uppieren 61"/>
          <p:cNvGrpSpPr/>
          <p:nvPr/>
        </p:nvGrpSpPr>
        <p:grpSpPr>
          <a:xfrm>
            <a:off x="733804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ieren 61"/>
          <p:cNvGrpSpPr/>
          <p:nvPr/>
        </p:nvGrpSpPr>
        <p:grpSpPr>
          <a:xfrm>
            <a:off x="733804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uppieren 61"/>
          <p:cNvGrpSpPr/>
          <p:nvPr/>
        </p:nvGrpSpPr>
        <p:grpSpPr>
          <a:xfrm>
            <a:off x="733804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uppieren 61"/>
          <p:cNvGrpSpPr/>
          <p:nvPr/>
        </p:nvGrpSpPr>
        <p:grpSpPr>
          <a:xfrm>
            <a:off x="733804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pieren 61"/>
          <p:cNvGrpSpPr/>
          <p:nvPr/>
        </p:nvGrpSpPr>
        <p:grpSpPr>
          <a:xfrm>
            <a:off x="5184068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uppieren 61"/>
          <p:cNvGrpSpPr/>
          <p:nvPr/>
        </p:nvGrpSpPr>
        <p:grpSpPr>
          <a:xfrm>
            <a:off x="6257926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feld 64"/>
          <p:cNvSpPr txBox="1"/>
          <p:nvPr/>
        </p:nvSpPr>
        <p:spPr>
          <a:xfrm>
            <a:off x="7338046" y="4869160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sp>
        <p:nvSpPr>
          <p:cNvPr id="75" name="Textfeld 74"/>
          <p:cNvSpPr txBox="1"/>
          <p:nvPr/>
        </p:nvSpPr>
        <p:spPr>
          <a:xfrm>
            <a:off x="7164288" y="2564904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grpSp>
        <p:nvGrpSpPr>
          <p:cNvPr id="6" name="Gruppieren 5"/>
          <p:cNvGrpSpPr/>
          <p:nvPr/>
        </p:nvGrpSpPr>
        <p:grpSpPr>
          <a:xfrm>
            <a:off x="5225563" y="2053356"/>
            <a:ext cx="2838825" cy="198330"/>
            <a:chOff x="5297571" y="2053356"/>
            <a:chExt cx="2838825" cy="198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uppieren 78"/>
          <p:cNvGrpSpPr/>
          <p:nvPr/>
        </p:nvGrpSpPr>
        <p:grpSpPr>
          <a:xfrm>
            <a:off x="5220072" y="2330570"/>
            <a:ext cx="2838825" cy="198330"/>
            <a:chOff x="5297571" y="2053356"/>
            <a:chExt cx="2838825" cy="198330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64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6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5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49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68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3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Prinect Automatisierung - Grundprinzip</a:t>
            </a:r>
            <a:endParaRPr lang="de-DE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noProof="0" dirty="0" smtClean="0"/>
          </a:p>
          <a:p>
            <a:r>
              <a:rPr lang="de-DE" noProof="0" dirty="0" smtClean="0"/>
              <a:t>Verbindung + Seitenliste + </a:t>
            </a:r>
            <a:r>
              <a:rPr lang="de-DE" dirty="0" smtClean="0"/>
              <a:t>Add Layout + </a:t>
            </a:r>
            <a:r>
              <a:rPr lang="de-DE" dirty="0" err="1" smtClean="0"/>
              <a:t>AutoPage</a:t>
            </a:r>
            <a:r>
              <a:rPr lang="de-DE" dirty="0" smtClean="0"/>
              <a:t> + AutoSheet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Gruppen-Templates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Auftrag von Vorlage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Automatische Auftragsanlage via Hotfolder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96465-43EB-475B-9554-5D4FBBD1710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2348880"/>
            <a:ext cx="57848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620" y="2534457"/>
            <a:ext cx="1377988" cy="6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e 7"/>
          <p:cNvSpPr>
            <a:spLocks noChangeAspect="1"/>
          </p:cNvSpPr>
          <p:nvPr/>
        </p:nvSpPr>
        <p:spPr>
          <a:xfrm>
            <a:off x="3347864" y="2808543"/>
            <a:ext cx="252000" cy="2520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3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Auftrag von Vorlage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06788" cy="4132800"/>
          </a:xfrm>
        </p:spPr>
        <p:txBody>
          <a:bodyPr/>
          <a:lstStyle/>
          <a:p>
            <a:r>
              <a:rPr lang="de-DE" dirty="0" smtClean="0"/>
              <a:t>Ein Auftrag ist eingerichtet und ‚läuft‘ </a:t>
            </a:r>
          </a:p>
          <a:p>
            <a:endParaRPr lang="de-DE" dirty="0" smtClean="0"/>
          </a:p>
          <a:p>
            <a:r>
              <a:rPr lang="de-DE" dirty="0" smtClean="0"/>
              <a:t>Auftrag wird ausgewählt, ein neuer ‚Auftrag von Vorlage‘ </a:t>
            </a:r>
            <a:br>
              <a:rPr lang="de-DE" dirty="0" smtClean="0"/>
            </a:br>
            <a:r>
              <a:rPr lang="de-DE" dirty="0" smtClean="0"/>
              <a:t>erstellt</a:t>
            </a:r>
          </a:p>
          <a:p>
            <a:r>
              <a:rPr lang="de-DE" dirty="0" smtClean="0"/>
              <a:t>Zu übernehmende Teile werden angegeben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Kunde / Fälligkeitstermin</a:t>
            </a:r>
            <a:br>
              <a:rPr lang="de-DE" dirty="0" smtClean="0"/>
            </a:br>
            <a:r>
              <a:rPr lang="de-DE" dirty="0" smtClean="0"/>
              <a:t>werden beim Anlegen definiert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907" t="1127" r="907" b="1127"/>
          <a:stretch>
            <a:fillRect/>
          </a:stretch>
        </p:blipFill>
        <p:spPr bwMode="auto">
          <a:xfrm>
            <a:off x="4644003" y="1880818"/>
            <a:ext cx="3896752" cy="31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052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oduct_x0020_Area xmlns="1f39064e-8b17-4030-8614-d2ce6d04e358"/>
    <Product_x0020_Segment xmlns="1f39064e-8b17-4030-8614-d2ce6d04e358"/>
    <Purpose_x0020_of_x0020_Use xmlns="1f39064e-8b17-4030-8614-d2ce6d04e358">59</Purpose_x0020_of_x0020_Use>
    <Language1 xmlns="1f39064e-8b17-4030-8614-d2ce6d04e358" xsi:nil="true"/>
    <Tam xmlns="1f39064e-8b17-4030-8614-d2ce6d04e358" xsi:nil="true"/>
    <Product xmlns="1f39064e-8b17-4030-8614-d2ce6d04e358"/>
    <Solutions xmlns="1f39064e-8b17-4030-8614-d2ce6d04e35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34DCF4-CBCA-43D8-9D72-597E0779A9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1f39064e-8b17-4030-8614-d2ce6d04e358"/>
  </ds:schemaRefs>
</ds:datastoreItem>
</file>

<file path=customXml/itemProps2.xml><?xml version="1.0" encoding="utf-8"?>
<ds:datastoreItem xmlns:ds="http://schemas.openxmlformats.org/officeDocument/2006/customXml" ds:itemID="{70ABC5A0-F402-4767-9C00-0BBC0CB4B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17704-C94B-433F-B231-6FAEADF7C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Bildschirmpräsentation (4:3)</PresentationFormat>
  <Paragraphs>189</Paragraphs>
  <Slides>28</Slides>
  <Notes>1</Notes>
  <HiddenSlides>7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Heidelberg_Template_DE</vt:lpstr>
      <vt:lpstr>Heidelberg Vorlage- Folien mit Kopfzeile (im Master ändern)</vt:lpstr>
      <vt:lpstr>PowerPoint-Präsentation</vt:lpstr>
      <vt:lpstr>Prepress-, Press- und Digitalintegration und -automatisierung in der Praxis</vt:lpstr>
      <vt:lpstr>Ausstattung dieser Prinect Live:  Prinect Integration mit Digital, Offset und Remote Access</vt:lpstr>
      <vt:lpstr>Workflow 1: automatische Plattenausgabe / Digitaldruck  nach PDF Übergabe und PDF Approval</vt:lpstr>
      <vt:lpstr>Workflow 2: Kunde erstellt selbst den Auftrag und  initiiert nächste Arbeitsschritte durch  hochladen der Dateien / Änderung der   Preflight-Strenge / Freigabe</vt:lpstr>
      <vt:lpstr>PowerPoint-Präsentation</vt:lpstr>
      <vt:lpstr>Bisherige Automatisierungsmöglichkeiten für verschiedene Produktvarianten</vt:lpstr>
      <vt:lpstr>Prinect Automatisierung - Grundprinzip</vt:lpstr>
      <vt:lpstr>Auftrag von Vorlage</vt:lpstr>
      <vt:lpstr>Gruppen-Template</vt:lpstr>
      <vt:lpstr>Automatische Auftragsanlage via Hotfolder</vt:lpstr>
      <vt:lpstr>Prinect Automatisierung mit PDF Automation Pack (1)</vt:lpstr>
      <vt:lpstr>Prinect Automatisierung mit PDF Automation Pack (2)</vt:lpstr>
      <vt:lpstr>Svendborg Tryk, DK  Automatisierung über Gruppen-Templates für Digitaldruck</vt:lpstr>
      <vt:lpstr>Svendborg Tryk, DK  Gruppen-Template für einen A6 Auftrag, beidseitig, 8 Seiten</vt:lpstr>
      <vt:lpstr>Svendborg Tryk, DK  Gruppen-Template für einen A4 Auftrag, beidseitig, 2 Seiten</vt:lpstr>
      <vt:lpstr>Prinect Automatisierung mit PDF Automation Pack  plus Remote Access</vt:lpstr>
      <vt:lpstr>Remote Access: Kunde weist Seiten zu  beim Hochladen    /     mit APA      /    seit 2012  in Web UI</vt:lpstr>
      <vt:lpstr>PowerPoint-Präsentation</vt:lpstr>
      <vt:lpstr>Gefälligere Oberfläche und deutlich kürzere Reaktionszeiten  </vt:lpstr>
      <vt:lpstr>Auswahl der Sprache im Login-Fenster</vt:lpstr>
      <vt:lpstr>Individualisierbare Texte für Email-Benachrichtigungen   </vt:lpstr>
      <vt:lpstr>Einstellung der Prinect Verarbeitungs-Priorität für Jobs,  die remote gereriert werden         </vt:lpstr>
      <vt:lpstr>Auswahl unterschiedlich toleranter Preflights  </vt:lpstr>
      <vt:lpstr>Ausblenden der Kopfzeile – für einen größeren Arbeitsbereich   </vt:lpstr>
      <vt:lpstr>Weitere Verbesserungen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Prepress-Press-Digital-Automatisierung</dc:title>
  <dc:subject>Prinect Anwendertage 2013 - Prepress-Press-Digital-Automatisierung</dc:subject>
  <dc:creator>Stoltenberg, Wiebke PT-PM4</dc:creator>
  <cp:keywords>Integration Manager Prepress Pressroom Postpress Signa Station Remote Access PDF Automation Pack</cp:keywords>
  <cp:lastModifiedBy>stoltenw</cp:lastModifiedBy>
  <cp:revision>176</cp:revision>
  <dcterms:created xsi:type="dcterms:W3CDTF">2007-10-20T10:26:57Z</dcterms:created>
  <dcterms:modified xsi:type="dcterms:W3CDTF">2013-11-15T15:43:59Z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133800</vt:r8>
  </property>
  <property fmtid="{D5CDD505-2E9C-101B-9397-08002B2CF9AE}" pid="3" name="ContentTypeId">
    <vt:lpwstr>0x010100EB55BAB95C4C5748861D2F04B5670607</vt:lpwstr>
  </property>
</Properties>
</file>