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  <p:sldMasterId id="2147484673" r:id="rId5"/>
    <p:sldMasterId id="2147484691" r:id="rId6"/>
  </p:sldMasterIdLst>
  <p:notesMasterIdLst>
    <p:notesMasterId r:id="rId20"/>
  </p:notesMasterIdLst>
  <p:handoutMasterIdLst>
    <p:handoutMasterId r:id="rId21"/>
  </p:handoutMasterIdLst>
  <p:sldIdLst>
    <p:sldId id="369" r:id="rId7"/>
    <p:sldId id="843" r:id="rId8"/>
    <p:sldId id="829" r:id="rId9"/>
    <p:sldId id="844" r:id="rId10"/>
    <p:sldId id="834" r:id="rId11"/>
    <p:sldId id="835" r:id="rId12"/>
    <p:sldId id="836" r:id="rId13"/>
    <p:sldId id="837" r:id="rId14"/>
    <p:sldId id="838" r:id="rId15"/>
    <p:sldId id="841" r:id="rId16"/>
    <p:sldId id="839" r:id="rId17"/>
    <p:sldId id="842" r:id="rId18"/>
    <p:sldId id="804" r:id="rId19"/>
  </p:sldIdLst>
  <p:sldSz cx="9144000" cy="6858000" type="screen4x3"/>
  <p:notesSz cx="6708775" cy="98361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F23"/>
    <a:srgbClr val="D1E9FF"/>
    <a:srgbClr val="E2007A"/>
    <a:srgbClr val="FF0066"/>
    <a:srgbClr val="004B8D"/>
    <a:srgbClr val="A8B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7389" autoAdjust="0"/>
  </p:normalViewPr>
  <p:slideViewPr>
    <p:cSldViewPr>
      <p:cViewPr varScale="1">
        <p:scale>
          <a:sx n="135" d="100"/>
          <a:sy n="135" d="100"/>
        </p:scale>
        <p:origin x="-1104" y="-96"/>
      </p:cViewPr>
      <p:guideLst>
        <p:guide orient="horz" pos="822"/>
        <p:guide orient="horz" pos="595"/>
        <p:guide orient="horz" pos="3997"/>
        <p:guide orient="horz" pos="1071"/>
        <p:guide orient="horz" pos="2160"/>
        <p:guide pos="295"/>
        <p:guide pos="5465"/>
        <p:guide pos="17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3672" y="-102"/>
      </p:cViewPr>
      <p:guideLst>
        <p:guide orient="horz" pos="3098"/>
        <p:guide pos="211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0475" y="9344025"/>
            <a:ext cx="2906713" cy="490538"/>
          </a:xfrm>
          <a:prstGeom prst="rect">
            <a:avLst/>
          </a:prstGeom>
        </p:spPr>
        <p:txBody>
          <a:bodyPr vert="horz" lIns="94518" tIns="47261" rIns="94518" bIns="472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D652B4-4BFB-4FD9-B836-5D32778080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4237038" y="265113"/>
            <a:ext cx="2132012" cy="442912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915" tIns="49958" rIns="99915" bIns="4995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9075" y="265113"/>
            <a:ext cx="4027488" cy="442912"/>
          </a:xfrm>
          <a:prstGeom prst="rect">
            <a:avLst/>
          </a:prstGeom>
          <a:solidFill>
            <a:srgbClr val="004B8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915" tIns="49958" rIns="99915" bIns="4995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100357" name="Picture 16" descr="HDM.WM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3275" y="403225"/>
            <a:ext cx="13906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79400" y="338138"/>
            <a:ext cx="3913188" cy="352425"/>
          </a:xfrm>
          <a:prstGeom prst="rect">
            <a:avLst/>
          </a:prstGeom>
        </p:spPr>
        <p:txBody>
          <a:bodyPr vert="horz" lIns="94518" tIns="47261" rIns="94518" bIns="472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177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6713" cy="490538"/>
          </a:xfrm>
          <a:prstGeom prst="rect">
            <a:avLst/>
          </a:prstGeom>
        </p:spPr>
        <p:txBody>
          <a:bodyPr vert="horz" lIns="94518" tIns="47261" rIns="94518" bIns="472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0475" y="0"/>
            <a:ext cx="2906713" cy="490538"/>
          </a:xfrm>
          <a:prstGeom prst="rect">
            <a:avLst/>
          </a:prstGeom>
        </p:spPr>
        <p:txBody>
          <a:bodyPr vert="horz" lIns="94518" tIns="47261" rIns="94518" bIns="472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0D1522B-7F7D-4C0C-9B0E-0EFBF6E0CE04}" type="datetimeFigureOut">
              <a:rPr lang="de-DE"/>
              <a:pPr>
                <a:defRPr/>
              </a:pPr>
              <a:t>18.11.2013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4900" cy="3687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8" tIns="47261" rIns="94518" bIns="47261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9925" y="4672013"/>
            <a:ext cx="5368925" cy="4425950"/>
          </a:xfrm>
          <a:prstGeom prst="rect">
            <a:avLst/>
          </a:prstGeom>
        </p:spPr>
        <p:txBody>
          <a:bodyPr vert="horz" lIns="94518" tIns="47261" rIns="94518" bIns="47261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44025"/>
            <a:ext cx="2906713" cy="490538"/>
          </a:xfrm>
          <a:prstGeom prst="rect">
            <a:avLst/>
          </a:prstGeom>
        </p:spPr>
        <p:txBody>
          <a:bodyPr vert="horz" lIns="94518" tIns="47261" rIns="94518" bIns="472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0475" y="9344025"/>
            <a:ext cx="2906713" cy="490538"/>
          </a:xfrm>
          <a:prstGeom prst="rect">
            <a:avLst/>
          </a:prstGeom>
        </p:spPr>
        <p:txBody>
          <a:bodyPr vert="horz" lIns="94518" tIns="47261" rIns="94518" bIns="472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B2CA2E7-9004-4CE4-ABC7-1CE8B962790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0429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958164-EF9E-4DD3-8920-D96774ABE2F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5800" lvl="1" indent="-228600">
              <a:buFontTx/>
              <a:buAutoNum type="arabicPeriod"/>
            </a:pPr>
            <a:r>
              <a:rPr lang="en-US" altLang="de-DE" smtClean="0"/>
              <a:t>Very high colour consistency, fast and for high grammages suitable – high performance machine with many inline finishing options</a:t>
            </a:r>
          </a:p>
          <a:p>
            <a:pPr marL="685800" lvl="1" indent="-228600">
              <a:buFontTx/>
              <a:buAutoNum type="arabicPeriod"/>
            </a:pPr>
            <a:r>
              <a:rPr lang="en-US" altLang="de-DE" smtClean="0"/>
              <a:t>Versatile allrounder which can also do envelopes, wide format and also with many inline finishing possibilities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22A37D-025B-453D-B40B-906EB4C4E401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8157" indent="-218157">
              <a:defRPr/>
            </a:pPr>
            <a:endParaRPr lang="en-US" dirty="0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363053-E366-411B-9AD2-EC61901A186E}" type="slidenum">
              <a:rPr lang="de-DE">
                <a:solidFill>
                  <a:prstClr val="black"/>
                </a:solidFill>
                <a:cs typeface="Arial" pitchFamily="34" charset="0"/>
              </a:rPr>
              <a:pPr/>
              <a:t>3</a:t>
            </a:fld>
            <a:endParaRPr lang="de-DE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The charge circuit applies a uniform charge to the photoconductor surface.</a:t>
            </a:r>
          </a:p>
          <a:p>
            <a:pPr lvl="1"/>
            <a:r>
              <a:rPr lang="en-US" dirty="0" smtClean="0"/>
              <a:t>Some photoconductors are charged with the help of a conductive charge roller. The charge roller directly charges the photoconductor.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4DE4-8D4D-4858-8BA1-8C5094C25DA1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4DE4-8D4D-4858-8BA1-8C5094C25DA1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4800"/>
            <a:ext cx="8229600" cy="615600"/>
          </a:xfrm>
        </p:spPr>
        <p:txBody>
          <a:bodyPr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7200" y="1929600"/>
            <a:ext cx="8229600" cy="4262400"/>
          </a:xfrm>
        </p:spPr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8C1E-7D6C-434C-9377-B5CB7EF3BA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81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000" y="576000"/>
            <a:ext cx="8226000" cy="504000"/>
          </a:xfrm>
          <a:prstGeom prst="rect">
            <a:avLst/>
          </a:prstGeom>
        </p:spPr>
        <p:txBody>
          <a:bodyPr/>
          <a:lstStyle>
            <a:lvl1pPr algn="l">
              <a:defRPr sz="2400" b="0"/>
            </a:lvl1pPr>
          </a:lstStyle>
          <a:p>
            <a:r>
              <a:rPr lang="de-DE" noProof="0" smtClean="0"/>
              <a:t>Titelmasterformat durch Klicken bearbeiten</a:t>
            </a:r>
            <a:endParaRPr lang="de-DE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1341438"/>
            <a:ext cx="3995738" cy="5040312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buSzPct val="100000"/>
              <a:buFont typeface="+mj-lt"/>
              <a:buAutoNum type="arabicPeriod"/>
              <a:tabLst>
                <a:tab pos="3771900" algn="r"/>
              </a:tabLst>
              <a:defRPr sz="2000"/>
            </a:lvl1pPr>
            <a:lvl2pPr marL="720000" indent="-36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buSzPct val="100000"/>
              <a:buFont typeface="+mj-lt"/>
              <a:buAutoNum type="arabicPeriod"/>
              <a:tabLst>
                <a:tab pos="3771900" algn="r"/>
              </a:tabLst>
              <a:defRPr sz="2000"/>
            </a:lvl2pPr>
            <a:lvl3pPr marL="1080000" indent="-36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buSzPct val="100000"/>
              <a:buFont typeface="+mj-lt"/>
              <a:buAutoNum type="arabicPeriod"/>
              <a:tabLst>
                <a:tab pos="3771900" algn="r"/>
              </a:tabLst>
              <a:defRPr sz="2000"/>
            </a:lvl3pPr>
            <a:lvl4pPr marL="1440000" indent="-36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buSzPct val="100000"/>
              <a:buFont typeface="+mj-lt"/>
              <a:buAutoNum type="arabicPeriod"/>
              <a:tabLst>
                <a:tab pos="3771900" algn="r"/>
              </a:tabLst>
              <a:defRPr sz="2000"/>
            </a:lvl4pPr>
            <a:lvl5pPr marL="1258888" indent="-344488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buSzPct val="100000"/>
              <a:buFont typeface="+mj-lt"/>
              <a:buAutoNum type="arabicPeriod"/>
              <a:defRPr sz="20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8313" y="1341438"/>
            <a:ext cx="3997325" cy="5040312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buSzPct val="100000"/>
              <a:buFont typeface="+mj-lt"/>
              <a:buAutoNum type="arabicPeriod"/>
              <a:tabLst>
                <a:tab pos="3771900" algn="r"/>
              </a:tabLst>
              <a:defRPr sz="2000"/>
            </a:lvl1pPr>
            <a:lvl2pPr marL="720000" indent="-36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buSzPct val="100000"/>
              <a:buFont typeface="+mj-lt"/>
              <a:buAutoNum type="arabicPeriod"/>
              <a:tabLst>
                <a:tab pos="3771900" algn="r"/>
              </a:tabLst>
              <a:defRPr sz="2000"/>
            </a:lvl2pPr>
            <a:lvl3pPr marL="1080000" indent="-36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buSzPct val="100000"/>
              <a:buFont typeface="+mj-lt"/>
              <a:buAutoNum type="arabicPeriod"/>
              <a:tabLst>
                <a:tab pos="3771900" algn="r"/>
              </a:tabLst>
              <a:defRPr sz="2000"/>
            </a:lvl3pPr>
            <a:lvl4pPr marL="1440000" indent="-36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buSzPct val="100000"/>
              <a:buFont typeface="+mj-lt"/>
              <a:buAutoNum type="arabicPeriod"/>
              <a:tabLst>
                <a:tab pos="3771900" algn="r"/>
              </a:tabLst>
              <a:defRPr sz="2000"/>
            </a:lvl4pPr>
            <a:lvl5pPr marL="1258888" indent="-344488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buSzPct val="100000"/>
              <a:buFont typeface="+mj-lt"/>
              <a:buAutoNum type="arabicPeriod"/>
              <a:defRPr sz="2000"/>
            </a:lvl5pPr>
            <a:lvl6pPr>
              <a:buNone/>
              <a:defRPr/>
            </a:lvl6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CC49-EAE7-42F1-A5DF-FEBC54D257B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14"/>
          </p:nvPr>
        </p:nvSpPr>
        <p:spPr>
          <a:xfrm rot="16200000">
            <a:off x="7153276" y="2963862"/>
            <a:ext cx="3421062" cy="182563"/>
          </a:xfrm>
        </p:spPr>
        <p:txBody>
          <a:bodyPr/>
          <a:lstStyle>
            <a:lvl1pPr algn="l">
              <a:defRPr sz="800" smtClean="0">
                <a:solidFill>
                  <a:srgbClr val="A9AFAD"/>
                </a:solidFill>
              </a:defRPr>
            </a:lvl1pPr>
          </a:lstStyle>
          <a:p>
            <a:pPr>
              <a:defRPr/>
            </a:pPr>
            <a:r>
              <a:rPr lang="en-US"/>
              <a:t>● Title ● Author ●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6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: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000" y="576000"/>
            <a:ext cx="8229599" cy="5040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noProof="0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2"/>
          </p:nvPr>
        </p:nvSpPr>
        <p:spPr>
          <a:xfrm>
            <a:off x="468313" y="1341438"/>
            <a:ext cx="8208000" cy="504031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Aft>
                <a:spcPts val="250"/>
              </a:spcAft>
              <a:defRPr sz="1800"/>
            </a:lvl1pPr>
            <a:lvl2pPr marL="450850" indent="-180000">
              <a:lnSpc>
                <a:spcPct val="100000"/>
              </a:lnSpc>
              <a:spcAft>
                <a:spcPts val="250"/>
              </a:spcAft>
              <a:defRPr sz="1800"/>
            </a:lvl2pPr>
            <a:lvl3pPr marL="720000" indent="-180000">
              <a:lnSpc>
                <a:spcPct val="100000"/>
              </a:lnSpc>
              <a:spcAft>
                <a:spcPts val="250"/>
              </a:spcAft>
              <a:defRPr sz="1800"/>
            </a:lvl3pPr>
            <a:lvl4pPr marL="990000" indent="-180000">
              <a:lnSpc>
                <a:spcPct val="100000"/>
              </a:lnSpc>
              <a:spcAft>
                <a:spcPts val="250"/>
              </a:spcAft>
              <a:defRPr sz="1800"/>
            </a:lvl4pPr>
            <a:lvl5pPr marL="1260000" indent="-180000">
              <a:lnSpc>
                <a:spcPct val="100000"/>
              </a:lnSpc>
              <a:spcAft>
                <a:spcPts val="250"/>
              </a:spcAft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6DB5E-CF9D-4F06-AF81-AD6C05C82BD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4"/>
          </p:nvPr>
        </p:nvSpPr>
        <p:spPr>
          <a:xfrm rot="16200000">
            <a:off x="7153276" y="2963862"/>
            <a:ext cx="3421062" cy="182563"/>
          </a:xfrm>
        </p:spPr>
        <p:txBody>
          <a:bodyPr/>
          <a:lstStyle>
            <a:lvl1pPr algn="l">
              <a:defRPr sz="800" smtClean="0">
                <a:solidFill>
                  <a:srgbClr val="A9AFAD"/>
                </a:solidFill>
              </a:defRPr>
            </a:lvl1pPr>
          </a:lstStyle>
          <a:p>
            <a:pPr>
              <a:defRPr/>
            </a:pPr>
            <a:r>
              <a:rPr lang="en-US"/>
              <a:t>● Title ● Author ●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6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: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8000" y="576000"/>
            <a:ext cx="8229599" cy="5040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noProof="0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13"/>
          <p:cNvSpPr>
            <a:spLocks noGrp="1"/>
          </p:cNvSpPr>
          <p:nvPr>
            <p:ph sz="quarter" idx="15"/>
          </p:nvPr>
        </p:nvSpPr>
        <p:spPr>
          <a:xfrm>
            <a:off x="4679950" y="1341438"/>
            <a:ext cx="3995738" cy="504031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Aft>
                <a:spcPts val="250"/>
              </a:spcAft>
              <a:defRPr sz="1800"/>
            </a:lvl1pPr>
            <a:lvl2pPr marL="450850" indent="-180975">
              <a:lnSpc>
                <a:spcPct val="100000"/>
              </a:lnSpc>
              <a:spcAft>
                <a:spcPts val="250"/>
              </a:spcAft>
              <a:defRPr sz="1800"/>
            </a:lvl2pPr>
            <a:lvl3pPr marL="720000" indent="-180000">
              <a:lnSpc>
                <a:spcPct val="100000"/>
              </a:lnSpc>
              <a:spcAft>
                <a:spcPts val="250"/>
              </a:spcAft>
              <a:defRPr sz="1800"/>
            </a:lvl3pPr>
            <a:lvl4pPr marL="990000" indent="-180000">
              <a:lnSpc>
                <a:spcPct val="100000"/>
              </a:lnSpc>
              <a:spcAft>
                <a:spcPts val="250"/>
              </a:spcAft>
              <a:defRPr sz="1800"/>
            </a:lvl4pPr>
            <a:lvl5pPr marL="1260000" indent="-180000">
              <a:lnSpc>
                <a:spcPct val="100000"/>
              </a:lnSpc>
              <a:spcAft>
                <a:spcPts val="250"/>
              </a:spcAft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12" name="Inhaltsplatzhalter 13"/>
          <p:cNvSpPr>
            <a:spLocks noGrp="1"/>
          </p:cNvSpPr>
          <p:nvPr>
            <p:ph sz="quarter" idx="16"/>
          </p:nvPr>
        </p:nvSpPr>
        <p:spPr>
          <a:xfrm>
            <a:off x="468313" y="1341438"/>
            <a:ext cx="3996000" cy="5040312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Aft>
                <a:spcPts val="250"/>
              </a:spcAft>
              <a:defRPr sz="1800"/>
            </a:lvl1pPr>
            <a:lvl2pPr marL="450850" indent="-180975">
              <a:lnSpc>
                <a:spcPct val="100000"/>
              </a:lnSpc>
              <a:spcAft>
                <a:spcPts val="250"/>
              </a:spcAft>
              <a:tabLst/>
              <a:defRPr sz="1800"/>
            </a:lvl2pPr>
            <a:lvl3pPr marL="720000" indent="-180000">
              <a:lnSpc>
                <a:spcPct val="100000"/>
              </a:lnSpc>
              <a:spcAft>
                <a:spcPts val="250"/>
              </a:spcAft>
              <a:defRPr sz="1800"/>
            </a:lvl3pPr>
            <a:lvl4pPr marL="990000" indent="-180000">
              <a:lnSpc>
                <a:spcPct val="100000"/>
              </a:lnSpc>
              <a:spcAft>
                <a:spcPts val="250"/>
              </a:spcAft>
              <a:defRPr sz="1800"/>
            </a:lvl4pPr>
            <a:lvl5pPr marL="1260000" indent="-180000">
              <a:lnSpc>
                <a:spcPct val="100000"/>
              </a:lnSpc>
              <a:spcAft>
                <a:spcPts val="250"/>
              </a:spcAft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D39D-849E-4E36-B0E4-F57968B398D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8"/>
          </p:nvPr>
        </p:nvSpPr>
        <p:spPr>
          <a:xfrm rot="16200000">
            <a:off x="7153276" y="2963862"/>
            <a:ext cx="3421062" cy="182563"/>
          </a:xfrm>
        </p:spPr>
        <p:txBody>
          <a:bodyPr/>
          <a:lstStyle>
            <a:lvl1pPr algn="l">
              <a:defRPr sz="800" smtClean="0">
                <a:solidFill>
                  <a:srgbClr val="A9AFAD"/>
                </a:solidFill>
              </a:defRPr>
            </a:lvl1pPr>
          </a:lstStyle>
          <a:p>
            <a:pPr>
              <a:defRPr/>
            </a:pPr>
            <a:r>
              <a:rPr lang="en-US"/>
              <a:t>● Title ● Author ●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76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8000" y="576000"/>
            <a:ext cx="8229599" cy="5040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noProof="0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15"/>
          <p:cNvSpPr>
            <a:spLocks noGrp="1"/>
          </p:cNvSpPr>
          <p:nvPr>
            <p:ph type="pic" sz="quarter" idx="14"/>
          </p:nvPr>
        </p:nvSpPr>
        <p:spPr>
          <a:xfrm>
            <a:off x="4679950" y="1341438"/>
            <a:ext cx="3996000" cy="50403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68000" y="1341750"/>
            <a:ext cx="3996000" cy="504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7EF4-5A9C-465B-97EC-9D372BDCD86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9"/>
          </p:nvPr>
        </p:nvSpPr>
        <p:spPr>
          <a:xfrm rot="16200000">
            <a:off x="7153276" y="2963862"/>
            <a:ext cx="3421062" cy="182563"/>
          </a:xfrm>
        </p:spPr>
        <p:txBody>
          <a:bodyPr/>
          <a:lstStyle>
            <a:lvl1pPr algn="l">
              <a:defRPr sz="800" smtClean="0">
                <a:solidFill>
                  <a:srgbClr val="A9AFAD"/>
                </a:solidFill>
              </a:defRPr>
            </a:lvl1pPr>
          </a:lstStyle>
          <a:p>
            <a:pPr>
              <a:defRPr/>
            </a:pPr>
            <a:r>
              <a:rPr lang="en-US"/>
              <a:t>● Title ● Author ●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04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: 2-c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8000" y="576000"/>
            <a:ext cx="8229599" cy="5040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noProof="0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13"/>
          <p:cNvSpPr>
            <a:spLocks noGrp="1"/>
          </p:cNvSpPr>
          <p:nvPr>
            <p:ph sz="quarter" idx="15"/>
          </p:nvPr>
        </p:nvSpPr>
        <p:spPr>
          <a:xfrm>
            <a:off x="468313" y="3968750"/>
            <a:ext cx="8207375" cy="2413000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Aft>
                <a:spcPts val="250"/>
              </a:spcAft>
              <a:defRPr sz="1800"/>
            </a:lvl1pPr>
            <a:lvl2pPr marL="450850" indent="-180975">
              <a:lnSpc>
                <a:spcPct val="100000"/>
              </a:lnSpc>
              <a:spcAft>
                <a:spcPts val="250"/>
              </a:spcAft>
              <a:defRPr sz="1800"/>
            </a:lvl2pPr>
            <a:lvl3pPr marL="720000" indent="-180000">
              <a:lnSpc>
                <a:spcPct val="100000"/>
              </a:lnSpc>
              <a:spcAft>
                <a:spcPts val="250"/>
              </a:spcAft>
              <a:defRPr sz="1800"/>
            </a:lvl3pPr>
            <a:lvl4pPr marL="990000" indent="-180000">
              <a:lnSpc>
                <a:spcPct val="100000"/>
              </a:lnSpc>
              <a:spcAft>
                <a:spcPts val="250"/>
              </a:spcAft>
              <a:defRPr sz="1800"/>
            </a:lvl4pPr>
            <a:lvl5pPr marL="1260000" indent="-180000">
              <a:lnSpc>
                <a:spcPct val="100000"/>
              </a:lnSpc>
              <a:spcAft>
                <a:spcPts val="250"/>
              </a:spcAft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12" name="Inhaltsplatzhalter 13"/>
          <p:cNvSpPr>
            <a:spLocks noGrp="1"/>
          </p:cNvSpPr>
          <p:nvPr>
            <p:ph sz="quarter" idx="16"/>
          </p:nvPr>
        </p:nvSpPr>
        <p:spPr>
          <a:xfrm>
            <a:off x="468312" y="1341438"/>
            <a:ext cx="8207375" cy="2413000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ct val="100000"/>
              </a:lnSpc>
              <a:spcAft>
                <a:spcPts val="250"/>
              </a:spcAft>
              <a:defRPr sz="1800"/>
            </a:lvl1pPr>
            <a:lvl2pPr marL="450850" indent="-180975">
              <a:lnSpc>
                <a:spcPct val="100000"/>
              </a:lnSpc>
              <a:spcAft>
                <a:spcPts val="250"/>
              </a:spcAft>
              <a:tabLst/>
              <a:defRPr sz="1800"/>
            </a:lvl2pPr>
            <a:lvl3pPr marL="720000" indent="-180000">
              <a:lnSpc>
                <a:spcPct val="100000"/>
              </a:lnSpc>
              <a:spcAft>
                <a:spcPts val="250"/>
              </a:spcAft>
              <a:defRPr sz="1800"/>
            </a:lvl3pPr>
            <a:lvl4pPr marL="990000" indent="-180000">
              <a:lnSpc>
                <a:spcPct val="100000"/>
              </a:lnSpc>
              <a:spcAft>
                <a:spcPts val="250"/>
              </a:spcAft>
              <a:defRPr sz="1800"/>
            </a:lvl4pPr>
            <a:lvl5pPr marL="1260000" indent="-180000">
              <a:lnSpc>
                <a:spcPct val="100000"/>
              </a:lnSpc>
              <a:spcAft>
                <a:spcPts val="250"/>
              </a:spcAft>
              <a:defRPr sz="18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58BE3-E2F8-4E12-ACBE-F0908935513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8"/>
          </p:nvPr>
        </p:nvSpPr>
        <p:spPr>
          <a:xfrm rot="16200000">
            <a:off x="7153276" y="2963862"/>
            <a:ext cx="3421062" cy="182563"/>
          </a:xfrm>
        </p:spPr>
        <p:txBody>
          <a:bodyPr/>
          <a:lstStyle>
            <a:lvl1pPr algn="l">
              <a:defRPr sz="800" smtClean="0">
                <a:solidFill>
                  <a:srgbClr val="A9AFAD"/>
                </a:solidFill>
              </a:defRPr>
            </a:lvl1pPr>
          </a:lstStyle>
          <a:p>
            <a:pPr>
              <a:defRPr/>
            </a:pPr>
            <a:r>
              <a:rPr lang="en-US"/>
              <a:t>● Title ● Author ●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54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468313" y="1344613"/>
            <a:ext cx="8207375" cy="50403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8000" y="576000"/>
            <a:ext cx="8229599" cy="5040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noProof="0" smtClean="0"/>
              <a:t>Titelmasterformat durch Klicken bearbeiten</a:t>
            </a:r>
            <a:endParaRPr lang="de-DE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1F92-5142-4ACE-B84C-C9AB01960E3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11"/>
          </p:nvPr>
        </p:nvSpPr>
        <p:spPr>
          <a:xfrm rot="16200000">
            <a:off x="7153276" y="2963862"/>
            <a:ext cx="3421062" cy="182563"/>
          </a:xfrm>
        </p:spPr>
        <p:txBody>
          <a:bodyPr/>
          <a:lstStyle>
            <a:lvl1pPr algn="l">
              <a:defRPr sz="800" smtClean="0">
                <a:solidFill>
                  <a:srgbClr val="A9AFAD"/>
                </a:solidFill>
              </a:defRPr>
            </a:lvl1pPr>
          </a:lstStyle>
          <a:p>
            <a:pPr>
              <a:defRPr/>
            </a:pPr>
            <a:r>
              <a:rPr lang="en-US"/>
              <a:t>● Title ● Author ●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screenshot (4: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8000" y="576000"/>
            <a:ext cx="8229599" cy="5040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noProof="0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15"/>
          <p:cNvSpPr>
            <a:spLocks noGrp="1"/>
          </p:cNvSpPr>
          <p:nvPr>
            <p:ph type="pic" sz="quarter" idx="14"/>
          </p:nvPr>
        </p:nvSpPr>
        <p:spPr>
          <a:xfrm>
            <a:off x="1962150" y="1341438"/>
            <a:ext cx="6721200" cy="50403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9"/>
          </p:nvPr>
        </p:nvSpPr>
        <p:spPr>
          <a:xfrm>
            <a:off x="468313" y="1341437"/>
            <a:ext cx="1276350" cy="5040313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defRPr sz="1400"/>
            </a:lvl1pPr>
            <a:lvl2pPr marL="450000" indent="-18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defRPr sz="1600"/>
            </a:lvl2pPr>
            <a:lvl3pPr marL="720000" indent="-18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defRPr sz="1600"/>
            </a:lvl3pPr>
            <a:lvl4pPr marL="990000" indent="-18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defRPr sz="1600"/>
            </a:lvl4pPr>
            <a:lvl5pPr marL="1260000" indent="-18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defRPr sz="16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3C4BA-1E71-4B37-BE4B-CC8DA12F975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21"/>
          </p:nvPr>
        </p:nvSpPr>
        <p:spPr>
          <a:xfrm rot="16200000">
            <a:off x="7153276" y="2963862"/>
            <a:ext cx="3421062" cy="182563"/>
          </a:xfrm>
        </p:spPr>
        <p:txBody>
          <a:bodyPr/>
          <a:lstStyle>
            <a:lvl1pPr algn="l">
              <a:defRPr sz="800" smtClean="0">
                <a:solidFill>
                  <a:srgbClr val="A9AFAD"/>
                </a:solidFill>
              </a:defRPr>
            </a:lvl1pPr>
          </a:lstStyle>
          <a:p>
            <a:pPr>
              <a:defRPr/>
            </a:pPr>
            <a:r>
              <a:rPr lang="en-US"/>
              <a:t>● Title ● Author ●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73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462F8-68DE-45FC-B1B1-F01A912AEA9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1"/>
          </p:nvPr>
        </p:nvSpPr>
        <p:spPr>
          <a:xfrm rot="16200000">
            <a:off x="7153276" y="2963862"/>
            <a:ext cx="3421062" cy="182563"/>
          </a:xfrm>
        </p:spPr>
        <p:txBody>
          <a:bodyPr/>
          <a:lstStyle>
            <a:lvl1pPr algn="l">
              <a:defRPr sz="800" smtClean="0">
                <a:solidFill>
                  <a:srgbClr val="A9AFAD"/>
                </a:solidFill>
              </a:defRPr>
            </a:lvl1pPr>
          </a:lstStyle>
          <a:p>
            <a:pPr>
              <a:defRPr/>
            </a:pPr>
            <a:r>
              <a:rPr lang="en-US"/>
              <a:t>● Title ● Author ●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70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2 lines)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en-US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29600" cy="41328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● Title ● Author ● Date</a:t>
            </a:r>
            <a:endParaRPr lang="de-DE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3C76-AD2D-4E95-BCDE-C42741145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28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2 lines)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28596" y="1857364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29796" y="1857364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noProof="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28596" y="856564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en-US" noProof="0"/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● Title ● Author ● Date</a:t>
            </a:r>
            <a:endParaRPr lang="de-DE"/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2C49-D78A-40D1-9DEC-4C86929415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5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29600" cy="4132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B4A0-AB23-4C33-BC31-B22069A0370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6894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1 line)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40572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540800"/>
            <a:ext cx="40644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● Title ● Author ● Date</a:t>
            </a:r>
            <a:endParaRPr lang="de-DE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D8C4-7103-4A6B-A736-B4D6EEDF6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berschrift (2 Zeilen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3"/>
          </p:nvPr>
        </p:nvSpPr>
        <p:spPr>
          <a:xfrm rot="16200000">
            <a:off x="7416007" y="3226593"/>
            <a:ext cx="2895600" cy="182563"/>
          </a:xfrm>
        </p:spPr>
        <p:txBody>
          <a:bodyPr rIns="91440"/>
          <a:lstStyle>
            <a:lvl1pPr algn="l">
              <a:defRPr sz="800" dirty="0" smtClean="0">
                <a:solidFill>
                  <a:srgbClr val="A8B1B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4"/>
          </p:nvPr>
        </p:nvSpPr>
        <p:spPr>
          <a:xfrm>
            <a:off x="6858000" y="6415088"/>
            <a:ext cx="2133600" cy="365125"/>
          </a:xfrm>
        </p:spPr>
        <p:txBody>
          <a:bodyPr lIns="91440" tIns="45720" rIns="91440" bIns="45720"/>
          <a:lstStyle>
            <a:lvl1pPr algn="r"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EF62B-4F07-4007-8C4B-CE9121BA6CC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77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9"/>
          <p:cNvSpPr>
            <a:spLocks noGrp="1"/>
          </p:cNvSpPr>
          <p:nvPr>
            <p:ph type="ftr" sz="quarter" idx="10"/>
          </p:nvPr>
        </p:nvSpPr>
        <p:spPr>
          <a:xfrm rot="16200000">
            <a:off x="7416007" y="3226593"/>
            <a:ext cx="2895600" cy="182563"/>
          </a:xfrm>
        </p:spPr>
        <p:txBody>
          <a:bodyPr rIns="91440"/>
          <a:lstStyle>
            <a:lvl1pPr algn="l">
              <a:defRPr sz="800" dirty="0" smtClean="0">
                <a:solidFill>
                  <a:srgbClr val="A8B1B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● Title ● Author ● Date</a:t>
            </a:r>
            <a:endParaRPr lang="de-DE"/>
          </a:p>
        </p:txBody>
      </p:sp>
      <p:sp>
        <p:nvSpPr>
          <p:cNvPr id="3" name="Foliennummernplatzhalter 10"/>
          <p:cNvSpPr>
            <a:spLocks noGrp="1"/>
          </p:cNvSpPr>
          <p:nvPr>
            <p:ph type="sldNum" sz="quarter" idx="11"/>
          </p:nvPr>
        </p:nvSpPr>
        <p:spPr>
          <a:xfrm>
            <a:off x="6858000" y="6415088"/>
            <a:ext cx="2133600" cy="365125"/>
          </a:xfrm>
        </p:spPr>
        <p:txBody>
          <a:bodyPr lIns="91440" tIns="45720" rIns="91440" bIns="45720"/>
          <a:lstStyle>
            <a:lvl1pPr algn="r"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08AF2A-011D-446A-9F2B-5C9325595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36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berschrift (1 Zeile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2" y="1054080"/>
            <a:ext cx="8229599" cy="61595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02080"/>
            <a:ext cx="4039200" cy="4516310"/>
          </a:xfrm>
        </p:spPr>
        <p:txBody>
          <a:bodyPr/>
          <a:lstStyle>
            <a:lvl1pPr>
              <a:lnSpc>
                <a:spcPts val="2000"/>
              </a:lnSpc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ts val="2000"/>
              </a:lnSpc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ts val="2000"/>
              </a:lnSpc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ts val="2000"/>
              </a:lnSpc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2000"/>
              </a:lnSpc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>
          <a:xfrm>
            <a:off x="4658400" y="1702080"/>
            <a:ext cx="4039200" cy="4516310"/>
          </a:xfrm>
        </p:spPr>
        <p:txBody>
          <a:bodyPr/>
          <a:lstStyle>
            <a:lvl1pPr>
              <a:lnSpc>
                <a:spcPts val="2000"/>
              </a:lnSpc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ts val="2000"/>
              </a:lnSpc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ts val="2000"/>
              </a:lnSpc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ts val="2000"/>
              </a:lnSpc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2000"/>
              </a:lnSpc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97F9E-7B43-4AF9-8272-C37F6877FC7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● </a:t>
            </a:r>
            <a:r>
              <a:rPr lang="en-US" err="1"/>
              <a:t>Titel</a:t>
            </a:r>
            <a:r>
              <a:rPr lang="en-US"/>
              <a:t> ● </a:t>
            </a:r>
            <a:r>
              <a:rPr lang="en-US" err="1"/>
              <a:t>Verfasser</a:t>
            </a:r>
            <a:r>
              <a:rPr lang="en-US"/>
              <a:t> ●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040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4800"/>
            <a:ext cx="8229600" cy="615600"/>
          </a:xfrm>
        </p:spPr>
        <p:txBody>
          <a:bodyPr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7200" y="1929600"/>
            <a:ext cx="8229600" cy="4262400"/>
          </a:xfrm>
        </p:spPr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8C1E-7D6C-434C-9377-B5CB7EF3BA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306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4800"/>
            <a:ext cx="8229600" cy="615600"/>
          </a:xfrm>
        </p:spPr>
        <p:txBody>
          <a:bodyPr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7200" y="1929600"/>
            <a:ext cx="8229600" cy="4262400"/>
          </a:xfrm>
        </p:spPr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8C1E-7D6C-434C-9377-B5CB7EF3BAF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04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29600" cy="4132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B4A0-AB23-4C33-BC31-B22069A0370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85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(1 Zeile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8229600" cy="4692282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FDBF-DEC5-4A97-BAF5-19889FF6405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22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FC90-90CB-4B2B-935F-9E14AB8B3D1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44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40572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540800"/>
            <a:ext cx="40644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E1C1E-EB9F-4B14-8057-3EAC90C071D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6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(1 Zeile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8229600" cy="4692282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FDBF-DEC5-4A97-BAF5-19889FF640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181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3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9387-DB05-490E-B453-518DCC82D18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12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 descr="PPT_Titel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5695950" y="4154488"/>
            <a:ext cx="3448050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" name="Picture 10" descr="HDM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28400" y="414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6309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28400" y="495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4741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FC90-90CB-4B2B-935F-9E14AB8B3D1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39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40572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540800"/>
            <a:ext cx="40644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E1C1E-EB9F-4B14-8057-3EAC90C071D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990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3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9387-DB05-490E-B453-518DCC82D1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53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5695950" y="4154488"/>
            <a:ext cx="3448050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1" name="Picture 10" descr="HDM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28400" y="414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6309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28400" y="495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49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D:\hdm2011226_digimedia_messefotos_jpg\hdm2011226_digimedia_lf3069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TextBox 14"/>
          <p:cNvSpPr txBox="1"/>
          <p:nvPr userDrawn="1"/>
        </p:nvSpPr>
        <p:spPr>
          <a:xfrm>
            <a:off x="5724525" y="4576762"/>
            <a:ext cx="20907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FFFF"/>
                </a:solidFill>
                <a:latin typeface="HeidelbergGothicMl" pitchFamily="50" charset="0"/>
                <a:cs typeface="Arial"/>
              </a:rPr>
              <a:t>and Print...</a:t>
            </a: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5692775" y="4154488"/>
            <a:ext cx="3451225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10" descr="HDM.WMF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8000" y="4359600"/>
            <a:ext cx="5144400" cy="594000"/>
          </a:xfrm>
          <a:prstGeom prst="rect">
            <a:avLst/>
          </a:prstGeom>
        </p:spPr>
        <p:txBody>
          <a:bodyPr tIns="46800" bIns="46800">
            <a:noAutofit/>
          </a:bodyPr>
          <a:lstStyle>
            <a:lvl1pPr marL="0" indent="-39600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000" y="4143600"/>
            <a:ext cx="5144400" cy="277200"/>
          </a:xfrm>
        </p:spPr>
        <p:txBody>
          <a:bodyPr wrap="none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Datumsplatzhalter 8"/>
          <p:cNvSpPr>
            <a:spLocks noGrp="1"/>
          </p:cNvSpPr>
          <p:nvPr>
            <p:ph type="dt" sz="half" idx="10"/>
          </p:nvPr>
        </p:nvSpPr>
        <p:spPr>
          <a:xfrm>
            <a:off x="468313" y="4953000"/>
            <a:ext cx="5143500" cy="277813"/>
          </a:xfrm>
        </p:spPr>
        <p:txBody>
          <a:bodyPr wrap="none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288"/>
              </a:spcBef>
              <a:spcAft>
                <a:spcPct val="0"/>
              </a:spcAft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srgbClr val="FFFFFF"/>
                </a:solidFill>
              </a:rPr>
              <a:t>Name of Author, Date</a:t>
            </a:r>
          </a:p>
        </p:txBody>
      </p:sp>
    </p:spTree>
    <p:extLst>
      <p:ext uri="{BB962C8B-B14F-4D97-AF65-F5344CB8AC3E}">
        <p14:creationId xmlns:p14="http://schemas.microsoft.com/office/powerpoint/2010/main" val="222949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000" y="576000"/>
            <a:ext cx="8226000" cy="504000"/>
          </a:xfrm>
          <a:prstGeom prst="rect">
            <a:avLst/>
          </a:prstGeom>
        </p:spPr>
        <p:txBody>
          <a:bodyPr/>
          <a:lstStyle>
            <a:lvl1pPr algn="l">
              <a:defRPr sz="2400" b="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8313" y="1341438"/>
            <a:ext cx="8207375" cy="5040312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buSzPct val="100000"/>
              <a:buFont typeface="+mj-lt"/>
              <a:buAutoNum type="arabicPeriod"/>
              <a:tabLst>
                <a:tab pos="8077200" algn="r"/>
              </a:tabLst>
              <a:defRPr sz="2000"/>
            </a:lvl1pPr>
            <a:lvl2pPr marL="720000" indent="-36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buSzPct val="100000"/>
              <a:buFont typeface="+mj-lt"/>
              <a:buAutoNum type="arabicPeriod"/>
              <a:tabLst>
                <a:tab pos="8077200" algn="r"/>
              </a:tabLst>
              <a:defRPr sz="2000"/>
            </a:lvl2pPr>
            <a:lvl3pPr marL="1080000" indent="-36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buSzPct val="100000"/>
              <a:buFont typeface="+mj-lt"/>
              <a:buAutoNum type="arabicPeriod"/>
              <a:tabLst>
                <a:tab pos="8077200" algn="r"/>
              </a:tabLst>
              <a:defRPr sz="2000"/>
            </a:lvl3pPr>
            <a:lvl4pPr marL="1440000" indent="-360000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buSzPct val="100000"/>
              <a:buFont typeface="+mj-lt"/>
              <a:buAutoNum type="arabicPeriod"/>
              <a:tabLst>
                <a:tab pos="8077200" algn="r"/>
              </a:tabLst>
              <a:defRPr sz="2000"/>
            </a:lvl4pPr>
            <a:lvl5pPr marL="1258888" indent="-344488">
              <a:lnSpc>
                <a:spcPct val="100000"/>
              </a:lnSpc>
              <a:spcBef>
                <a:spcPts val="120"/>
              </a:spcBef>
              <a:spcAft>
                <a:spcPts val="250"/>
              </a:spcAft>
              <a:buSzPct val="100000"/>
              <a:buFont typeface="+mj-lt"/>
              <a:buAutoNum type="arabicPeriod"/>
              <a:defRPr sz="20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940-FCAC-44C9-855C-34A72EDAF3C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8"/>
          <p:cNvSpPr>
            <a:spLocks noGrp="1"/>
          </p:cNvSpPr>
          <p:nvPr>
            <p:ph type="ftr" sz="quarter" idx="13"/>
          </p:nvPr>
        </p:nvSpPr>
        <p:spPr>
          <a:xfrm rot="16200000">
            <a:off x="7153276" y="2963862"/>
            <a:ext cx="3421062" cy="182563"/>
          </a:xfrm>
        </p:spPr>
        <p:txBody>
          <a:bodyPr/>
          <a:lstStyle>
            <a:lvl1pPr algn="l">
              <a:defRPr sz="800" smtClean="0">
                <a:solidFill>
                  <a:srgbClr val="A9AFAD"/>
                </a:solidFill>
              </a:defRPr>
            </a:lvl1pPr>
          </a:lstStyle>
          <a:p>
            <a:pPr>
              <a:defRPr/>
            </a:pPr>
            <a:r>
              <a:rPr lang="en-US"/>
              <a:t>● Title ● Author ●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9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Linoprint_L_201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0363"/>
            <a:ext cx="9144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696075" y="0"/>
            <a:ext cx="2447925" cy="360363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446088" y="636588"/>
            <a:ext cx="822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6729413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3078" name="Picture 17" descr="HDM.WMF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25" y="107950"/>
            <a:ext cx="14478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spect="1" noChangeArrowheads="1"/>
          </p:cNvSpPr>
          <p:nvPr/>
        </p:nvSpPr>
        <p:spPr bwMode="auto">
          <a:xfrm rot="10800000">
            <a:off x="8778875" y="3667125"/>
            <a:ext cx="182563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noProof="1">
                <a:solidFill>
                  <a:schemeClr val="accent3"/>
                </a:solidFill>
              </a:rPr>
              <a:t>© Heidelberger Druckmaschinen AG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 rot="16200000">
            <a:off x="7416007" y="3226593"/>
            <a:ext cx="2895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A8B1B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A6FE9E-31C4-4DDA-A2C3-23C433624D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42" r:id="rId2"/>
    <p:sldLayoutId id="2147484541" r:id="rId3"/>
    <p:sldLayoutId id="2147484540" r:id="rId4"/>
    <p:sldLayoutId id="2147484539" r:id="rId5"/>
    <p:sldLayoutId id="2147484538" r:id="rId6"/>
    <p:sldLayoutId id="2147484671" r:id="rId7"/>
  </p:sldLayoutIdLst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5113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6205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1925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8988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inoprint_L_2012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r="70673" b="36278"/>
          <a:stretch>
            <a:fillRect/>
          </a:stretch>
        </p:blipFill>
        <p:spPr bwMode="auto">
          <a:xfrm>
            <a:off x="0" y="360363"/>
            <a:ext cx="9144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702425" y="0"/>
            <a:ext cx="2447925" cy="360363"/>
          </a:xfrm>
          <a:prstGeom prst="rect">
            <a:avLst/>
          </a:prstGeom>
          <a:solidFill>
            <a:srgbClr val="D4DB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6729413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solidFill>
                  <a:srgbClr val="FFFFFF"/>
                </a:solidFill>
              </a:rPr>
              <a:t>         Prinect Anwender Tage 2013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647113" y="6538913"/>
            <a:ext cx="457200" cy="1428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AAEF66-4DA6-4354-A961-40D0EF575C4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053" name="Picture 17" descr="HDM.WMF"/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7224713" y="115888"/>
            <a:ext cx="14478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itelplatzhalter 8"/>
          <p:cNvSpPr>
            <a:spLocks noGrp="1"/>
          </p:cNvSpPr>
          <p:nvPr>
            <p:ph type="title"/>
          </p:nvPr>
        </p:nvSpPr>
        <p:spPr bwMode="auto">
          <a:xfrm>
            <a:off x="468313" y="576263"/>
            <a:ext cx="82264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" name="Text Box 10"/>
          <p:cNvSpPr txBox="1">
            <a:spLocks noChangeAspect="1" noChangeArrowheads="1"/>
          </p:cNvSpPr>
          <p:nvPr/>
        </p:nvSpPr>
        <p:spPr bwMode="auto">
          <a:xfrm rot="10800000">
            <a:off x="8778875" y="3667125"/>
            <a:ext cx="182563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noProof="1">
                <a:solidFill>
                  <a:srgbClr val="A8B1B6"/>
                </a:solidFill>
                <a:latin typeface="Arial"/>
                <a:cs typeface="Arial"/>
              </a:rPr>
              <a:t>© Heidelberger Druckmaschinen AG</a:t>
            </a:r>
          </a:p>
        </p:txBody>
      </p:sp>
      <p:sp>
        <p:nvSpPr>
          <p:cNvPr id="13" name="Fußzeilenplatzhalter 8"/>
          <p:cNvSpPr>
            <a:spLocks noGrp="1"/>
          </p:cNvSpPr>
          <p:nvPr>
            <p:ph type="ftr" sz="quarter" idx="3"/>
          </p:nvPr>
        </p:nvSpPr>
        <p:spPr>
          <a:xfrm rot="16200000">
            <a:off x="7154069" y="2963069"/>
            <a:ext cx="3419475" cy="1825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9AFA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● Title ● Author ● Date</a:t>
            </a:r>
          </a:p>
        </p:txBody>
      </p:sp>
      <p:sp>
        <p:nvSpPr>
          <p:cNvPr id="2057" name="Textplatzhalter 10"/>
          <p:cNvSpPr>
            <a:spLocks noGrp="1"/>
          </p:cNvSpPr>
          <p:nvPr>
            <p:ph type="body" idx="1"/>
          </p:nvPr>
        </p:nvSpPr>
        <p:spPr bwMode="auto">
          <a:xfrm>
            <a:off x="468313" y="1343025"/>
            <a:ext cx="82073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540500"/>
            <a:ext cx="6264275" cy="1444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>
                <a:solidFill>
                  <a:srgbClr val="A8B1B6"/>
                </a:solidFill>
              </a:rPr>
              <a:t>Name of Author, Date</a:t>
            </a:r>
            <a:endParaRPr lang="en-US" dirty="0">
              <a:solidFill>
                <a:srgbClr val="A8B1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8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  <p:sldLayoutId id="2147484685" r:id="rId12"/>
    <p:sldLayoutId id="2147484686" r:id="rId13"/>
    <p:sldLayoutId id="2147484687" r:id="rId14"/>
    <p:sldLayoutId id="2147484688" r:id="rId15"/>
    <p:sldLayoutId id="2147484689" r:id="rId16"/>
    <p:sldLayoutId id="2147484699" r:id="rId17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ts val="125"/>
        </a:spcBef>
        <a:spcAft>
          <a:spcPts val="250"/>
        </a:spcAft>
        <a:buSzPct val="100000"/>
        <a:buFont typeface="Arial" charset="0"/>
        <a:buChar char="•"/>
        <a:defRPr lang="de-DE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9388" algn="l" rtl="0" fontAlgn="base">
        <a:spcBef>
          <a:spcPts val="125"/>
        </a:spcBef>
        <a:spcAft>
          <a:spcPts val="250"/>
        </a:spcAft>
        <a:buSzPct val="100000"/>
        <a:buFont typeface="Arial" charset="0"/>
        <a:buChar char="•"/>
        <a:defRPr lang="de-DE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179388" algn="l" rtl="0" fontAlgn="base">
        <a:spcBef>
          <a:spcPts val="125"/>
        </a:spcBef>
        <a:spcAft>
          <a:spcPts val="250"/>
        </a:spcAft>
        <a:buSzPct val="100000"/>
        <a:buFont typeface="Arial" charset="0"/>
        <a:buChar char="•"/>
        <a:defRPr lang="de-DE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89013" indent="-179388" algn="l" rtl="0" fontAlgn="base">
        <a:spcBef>
          <a:spcPts val="125"/>
        </a:spcBef>
        <a:spcAft>
          <a:spcPts val="250"/>
        </a:spcAft>
        <a:buSzPct val="100000"/>
        <a:buFont typeface="Arial" charset="0"/>
        <a:buChar char="•"/>
        <a:defRPr lang="de-DE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258888" indent="-179388" algn="l" rtl="0" fontAlgn="base">
        <a:spcBef>
          <a:spcPts val="125"/>
        </a:spcBef>
        <a:spcAft>
          <a:spcPts val="250"/>
        </a:spcAft>
        <a:buSzPct val="100000"/>
        <a:buFont typeface="Arial" charset="0"/>
        <a:buChar char="•"/>
        <a:defRPr lang="de-DE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Linoprint_L_201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0363"/>
            <a:ext cx="9144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696075" y="0"/>
            <a:ext cx="2447925" cy="360363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446088" y="636588"/>
            <a:ext cx="822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6729413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3078" name="Picture 17" descr="HDM.WMF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25" y="107950"/>
            <a:ext cx="14478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spect="1" noChangeArrowheads="1"/>
          </p:cNvSpPr>
          <p:nvPr/>
        </p:nvSpPr>
        <p:spPr bwMode="auto">
          <a:xfrm rot="10800000">
            <a:off x="8778875" y="3667125"/>
            <a:ext cx="182563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noProof="1">
                <a:solidFill>
                  <a:srgbClr val="A8B1B6"/>
                </a:solidFill>
              </a:rPr>
              <a:t>© Heidelberger Druckmaschinen AG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 rot="16200000">
            <a:off x="7416007" y="3226593"/>
            <a:ext cx="2895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A8B1B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A6FE9E-31C4-4DDA-A2C3-23C433624D0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3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</p:sldLayoutIdLst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5113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6205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19250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8988" indent="-233363" algn="l" rtl="0" eaLnBrk="0" fontAlgn="base" hangingPunct="0">
        <a:lnSpc>
          <a:spcPts val="2400"/>
        </a:lnSpc>
        <a:spcBef>
          <a:spcPts val="125"/>
        </a:spcBef>
        <a:spcAft>
          <a:spcPts val="40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24544" y="-84152"/>
            <a:ext cx="9468664" cy="69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uppieren 21"/>
          <p:cNvGrpSpPr>
            <a:grpSpLocks/>
          </p:cNvGrpSpPr>
          <p:nvPr/>
        </p:nvGrpSpPr>
        <p:grpSpPr bwMode="auto">
          <a:xfrm>
            <a:off x="-396552" y="4154488"/>
            <a:ext cx="9540552" cy="1096962"/>
            <a:chOff x="0" y="4153938"/>
            <a:chExt cx="9144000" cy="1098000"/>
          </a:xfrm>
        </p:grpSpPr>
        <p:grpSp>
          <p:nvGrpSpPr>
            <p:cNvPr id="3" name="Gruppieren 17"/>
            <p:cNvGrpSpPr/>
            <p:nvPr/>
          </p:nvGrpSpPr>
          <p:grpSpPr>
            <a:xfrm>
              <a:off x="0" y="4153938"/>
              <a:ext cx="9144000" cy="1098000"/>
              <a:chOff x="0" y="4153938"/>
              <a:chExt cx="9144000" cy="1098000"/>
            </a:xfrm>
            <a:effectLst>
              <a:outerShdw blurRad="76200" dist="38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9" name="Rectangle 3"/>
              <p:cNvSpPr>
                <a:spLocks noChangeArrowheads="1"/>
              </p:cNvSpPr>
              <p:nvPr/>
            </p:nvSpPr>
            <p:spPr bwMode="auto">
              <a:xfrm>
                <a:off x="0" y="4153938"/>
                <a:ext cx="5706000" cy="1098000"/>
              </a:xfrm>
              <a:prstGeom prst="rect">
                <a:avLst/>
              </a:prstGeom>
              <a:gradFill>
                <a:gsLst>
                  <a:gs pos="0">
                    <a:schemeClr val="tx2"/>
                  </a:gs>
                  <a:gs pos="75000">
                    <a:schemeClr val="accent1"/>
                  </a:gs>
                </a:gsLst>
                <a:lin ang="480000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/>
            </p:nvSpPr>
            <p:spPr bwMode="auto">
              <a:xfrm>
                <a:off x="5692270" y="4153938"/>
                <a:ext cx="3451730" cy="109800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75000">
                    <a:schemeClr val="bg1"/>
                  </a:gs>
                </a:gsLst>
                <a:lin ang="480000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 dirty="0"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21" name="Picture 10" descr="HDM.WM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4150" y="4613159"/>
              <a:ext cx="1763713" cy="179558"/>
            </a:xfrm>
            <a:prstGeom prst="rect">
              <a:avLst/>
            </a:prstGeom>
            <a:effectLst>
              <a:outerShdw blurRad="88900" dist="127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3317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dirty="0" smtClean="0"/>
              <a:t>Heidelberger Druckmaschinen AG</a:t>
            </a:r>
          </a:p>
        </p:txBody>
      </p:sp>
      <p:sp>
        <p:nvSpPr>
          <p:cNvPr id="1331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28625" y="4362450"/>
            <a:ext cx="5143500" cy="63094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Prinect Anwender-Tage 2013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/>
              <a:t>Anwendungen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Digitaldruck </a:t>
            </a:r>
          </a:p>
        </p:txBody>
      </p:sp>
      <p:sp>
        <p:nvSpPr>
          <p:cNvPr id="13319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8625" y="4953000"/>
            <a:ext cx="5143500" cy="276999"/>
          </a:xfrm>
        </p:spPr>
        <p:txBody>
          <a:bodyPr/>
          <a:lstStyle/>
          <a:p>
            <a:pPr eaLnBrk="1" hangingPunct="1"/>
            <a:r>
              <a:rPr dirty="0" smtClean="0"/>
              <a:t>Mark Ihlenfeldt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Spezial</a:t>
            </a:r>
            <a:r>
              <a:rPr lang="en-US" dirty="0" err="1"/>
              <a:t>-</a:t>
            </a:r>
            <a:r>
              <a:rPr lang="en-US" dirty="0" err="1" smtClean="0"/>
              <a:t>Medien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Anwendungsfall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035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35928"/>
            <a:ext cx="8229600" cy="615600"/>
          </a:xfrm>
        </p:spPr>
        <p:txBody>
          <a:bodyPr/>
          <a:lstStyle/>
          <a:p>
            <a:r>
              <a:rPr lang="en-US" sz="2400" dirty="0"/>
              <a:t>Linoprint C 751 – Advanced Toner Transfer Technology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9A1232C-420B-4CB6-AF06-FDB2E0738B27}" type="slidenum">
              <a:rPr lang="de-DE" smtClean="0">
                <a:solidFill>
                  <a:srgbClr val="000000"/>
                </a:solidFill>
              </a:rPr>
              <a:pPr/>
              <a:t>11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Inhaltsplatzhalter 6"/>
          <p:cNvSpPr>
            <a:spLocks noGrp="1"/>
          </p:cNvSpPr>
          <p:nvPr>
            <p:ph type="body" sz="quarter" idx="12"/>
          </p:nvPr>
        </p:nvSpPr>
        <p:spPr>
          <a:xfrm>
            <a:off x="457200" y="1304925"/>
            <a:ext cx="8229600" cy="61190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200" dirty="0"/>
              <a:t>„Erweiterte Toner Transfer Technologie“ ermöglicht eine verbesserte Übertragung des Toners auf strukturierte </a:t>
            </a:r>
            <a:r>
              <a:rPr lang="de-DE" sz="1200" dirty="0" smtClean="0"/>
              <a:t>Materialien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200" dirty="0" smtClean="0"/>
              <a:t> Für erhöhte </a:t>
            </a:r>
            <a:r>
              <a:rPr lang="de-DE" sz="1200" dirty="0"/>
              <a:t>Haftung des Toners wird zur Übertragung Wechselstrom anstelle von Gleichstrom verwendet</a:t>
            </a:r>
            <a:r>
              <a:rPr lang="de-DE" sz="12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050" dirty="0" smtClean="0"/>
              <a:t>(</a:t>
            </a:r>
            <a:r>
              <a:rPr lang="de-DE" sz="1050" dirty="0"/>
              <a:t>serienmäßig bei Maschinen ab Januar 2013 - Nachrüstung ab März 2013 verfügbar)</a:t>
            </a:r>
            <a:endParaRPr lang="en-US" sz="900" dirty="0" smtClean="0"/>
          </a:p>
        </p:txBody>
      </p:sp>
      <p:sp>
        <p:nvSpPr>
          <p:cNvPr id="503" name="Freeform 5"/>
          <p:cNvSpPr>
            <a:spLocks noChangeAspect="1"/>
          </p:cNvSpPr>
          <p:nvPr/>
        </p:nvSpPr>
        <p:spPr bwMode="auto">
          <a:xfrm>
            <a:off x="1691680" y="3693181"/>
            <a:ext cx="2097468" cy="784080"/>
          </a:xfrm>
          <a:custGeom>
            <a:avLst/>
            <a:gdLst>
              <a:gd name="T0" fmla="*/ 25 w 1200"/>
              <a:gd name="T1" fmla="*/ 456 h 456"/>
              <a:gd name="T2" fmla="*/ 0 w 1200"/>
              <a:gd name="T3" fmla="*/ 430 h 456"/>
              <a:gd name="T4" fmla="*/ 0 w 1200"/>
              <a:gd name="T5" fmla="*/ 26 h 456"/>
              <a:gd name="T6" fmla="*/ 25 w 1200"/>
              <a:gd name="T7" fmla="*/ 0 h 456"/>
              <a:gd name="T8" fmla="*/ 208 w 1200"/>
              <a:gd name="T9" fmla="*/ 0 h 456"/>
              <a:gd name="T10" fmla="*/ 231 w 1200"/>
              <a:gd name="T11" fmla="*/ 20 h 456"/>
              <a:gd name="T12" fmla="*/ 600 w 1200"/>
              <a:gd name="T13" fmla="*/ 185 h 456"/>
              <a:gd name="T14" fmla="*/ 969 w 1200"/>
              <a:gd name="T15" fmla="*/ 20 h 456"/>
              <a:gd name="T16" fmla="*/ 992 w 1200"/>
              <a:gd name="T17" fmla="*/ 0 h 456"/>
              <a:gd name="T18" fmla="*/ 1174 w 1200"/>
              <a:gd name="T19" fmla="*/ 0 h 456"/>
              <a:gd name="T20" fmla="*/ 1200 w 1200"/>
              <a:gd name="T21" fmla="*/ 26 h 456"/>
              <a:gd name="T22" fmla="*/ 1200 w 1200"/>
              <a:gd name="T23" fmla="*/ 430 h 456"/>
              <a:gd name="T24" fmla="*/ 1174 w 1200"/>
              <a:gd name="T25" fmla="*/ 456 h 456"/>
              <a:gd name="T26" fmla="*/ 25 w 1200"/>
              <a:gd name="T27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0" h="456">
                <a:moveTo>
                  <a:pt x="25" y="456"/>
                </a:moveTo>
                <a:cubicBezTo>
                  <a:pt x="11" y="456"/>
                  <a:pt x="0" y="445"/>
                  <a:pt x="0" y="43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1" y="0"/>
                  <a:pt x="25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20" y="0"/>
                  <a:pt x="229" y="9"/>
                  <a:pt x="231" y="20"/>
                </a:cubicBezTo>
                <a:cubicBezTo>
                  <a:pt x="240" y="113"/>
                  <a:pt x="402" y="185"/>
                  <a:pt x="600" y="185"/>
                </a:cubicBezTo>
                <a:cubicBezTo>
                  <a:pt x="797" y="185"/>
                  <a:pt x="959" y="113"/>
                  <a:pt x="969" y="20"/>
                </a:cubicBezTo>
                <a:cubicBezTo>
                  <a:pt x="970" y="9"/>
                  <a:pt x="980" y="0"/>
                  <a:pt x="992" y="0"/>
                </a:cubicBezTo>
                <a:cubicBezTo>
                  <a:pt x="1174" y="0"/>
                  <a:pt x="1174" y="0"/>
                  <a:pt x="1174" y="0"/>
                </a:cubicBezTo>
                <a:cubicBezTo>
                  <a:pt x="1189" y="0"/>
                  <a:pt x="1200" y="11"/>
                  <a:pt x="1200" y="26"/>
                </a:cubicBezTo>
                <a:cubicBezTo>
                  <a:pt x="1200" y="430"/>
                  <a:pt x="1200" y="430"/>
                  <a:pt x="1200" y="430"/>
                </a:cubicBezTo>
                <a:cubicBezTo>
                  <a:pt x="1200" y="445"/>
                  <a:pt x="1189" y="456"/>
                  <a:pt x="1174" y="456"/>
                </a:cubicBezTo>
                <a:lnTo>
                  <a:pt x="25" y="456"/>
                </a:lnTo>
                <a:close/>
              </a:path>
            </a:pathLst>
          </a:custGeom>
          <a:gradFill flip="none" rotWithShape="1">
            <a:gsLst>
              <a:gs pos="0">
                <a:srgbClr val="717171"/>
              </a:gs>
              <a:gs pos="100000">
                <a:srgbClr val="717171">
                  <a:lumMod val="40000"/>
                  <a:lumOff val="60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cs typeface="+mn-cs"/>
              </a:rPr>
              <a:t>Structured Media</a:t>
            </a:r>
          </a:p>
        </p:txBody>
      </p:sp>
      <p:grpSp>
        <p:nvGrpSpPr>
          <p:cNvPr id="504" name="Group 87"/>
          <p:cNvGrpSpPr>
            <a:grpSpLocks noChangeAspect="1"/>
          </p:cNvGrpSpPr>
          <p:nvPr/>
        </p:nvGrpSpPr>
        <p:grpSpPr>
          <a:xfrm>
            <a:off x="1691680" y="3199514"/>
            <a:ext cx="2106314" cy="439068"/>
            <a:chOff x="1862391" y="2428907"/>
            <a:chExt cx="2106314" cy="439068"/>
          </a:xfrm>
        </p:grpSpPr>
        <p:sp>
          <p:nvSpPr>
            <p:cNvPr id="505" name="Rounded Rectangle 88"/>
            <p:cNvSpPr/>
            <p:nvPr/>
          </p:nvSpPr>
          <p:spPr>
            <a:xfrm>
              <a:off x="1862391" y="2581306"/>
              <a:ext cx="2106314" cy="286669"/>
            </a:xfrm>
            <a:prstGeom prst="roundRect">
              <a:avLst/>
            </a:prstGeom>
            <a:solidFill>
              <a:srgbClr val="45BDCF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" name="Rounded Rectangle 89"/>
            <p:cNvSpPr/>
            <p:nvPr/>
          </p:nvSpPr>
          <p:spPr>
            <a:xfrm>
              <a:off x="1862391" y="2428907"/>
              <a:ext cx="2106314" cy="248203"/>
            </a:xfrm>
            <a:prstGeom prst="roundRect">
              <a:avLst/>
            </a:prstGeom>
            <a:solidFill>
              <a:srgbClr val="45BDC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IMAGE TRANSFER BELT</a:t>
              </a:r>
            </a:p>
          </p:txBody>
        </p:sp>
      </p:grpSp>
      <p:sp>
        <p:nvSpPr>
          <p:cNvPr id="507" name="Oval 90"/>
          <p:cNvSpPr>
            <a:spLocks noChangeAspect="1"/>
          </p:cNvSpPr>
          <p:nvPr/>
        </p:nvSpPr>
        <p:spPr>
          <a:xfrm>
            <a:off x="1715426" y="3471805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8" name="Oval 91"/>
          <p:cNvSpPr>
            <a:spLocks noChangeAspect="1"/>
          </p:cNvSpPr>
          <p:nvPr/>
        </p:nvSpPr>
        <p:spPr>
          <a:xfrm>
            <a:off x="1862429" y="3471805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9" name="Oval 92"/>
          <p:cNvSpPr>
            <a:spLocks noChangeAspect="1"/>
          </p:cNvSpPr>
          <p:nvPr/>
        </p:nvSpPr>
        <p:spPr>
          <a:xfrm>
            <a:off x="2009432" y="3471805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0" name="Oval 93"/>
          <p:cNvSpPr>
            <a:spLocks noChangeAspect="1"/>
          </p:cNvSpPr>
          <p:nvPr/>
        </p:nvSpPr>
        <p:spPr>
          <a:xfrm>
            <a:off x="2156435" y="3471805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Oval 94"/>
          <p:cNvSpPr>
            <a:spLocks noChangeAspect="1"/>
          </p:cNvSpPr>
          <p:nvPr/>
        </p:nvSpPr>
        <p:spPr>
          <a:xfrm>
            <a:off x="2450441" y="3471805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Oval 95"/>
          <p:cNvSpPr>
            <a:spLocks noChangeAspect="1"/>
          </p:cNvSpPr>
          <p:nvPr/>
        </p:nvSpPr>
        <p:spPr>
          <a:xfrm>
            <a:off x="2744447" y="3471805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Oval 96"/>
          <p:cNvSpPr>
            <a:spLocks noChangeAspect="1"/>
          </p:cNvSpPr>
          <p:nvPr/>
        </p:nvSpPr>
        <p:spPr>
          <a:xfrm>
            <a:off x="2891450" y="3471805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Oval 97"/>
          <p:cNvSpPr>
            <a:spLocks noChangeAspect="1"/>
          </p:cNvSpPr>
          <p:nvPr/>
        </p:nvSpPr>
        <p:spPr>
          <a:xfrm>
            <a:off x="3185456" y="3471805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Oval 98"/>
          <p:cNvSpPr>
            <a:spLocks noChangeAspect="1"/>
          </p:cNvSpPr>
          <p:nvPr/>
        </p:nvSpPr>
        <p:spPr>
          <a:xfrm>
            <a:off x="3332459" y="3471805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Oval 99"/>
          <p:cNvSpPr>
            <a:spLocks noChangeAspect="1"/>
          </p:cNvSpPr>
          <p:nvPr/>
        </p:nvSpPr>
        <p:spPr>
          <a:xfrm>
            <a:off x="3479462" y="3471805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7" name="Oval 100"/>
          <p:cNvSpPr>
            <a:spLocks noChangeAspect="1"/>
          </p:cNvSpPr>
          <p:nvPr/>
        </p:nvSpPr>
        <p:spPr>
          <a:xfrm>
            <a:off x="3626468" y="3471805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18" name="Group 101"/>
          <p:cNvGrpSpPr>
            <a:grpSpLocks noChangeAspect="1"/>
          </p:cNvGrpSpPr>
          <p:nvPr/>
        </p:nvGrpSpPr>
        <p:grpSpPr>
          <a:xfrm>
            <a:off x="4690451" y="3196992"/>
            <a:ext cx="2106314" cy="1277747"/>
            <a:chOff x="4579281" y="2868859"/>
            <a:chExt cx="2106314" cy="1277747"/>
          </a:xfrm>
        </p:grpSpPr>
        <p:sp>
          <p:nvSpPr>
            <p:cNvPr id="519" name="Freeform 5"/>
            <p:cNvSpPr>
              <a:spLocks/>
            </p:cNvSpPr>
            <p:nvPr/>
          </p:nvSpPr>
          <p:spPr bwMode="auto">
            <a:xfrm>
              <a:off x="4579281" y="3362526"/>
              <a:ext cx="2097468" cy="784080"/>
            </a:xfrm>
            <a:custGeom>
              <a:avLst/>
              <a:gdLst>
                <a:gd name="T0" fmla="*/ 25 w 1200"/>
                <a:gd name="T1" fmla="*/ 456 h 456"/>
                <a:gd name="T2" fmla="*/ 0 w 1200"/>
                <a:gd name="T3" fmla="*/ 430 h 456"/>
                <a:gd name="T4" fmla="*/ 0 w 1200"/>
                <a:gd name="T5" fmla="*/ 26 h 456"/>
                <a:gd name="T6" fmla="*/ 25 w 1200"/>
                <a:gd name="T7" fmla="*/ 0 h 456"/>
                <a:gd name="T8" fmla="*/ 208 w 1200"/>
                <a:gd name="T9" fmla="*/ 0 h 456"/>
                <a:gd name="T10" fmla="*/ 231 w 1200"/>
                <a:gd name="T11" fmla="*/ 20 h 456"/>
                <a:gd name="T12" fmla="*/ 600 w 1200"/>
                <a:gd name="T13" fmla="*/ 185 h 456"/>
                <a:gd name="T14" fmla="*/ 969 w 1200"/>
                <a:gd name="T15" fmla="*/ 20 h 456"/>
                <a:gd name="T16" fmla="*/ 992 w 1200"/>
                <a:gd name="T17" fmla="*/ 0 h 456"/>
                <a:gd name="T18" fmla="*/ 1174 w 1200"/>
                <a:gd name="T19" fmla="*/ 0 h 456"/>
                <a:gd name="T20" fmla="*/ 1200 w 1200"/>
                <a:gd name="T21" fmla="*/ 26 h 456"/>
                <a:gd name="T22" fmla="*/ 1200 w 1200"/>
                <a:gd name="T23" fmla="*/ 430 h 456"/>
                <a:gd name="T24" fmla="*/ 1174 w 1200"/>
                <a:gd name="T25" fmla="*/ 456 h 456"/>
                <a:gd name="T26" fmla="*/ 25 w 1200"/>
                <a:gd name="T27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0" h="456">
                  <a:moveTo>
                    <a:pt x="25" y="456"/>
                  </a:moveTo>
                  <a:cubicBezTo>
                    <a:pt x="11" y="456"/>
                    <a:pt x="0" y="445"/>
                    <a:pt x="0" y="43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20" y="0"/>
                    <a:pt x="229" y="9"/>
                    <a:pt x="231" y="20"/>
                  </a:cubicBezTo>
                  <a:cubicBezTo>
                    <a:pt x="240" y="113"/>
                    <a:pt x="402" y="185"/>
                    <a:pt x="600" y="185"/>
                  </a:cubicBezTo>
                  <a:cubicBezTo>
                    <a:pt x="797" y="185"/>
                    <a:pt x="959" y="113"/>
                    <a:pt x="969" y="20"/>
                  </a:cubicBezTo>
                  <a:cubicBezTo>
                    <a:pt x="970" y="9"/>
                    <a:pt x="980" y="0"/>
                    <a:pt x="992" y="0"/>
                  </a:cubicBezTo>
                  <a:cubicBezTo>
                    <a:pt x="1174" y="0"/>
                    <a:pt x="1174" y="0"/>
                    <a:pt x="1174" y="0"/>
                  </a:cubicBezTo>
                  <a:cubicBezTo>
                    <a:pt x="1189" y="0"/>
                    <a:pt x="1200" y="11"/>
                    <a:pt x="1200" y="26"/>
                  </a:cubicBezTo>
                  <a:cubicBezTo>
                    <a:pt x="1200" y="430"/>
                    <a:pt x="1200" y="430"/>
                    <a:pt x="1200" y="430"/>
                  </a:cubicBezTo>
                  <a:cubicBezTo>
                    <a:pt x="1200" y="445"/>
                    <a:pt x="1189" y="456"/>
                    <a:pt x="1174" y="456"/>
                  </a:cubicBezTo>
                  <a:lnTo>
                    <a:pt x="25" y="4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17171"/>
                </a:gs>
                <a:gs pos="100000">
                  <a:srgbClr val="717171">
                    <a:lumMod val="40000"/>
                    <a:lumOff val="60000"/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kern="0" dirty="0">
                  <a:solidFill>
                    <a:srgbClr val="717171"/>
                  </a:solidFill>
                  <a:latin typeface="Arial"/>
                </a:rPr>
                <a:t>Structured Media</a:t>
              </a:r>
            </a:p>
          </p:txBody>
        </p:sp>
        <p:grpSp>
          <p:nvGrpSpPr>
            <p:cNvPr id="520" name="Group 103"/>
            <p:cNvGrpSpPr/>
            <p:nvPr/>
          </p:nvGrpSpPr>
          <p:grpSpPr>
            <a:xfrm>
              <a:off x="4579281" y="2868859"/>
              <a:ext cx="2106314" cy="439068"/>
              <a:chOff x="1862391" y="2428907"/>
              <a:chExt cx="2106314" cy="439068"/>
            </a:xfrm>
          </p:grpSpPr>
          <p:sp>
            <p:nvSpPr>
              <p:cNvPr id="521" name="Rounded Rectangle 104"/>
              <p:cNvSpPr/>
              <p:nvPr/>
            </p:nvSpPr>
            <p:spPr>
              <a:xfrm>
                <a:off x="1862391" y="2581306"/>
                <a:ext cx="2106314" cy="286669"/>
              </a:xfrm>
              <a:prstGeom prst="roundRect">
                <a:avLst/>
              </a:prstGeom>
              <a:solidFill>
                <a:srgbClr val="45BDCF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2" name="Rounded Rectangle 105"/>
              <p:cNvSpPr/>
              <p:nvPr/>
            </p:nvSpPr>
            <p:spPr>
              <a:xfrm>
                <a:off x="1862391" y="2428907"/>
                <a:ext cx="2106314" cy="248203"/>
              </a:xfrm>
              <a:prstGeom prst="roundRect">
                <a:avLst/>
              </a:prstGeom>
              <a:solidFill>
                <a:srgbClr val="45BDC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IMAGE TRANSFER BELT</a:t>
                </a:r>
              </a:p>
            </p:txBody>
          </p:sp>
        </p:grpSp>
      </p:grpSp>
      <p:sp>
        <p:nvSpPr>
          <p:cNvPr id="523" name="Oval 106"/>
          <p:cNvSpPr>
            <a:spLocks noChangeAspect="1"/>
          </p:cNvSpPr>
          <p:nvPr/>
        </p:nvSpPr>
        <p:spPr>
          <a:xfrm>
            <a:off x="4714197" y="3477433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4" name="Oval 107"/>
          <p:cNvSpPr>
            <a:spLocks noChangeAspect="1"/>
          </p:cNvSpPr>
          <p:nvPr/>
        </p:nvSpPr>
        <p:spPr>
          <a:xfrm>
            <a:off x="4861200" y="3477433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5" name="Oval 108"/>
          <p:cNvSpPr>
            <a:spLocks noChangeAspect="1"/>
          </p:cNvSpPr>
          <p:nvPr/>
        </p:nvSpPr>
        <p:spPr>
          <a:xfrm>
            <a:off x="5008203" y="3477433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6" name="Oval 109"/>
          <p:cNvSpPr>
            <a:spLocks noChangeAspect="1"/>
          </p:cNvSpPr>
          <p:nvPr/>
        </p:nvSpPr>
        <p:spPr>
          <a:xfrm>
            <a:off x="5155206" y="3477433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7" name="Oval 110"/>
          <p:cNvSpPr>
            <a:spLocks noChangeAspect="1"/>
          </p:cNvSpPr>
          <p:nvPr/>
        </p:nvSpPr>
        <p:spPr>
          <a:xfrm>
            <a:off x="5302209" y="3477433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8" name="Oval 111"/>
          <p:cNvSpPr>
            <a:spLocks noChangeAspect="1"/>
          </p:cNvSpPr>
          <p:nvPr/>
        </p:nvSpPr>
        <p:spPr>
          <a:xfrm>
            <a:off x="5449212" y="3477433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9" name="Oval 112"/>
          <p:cNvSpPr>
            <a:spLocks noChangeAspect="1"/>
          </p:cNvSpPr>
          <p:nvPr/>
        </p:nvSpPr>
        <p:spPr>
          <a:xfrm>
            <a:off x="5596215" y="3477433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0" name="Oval 113"/>
          <p:cNvSpPr>
            <a:spLocks noChangeAspect="1"/>
          </p:cNvSpPr>
          <p:nvPr/>
        </p:nvSpPr>
        <p:spPr>
          <a:xfrm>
            <a:off x="5743218" y="3477433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1" name="Oval 114"/>
          <p:cNvSpPr>
            <a:spLocks noChangeAspect="1"/>
          </p:cNvSpPr>
          <p:nvPr/>
        </p:nvSpPr>
        <p:spPr>
          <a:xfrm>
            <a:off x="5890221" y="3477433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2" name="Oval 115"/>
          <p:cNvSpPr>
            <a:spLocks noChangeAspect="1"/>
          </p:cNvSpPr>
          <p:nvPr/>
        </p:nvSpPr>
        <p:spPr>
          <a:xfrm>
            <a:off x="6037224" y="3477433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3" name="Oval 116"/>
          <p:cNvSpPr>
            <a:spLocks noChangeAspect="1"/>
          </p:cNvSpPr>
          <p:nvPr/>
        </p:nvSpPr>
        <p:spPr>
          <a:xfrm>
            <a:off x="6184227" y="3477433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4" name="Oval 117"/>
          <p:cNvSpPr>
            <a:spLocks noChangeAspect="1"/>
          </p:cNvSpPr>
          <p:nvPr/>
        </p:nvSpPr>
        <p:spPr>
          <a:xfrm>
            <a:off x="6331230" y="3477433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5" name="Oval 118"/>
          <p:cNvSpPr>
            <a:spLocks noChangeAspect="1"/>
          </p:cNvSpPr>
          <p:nvPr/>
        </p:nvSpPr>
        <p:spPr>
          <a:xfrm>
            <a:off x="6478233" y="3477433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6" name="Oval 119"/>
          <p:cNvSpPr>
            <a:spLocks noChangeAspect="1"/>
          </p:cNvSpPr>
          <p:nvPr/>
        </p:nvSpPr>
        <p:spPr>
          <a:xfrm>
            <a:off x="6625239" y="3477433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7" name="Down Arrow 229"/>
          <p:cNvSpPr>
            <a:spLocks noChangeAspect="1"/>
          </p:cNvSpPr>
          <p:nvPr/>
        </p:nvSpPr>
        <p:spPr>
          <a:xfrm rot="21422303">
            <a:off x="1817667" y="2841114"/>
            <a:ext cx="179755" cy="302508"/>
          </a:xfrm>
          <a:prstGeom prst="downArrow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717171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38" name="Group 230"/>
          <p:cNvGrpSpPr>
            <a:grpSpLocks noChangeAspect="1"/>
          </p:cNvGrpSpPr>
          <p:nvPr/>
        </p:nvGrpSpPr>
        <p:grpSpPr>
          <a:xfrm rot="10800000">
            <a:off x="5235050" y="2670208"/>
            <a:ext cx="1072468" cy="447453"/>
            <a:chOff x="2406377" y="1925074"/>
            <a:chExt cx="1072468" cy="447453"/>
          </a:xfrm>
        </p:grpSpPr>
        <p:sp>
          <p:nvSpPr>
            <p:cNvPr id="539" name="Freeform 231"/>
            <p:cNvSpPr/>
            <p:nvPr/>
          </p:nvSpPr>
          <p:spPr>
            <a:xfrm>
              <a:off x="2406377" y="1925074"/>
              <a:ext cx="1072468" cy="367978"/>
            </a:xfrm>
            <a:custGeom>
              <a:avLst/>
              <a:gdLst>
                <a:gd name="connsiteX0" fmla="*/ 0 w 1553793"/>
                <a:gd name="connsiteY0" fmla="*/ 266882 h 507515"/>
                <a:gd name="connsiteX1" fmla="*/ 178755 w 1553793"/>
                <a:gd name="connsiteY1" fmla="*/ 5625 h 507515"/>
                <a:gd name="connsiteX2" fmla="*/ 453763 w 1553793"/>
                <a:gd name="connsiteY2" fmla="*/ 486888 h 507515"/>
                <a:gd name="connsiteX3" fmla="*/ 770022 w 1553793"/>
                <a:gd name="connsiteY3" fmla="*/ 12500 h 507515"/>
                <a:gd name="connsiteX4" fmla="*/ 1065655 w 1553793"/>
                <a:gd name="connsiteY4" fmla="*/ 507514 h 507515"/>
                <a:gd name="connsiteX5" fmla="*/ 1326912 w 1553793"/>
                <a:gd name="connsiteY5" fmla="*/ 5625 h 507515"/>
                <a:gd name="connsiteX6" fmla="*/ 1553793 w 1553793"/>
                <a:gd name="connsiteY6" fmla="*/ 273757 h 507515"/>
                <a:gd name="connsiteX7" fmla="*/ 1553793 w 1553793"/>
                <a:gd name="connsiteY7" fmla="*/ 273757 h 507515"/>
                <a:gd name="connsiteX0" fmla="*/ 0 w 1553793"/>
                <a:gd name="connsiteY0" fmla="*/ 266882 h 510909"/>
                <a:gd name="connsiteX1" fmla="*/ 178755 w 1553793"/>
                <a:gd name="connsiteY1" fmla="*/ 5625 h 510909"/>
                <a:gd name="connsiteX2" fmla="*/ 453763 w 1553793"/>
                <a:gd name="connsiteY2" fmla="*/ 486888 h 510909"/>
                <a:gd name="connsiteX3" fmla="*/ 770022 w 1553793"/>
                <a:gd name="connsiteY3" fmla="*/ 12500 h 510909"/>
                <a:gd name="connsiteX4" fmla="*/ 1065655 w 1553793"/>
                <a:gd name="connsiteY4" fmla="*/ 507514 h 510909"/>
                <a:gd name="connsiteX5" fmla="*/ 1213870 w 1553793"/>
                <a:gd name="connsiteY5" fmla="*/ 219830 h 510909"/>
                <a:gd name="connsiteX6" fmla="*/ 1326912 w 1553793"/>
                <a:gd name="connsiteY6" fmla="*/ 5625 h 510909"/>
                <a:gd name="connsiteX7" fmla="*/ 1553793 w 1553793"/>
                <a:gd name="connsiteY7" fmla="*/ 273757 h 510909"/>
                <a:gd name="connsiteX8" fmla="*/ 1553793 w 1553793"/>
                <a:gd name="connsiteY8" fmla="*/ 273757 h 510909"/>
                <a:gd name="connsiteX0" fmla="*/ 0 w 1553793"/>
                <a:gd name="connsiteY0" fmla="*/ 266882 h 510909"/>
                <a:gd name="connsiteX1" fmla="*/ 178755 w 1553793"/>
                <a:gd name="connsiteY1" fmla="*/ 5625 h 510909"/>
                <a:gd name="connsiteX2" fmla="*/ 453763 w 1553793"/>
                <a:gd name="connsiteY2" fmla="*/ 486888 h 510909"/>
                <a:gd name="connsiteX3" fmla="*/ 770022 w 1553793"/>
                <a:gd name="connsiteY3" fmla="*/ 12500 h 510909"/>
                <a:gd name="connsiteX4" fmla="*/ 1065655 w 1553793"/>
                <a:gd name="connsiteY4" fmla="*/ 507514 h 510909"/>
                <a:gd name="connsiteX5" fmla="*/ 1213870 w 1553793"/>
                <a:gd name="connsiteY5" fmla="*/ 219830 h 510909"/>
                <a:gd name="connsiteX6" fmla="*/ 1326912 w 1553793"/>
                <a:gd name="connsiteY6" fmla="*/ 5625 h 510909"/>
                <a:gd name="connsiteX7" fmla="*/ 1553793 w 1553793"/>
                <a:gd name="connsiteY7" fmla="*/ 273757 h 510909"/>
                <a:gd name="connsiteX0" fmla="*/ 0 w 1326912"/>
                <a:gd name="connsiteY0" fmla="*/ 266882 h 510909"/>
                <a:gd name="connsiteX1" fmla="*/ 178755 w 1326912"/>
                <a:gd name="connsiteY1" fmla="*/ 5625 h 510909"/>
                <a:gd name="connsiteX2" fmla="*/ 453763 w 1326912"/>
                <a:gd name="connsiteY2" fmla="*/ 486888 h 510909"/>
                <a:gd name="connsiteX3" fmla="*/ 770022 w 1326912"/>
                <a:gd name="connsiteY3" fmla="*/ 12500 h 510909"/>
                <a:gd name="connsiteX4" fmla="*/ 1065655 w 1326912"/>
                <a:gd name="connsiteY4" fmla="*/ 507514 h 510909"/>
                <a:gd name="connsiteX5" fmla="*/ 1213870 w 1326912"/>
                <a:gd name="connsiteY5" fmla="*/ 219830 h 510909"/>
                <a:gd name="connsiteX6" fmla="*/ 1326912 w 1326912"/>
                <a:gd name="connsiteY6" fmla="*/ 5625 h 510909"/>
                <a:gd name="connsiteX0" fmla="*/ 0 w 1213870"/>
                <a:gd name="connsiteY0" fmla="*/ 266882 h 510909"/>
                <a:gd name="connsiteX1" fmla="*/ 178755 w 1213870"/>
                <a:gd name="connsiteY1" fmla="*/ 5625 h 510909"/>
                <a:gd name="connsiteX2" fmla="*/ 453763 w 1213870"/>
                <a:gd name="connsiteY2" fmla="*/ 486888 h 510909"/>
                <a:gd name="connsiteX3" fmla="*/ 770022 w 1213870"/>
                <a:gd name="connsiteY3" fmla="*/ 12500 h 510909"/>
                <a:gd name="connsiteX4" fmla="*/ 1065655 w 1213870"/>
                <a:gd name="connsiteY4" fmla="*/ 507514 h 510909"/>
                <a:gd name="connsiteX5" fmla="*/ 1213870 w 1213870"/>
                <a:gd name="connsiteY5" fmla="*/ 219830 h 510909"/>
                <a:gd name="connsiteX0" fmla="*/ 0 w 1213870"/>
                <a:gd name="connsiteY0" fmla="*/ 266882 h 511626"/>
                <a:gd name="connsiteX1" fmla="*/ 178755 w 1213870"/>
                <a:gd name="connsiteY1" fmla="*/ 5625 h 511626"/>
                <a:gd name="connsiteX2" fmla="*/ 453763 w 1213870"/>
                <a:gd name="connsiteY2" fmla="*/ 486888 h 511626"/>
                <a:gd name="connsiteX3" fmla="*/ 770022 w 1213870"/>
                <a:gd name="connsiteY3" fmla="*/ 12500 h 511626"/>
                <a:gd name="connsiteX4" fmla="*/ 1065655 w 1213870"/>
                <a:gd name="connsiteY4" fmla="*/ 507514 h 511626"/>
                <a:gd name="connsiteX5" fmla="*/ 1213870 w 1213870"/>
                <a:gd name="connsiteY5" fmla="*/ 219830 h 51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3870" h="511626">
                  <a:moveTo>
                    <a:pt x="0" y="266882"/>
                  </a:moveTo>
                  <a:cubicBezTo>
                    <a:pt x="51564" y="117919"/>
                    <a:pt x="103128" y="-31043"/>
                    <a:pt x="178755" y="5625"/>
                  </a:cubicBezTo>
                  <a:cubicBezTo>
                    <a:pt x="254382" y="42293"/>
                    <a:pt x="355219" y="485742"/>
                    <a:pt x="453763" y="486888"/>
                  </a:cubicBezTo>
                  <a:cubicBezTo>
                    <a:pt x="552307" y="488034"/>
                    <a:pt x="668040" y="9062"/>
                    <a:pt x="770022" y="12500"/>
                  </a:cubicBezTo>
                  <a:cubicBezTo>
                    <a:pt x="872004" y="15938"/>
                    <a:pt x="991680" y="472959"/>
                    <a:pt x="1065655" y="507514"/>
                  </a:cubicBezTo>
                  <a:cubicBezTo>
                    <a:pt x="1139630" y="542069"/>
                    <a:pt x="1185891" y="351273"/>
                    <a:pt x="1213870" y="219830"/>
                  </a:cubicBezTo>
                </a:path>
              </a:pathLst>
            </a:custGeom>
            <a:noFill/>
            <a:ln w="25400" cap="rnd" cmpd="sng" algn="ctr">
              <a:solidFill>
                <a:srgbClr val="717171"/>
              </a:solidFill>
              <a:prstDash val="solid"/>
              <a:headEnd type="oval" w="sm" len="sm"/>
              <a:tailEnd type="oval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" name="Down Arrow 232"/>
            <p:cNvSpPr/>
            <p:nvPr/>
          </p:nvSpPr>
          <p:spPr>
            <a:xfrm rot="10800000">
              <a:off x="2464873" y="2070019"/>
              <a:ext cx="179755" cy="302508"/>
            </a:xfrm>
            <a:prstGeom prst="downArrow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717171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41" name="Down Arrow 236"/>
          <p:cNvSpPr>
            <a:spLocks noChangeAspect="1"/>
          </p:cNvSpPr>
          <p:nvPr/>
        </p:nvSpPr>
        <p:spPr>
          <a:xfrm rot="21422303">
            <a:off x="2374164" y="2841114"/>
            <a:ext cx="179755" cy="302508"/>
          </a:xfrm>
          <a:prstGeom prst="downArrow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717171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" name="Down Arrow 237"/>
          <p:cNvSpPr>
            <a:spLocks noChangeAspect="1"/>
          </p:cNvSpPr>
          <p:nvPr/>
        </p:nvSpPr>
        <p:spPr>
          <a:xfrm rot="21422303">
            <a:off x="2930661" y="2841114"/>
            <a:ext cx="179755" cy="302508"/>
          </a:xfrm>
          <a:prstGeom prst="downArrow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717171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3" name="Down Arrow 238"/>
          <p:cNvSpPr>
            <a:spLocks noChangeAspect="1"/>
          </p:cNvSpPr>
          <p:nvPr/>
        </p:nvSpPr>
        <p:spPr>
          <a:xfrm rot="21422303">
            <a:off x="3487157" y="2841114"/>
            <a:ext cx="179755" cy="302508"/>
          </a:xfrm>
          <a:prstGeom prst="downArrow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717171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4" name="Oval 239"/>
          <p:cNvSpPr>
            <a:spLocks noChangeAspect="1"/>
          </p:cNvSpPr>
          <p:nvPr/>
        </p:nvSpPr>
        <p:spPr>
          <a:xfrm>
            <a:off x="2303438" y="3471805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5" name="Oval 240"/>
          <p:cNvSpPr>
            <a:spLocks noChangeAspect="1"/>
          </p:cNvSpPr>
          <p:nvPr/>
        </p:nvSpPr>
        <p:spPr>
          <a:xfrm>
            <a:off x="2597444" y="3471805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6" name="Oval 241"/>
          <p:cNvSpPr>
            <a:spLocks noChangeAspect="1"/>
          </p:cNvSpPr>
          <p:nvPr/>
        </p:nvSpPr>
        <p:spPr>
          <a:xfrm>
            <a:off x="3038453" y="3471805"/>
            <a:ext cx="142688" cy="142688"/>
          </a:xfrm>
          <a:prstGeom prst="ellipse">
            <a:avLst/>
          </a:prstGeom>
          <a:gradFill flip="none" rotWithShape="1">
            <a:gsLst>
              <a:gs pos="0">
                <a:srgbClr val="CF142B">
                  <a:lumMod val="60000"/>
                  <a:lumOff val="40000"/>
                </a:srgbClr>
              </a:gs>
              <a:gs pos="97000">
                <a:srgbClr val="CF142B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7" name="TextBox 18"/>
          <p:cNvSpPr txBox="1">
            <a:spLocks noChangeAspect="1"/>
          </p:cNvSpPr>
          <p:nvPr/>
        </p:nvSpPr>
        <p:spPr>
          <a:xfrm>
            <a:off x="3930497" y="2730523"/>
            <a:ext cx="36831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32000">
                      <a:srgbClr val="717171"/>
                    </a:gs>
                    <a:gs pos="81000">
                      <a:srgbClr val="8A8A8A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latin typeface="Century Gothic" pitchFamily="34" charset="0"/>
              </a:rPr>
              <a:t>............................................</a:t>
            </a:r>
            <a:endParaRPr lang="en-GB" sz="1600" dirty="0"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32000">
                    <a:srgbClr val="717171"/>
                  </a:gs>
                  <a:gs pos="81000">
                    <a:srgbClr val="8A8A8A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latin typeface="Century Gothic" pitchFamily="34" charset="0"/>
            </a:endParaRPr>
          </a:p>
        </p:txBody>
      </p:sp>
      <p:sp>
        <p:nvSpPr>
          <p:cNvPr id="548" name="TextBox 18"/>
          <p:cNvSpPr txBox="1">
            <a:spLocks noChangeAspect="1"/>
          </p:cNvSpPr>
          <p:nvPr/>
        </p:nvSpPr>
        <p:spPr>
          <a:xfrm>
            <a:off x="3930497" y="2730523"/>
            <a:ext cx="36831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gradFill flip="none" rotWithShape="1">
                  <a:gsLst>
                    <a:gs pos="0">
                      <a:srgbClr val="FFFFFF">
                        <a:alpha val="0"/>
                      </a:srgbClr>
                    </a:gs>
                    <a:gs pos="32000">
                      <a:srgbClr val="717171"/>
                    </a:gs>
                    <a:gs pos="81000">
                      <a:srgbClr val="8A8A8A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latin typeface="Century Gothic" pitchFamily="34" charset="0"/>
              </a:rPr>
              <a:t>............................................</a:t>
            </a:r>
            <a:endParaRPr lang="en-GB" sz="1600" dirty="0"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32000">
                    <a:srgbClr val="717171"/>
                  </a:gs>
                  <a:gs pos="81000">
                    <a:srgbClr val="8A8A8A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latin typeface="Century Gothic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691382" y="4838848"/>
            <a:ext cx="3932846" cy="1792887"/>
            <a:chOff x="2691382" y="4838848"/>
            <a:chExt cx="3932846" cy="1792887"/>
          </a:xfrm>
        </p:grpSpPr>
        <p:sp>
          <p:nvSpPr>
            <p:cNvPr id="51" name="AutoShape 9"/>
            <p:cNvSpPr>
              <a:spLocks noChangeArrowheads="1"/>
            </p:cNvSpPr>
            <p:nvPr/>
          </p:nvSpPr>
          <p:spPr bwMode="auto">
            <a:xfrm>
              <a:off x="4252942" y="5396232"/>
              <a:ext cx="805896" cy="715963"/>
            </a:xfrm>
            <a:prstGeom prst="rightArrow">
              <a:avLst>
                <a:gd name="adj1" fmla="val 48579"/>
                <a:gd name="adj2" fmla="val 41135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auto">
            <a:xfrm>
              <a:off x="2691382" y="4838848"/>
              <a:ext cx="13747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1" lang="en-US" altLang="ja-JP" sz="1200" b="1" dirty="0" err="1" smtClean="0">
                  <a:solidFill>
                    <a:srgbClr val="000000"/>
                  </a:solidFill>
                  <a:ea typeface="ＭＳ Ｐゴシック" pitchFamily="50" charset="-128"/>
                </a:rPr>
                <a:t>Gleichstrom</a:t>
              </a:r>
              <a:r>
                <a:rPr kumimoji="1" lang="en-US" altLang="ja-JP" sz="1200" b="1" dirty="0" smtClean="0">
                  <a:solidFill>
                    <a:srgbClr val="000000"/>
                  </a:solidFill>
                  <a:ea typeface="ＭＳ Ｐゴシック" pitchFamily="50" charset="-128"/>
                </a:rPr>
                <a:t> </a:t>
              </a:r>
              <a:r>
                <a:rPr kumimoji="1" lang="en-US" altLang="ja-JP" sz="1200" b="1" dirty="0">
                  <a:solidFill>
                    <a:srgbClr val="000000"/>
                  </a:solidFill>
                  <a:ea typeface="ＭＳ Ｐゴシック" pitchFamily="50" charset="-128"/>
                </a:rPr>
                <a:t>Transfer</a:t>
              </a:r>
            </a:p>
          </p:txBody>
        </p:sp>
        <p:pic>
          <p:nvPicPr>
            <p:cNvPr id="53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031" y="5303688"/>
              <a:ext cx="1384410" cy="104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040" y="5294162"/>
              <a:ext cx="1389945" cy="105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Rectangle 13"/>
            <p:cNvSpPr>
              <a:spLocks noChangeArrowheads="1"/>
            </p:cNvSpPr>
            <p:nvPr/>
          </p:nvSpPr>
          <p:spPr bwMode="auto">
            <a:xfrm>
              <a:off x="5216244" y="4842023"/>
              <a:ext cx="140798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1" lang="en-US" altLang="ja-JP" sz="1200" b="1" dirty="0" err="1" smtClean="0">
                  <a:solidFill>
                    <a:srgbClr val="000000"/>
                  </a:solidFill>
                  <a:ea typeface="ＭＳ Ｐゴシック" pitchFamily="50" charset="-128"/>
                </a:rPr>
                <a:t>Wechselstrom</a:t>
              </a:r>
              <a:r>
                <a:rPr kumimoji="1" lang="en-US" altLang="ja-JP" sz="1200" b="1" dirty="0" smtClean="0">
                  <a:solidFill>
                    <a:srgbClr val="000000"/>
                  </a:solidFill>
                  <a:ea typeface="ＭＳ Ｐゴシック" pitchFamily="50" charset="-128"/>
                </a:rPr>
                <a:t> </a:t>
              </a:r>
              <a:r>
                <a:rPr kumimoji="1" lang="en-US" altLang="ja-JP" sz="1200" b="1" dirty="0">
                  <a:solidFill>
                    <a:srgbClr val="000000"/>
                  </a:solidFill>
                  <a:ea typeface="ＭＳ Ｐゴシック" pitchFamily="50" charset="-128"/>
                </a:rPr>
                <a:t>Transfer</a:t>
              </a:r>
            </a:p>
          </p:txBody>
        </p:sp>
        <p:sp>
          <p:nvSpPr>
            <p:cNvPr id="56" name="Rechteck 55"/>
            <p:cNvSpPr/>
            <p:nvPr/>
          </p:nvSpPr>
          <p:spPr>
            <a:xfrm>
              <a:off x="5228954" y="6354736"/>
              <a:ext cx="13276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ja-JP" sz="1200" dirty="0" err="1" smtClean="0">
                  <a:ea typeface="HGP創英角ｺﾞｼｯｸUB" pitchFamily="50" charset="-128"/>
                </a:rPr>
                <a:t>Bessere</a:t>
              </a:r>
              <a:r>
                <a:rPr kumimoji="1" lang="en-US" altLang="ja-JP" sz="1200" dirty="0" smtClean="0">
                  <a:ea typeface="HGP創英角ｺﾞｼｯｸUB" pitchFamily="50" charset="-128"/>
                </a:rPr>
                <a:t> </a:t>
              </a:r>
              <a:r>
                <a:rPr kumimoji="1" lang="en-US" altLang="ja-JP" sz="1200" dirty="0" err="1" smtClean="0">
                  <a:ea typeface="HGP創英角ｺﾞｼｯｸUB" pitchFamily="50" charset="-128"/>
                </a:rPr>
                <a:t>Haftung</a:t>
              </a:r>
              <a:endParaRPr kumimoji="1" lang="en-US" altLang="ja-JP" sz="1200" dirty="0">
                <a:ea typeface="HGP創英角ｺﾞｼｯｸUB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370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00017 0.04861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3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0017 0.05695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018 0.05625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00017 0.0213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-0.00035 0.0213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6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00035 0.0213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65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00035 0.0213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6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00018 0.02153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6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2.5E-6 0.0213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4" presetClass="emph" presetSubtype="0" repeatCount="200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521"/>
                                  </p:iterate>
                                  <p:childTnLst>
                                    <p:animMotion origin="layout" path="M 2.77778E-6 -2.22222E-6 L 0.00052 -0.01319 " pathEditMode="relative" rAng="0" ptsTypes="AA">
                                      <p:cBhvr>
                                        <p:cTn id="206" dur="6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71"/>
                                    </p:animMotion>
                                    <p:animRot by="1500000">
                                      <p:cBhvr>
                                        <p:cTn id="207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8" dur="325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325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0" dur="325" fill="hold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4" presetClass="emph" presetSubtype="0" repeatCount="2000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057"/>
                                  </p:iterate>
                                  <p:childTnLst>
                                    <p:animMotion origin="layout" path="M 2.77778E-6 -2.22222E-6 L 0.00052 -0.01319 " pathEditMode="relative" rAng="0" ptsTypes="AA">
                                      <p:cBhvr>
                                        <p:cTn id="215" dur="6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71"/>
                                    </p:animMotion>
                                    <p:animRot by="1500000">
                                      <p:cBhvr>
                                        <p:cTn id="21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7" dur="325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8" dur="325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9" dur="325" fill="hold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0017 0.02176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88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00035 0.02176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88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00052 0.02176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088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0035 0.0414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060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007 0.05162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69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0007 0.0555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778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00069 0.05926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963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122 0.0592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63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00139 0.05625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01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00087 0.05162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69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007 0.0405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014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0035 0.02176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88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00017 0.02176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8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00087 0.02176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" grpId="0" animBg="1"/>
      <p:bldP spid="507" grpId="0" animBg="1"/>
      <p:bldP spid="507" grpId="1" animBg="1"/>
      <p:bldP spid="508" grpId="0" animBg="1"/>
      <p:bldP spid="508" grpId="1" animBg="1"/>
      <p:bldP spid="509" grpId="0" animBg="1"/>
      <p:bldP spid="509" grpId="1" animBg="1"/>
      <p:bldP spid="510" grpId="0" animBg="1"/>
      <p:bldP spid="511" grpId="0" animBg="1"/>
      <p:bldP spid="512" grpId="0" animBg="1"/>
      <p:bldP spid="512" grpId="1" animBg="1"/>
      <p:bldP spid="513" grpId="0" animBg="1"/>
      <p:bldP spid="514" grpId="0" animBg="1"/>
      <p:bldP spid="515" grpId="0" animBg="1"/>
      <p:bldP spid="515" grpId="1" animBg="1"/>
      <p:bldP spid="516" grpId="0" animBg="1"/>
      <p:bldP spid="516" grpId="1" animBg="1"/>
      <p:bldP spid="517" grpId="0" animBg="1"/>
      <p:bldP spid="517" grpId="1" animBg="1"/>
      <p:bldP spid="523" grpId="0" animBg="1"/>
      <p:bldP spid="523" grpId="1" animBg="1"/>
      <p:bldP spid="524" grpId="0" animBg="1"/>
      <p:bldP spid="524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528" grpId="0" animBg="1"/>
      <p:bldP spid="528" grpId="1" animBg="1"/>
      <p:bldP spid="529" grpId="0" animBg="1"/>
      <p:bldP spid="529" grpId="1" animBg="1"/>
      <p:bldP spid="530" grpId="0" animBg="1"/>
      <p:bldP spid="530" grpId="1" animBg="1"/>
      <p:bldP spid="531" grpId="0" animBg="1"/>
      <p:bldP spid="531" grpId="1" animBg="1"/>
      <p:bldP spid="532" grpId="0" animBg="1"/>
      <p:bldP spid="532" grpId="1" animBg="1"/>
      <p:bldP spid="533" grpId="0" animBg="1"/>
      <p:bldP spid="533" grpId="1" animBg="1"/>
      <p:bldP spid="534" grpId="0" animBg="1"/>
      <p:bldP spid="534" grpId="1" animBg="1"/>
      <p:bldP spid="535" grpId="0" animBg="1"/>
      <p:bldP spid="535" grpId="1" animBg="1"/>
      <p:bldP spid="536" grpId="0" animBg="1"/>
      <p:bldP spid="536" grpId="1" animBg="1"/>
      <p:bldP spid="537" grpId="0" animBg="1"/>
      <p:bldP spid="541" grpId="0" animBg="1"/>
      <p:bldP spid="542" grpId="0" animBg="1"/>
      <p:bldP spid="543" grpId="0" animBg="1"/>
      <p:bldP spid="544" grpId="0" animBg="1"/>
      <p:bldP spid="544" grpId="1" animBg="1"/>
      <p:bldP spid="545" grpId="0" animBg="1"/>
      <p:bldP spid="545" grpId="1" animBg="1"/>
      <p:bldP spid="546" grpId="0" animBg="1"/>
      <p:bldP spid="547" grpId="0"/>
      <p:bldP spid="547" grpId="1"/>
      <p:bldP spid="548" grpId="0"/>
      <p:bldP spid="54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35928"/>
            <a:ext cx="8229600" cy="615600"/>
          </a:xfrm>
        </p:spPr>
        <p:txBody>
          <a:bodyPr/>
          <a:lstStyle/>
          <a:p>
            <a:r>
              <a:rPr lang="en-US" sz="2400" dirty="0"/>
              <a:t>Linoprint C </a:t>
            </a:r>
            <a:r>
              <a:rPr lang="en-US" sz="2400" dirty="0" smtClean="0"/>
              <a:t>751 – min &amp; max paper </a:t>
            </a:r>
            <a:r>
              <a:rPr lang="en-US" sz="2400" dirty="0"/>
              <a:t>s</a:t>
            </a:r>
            <a:r>
              <a:rPr lang="en-US" sz="2400" dirty="0" smtClean="0"/>
              <a:t>izes &amp; print formats</a:t>
            </a:r>
            <a:endParaRPr lang="en-US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9A1232C-420B-4CB6-AF06-FDB2E0738B27}" type="slidenum">
              <a:rPr lang="de-DE" smtClean="0">
                <a:solidFill>
                  <a:srgbClr val="000000"/>
                </a:solidFill>
              </a:rPr>
              <a:pPr/>
              <a:t>12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915816" y="2192623"/>
            <a:ext cx="5684884" cy="3360613"/>
            <a:chOff x="5031130" y="2173945"/>
            <a:chExt cx="3566962" cy="2515195"/>
          </a:xfrm>
        </p:grpSpPr>
        <p:sp>
          <p:nvSpPr>
            <p:cNvPr id="17" name="Rectangle 51"/>
            <p:cNvSpPr>
              <a:spLocks noChangeArrowheads="1"/>
            </p:cNvSpPr>
            <p:nvPr/>
          </p:nvSpPr>
          <p:spPr bwMode="auto">
            <a:xfrm>
              <a:off x="5349359" y="2459332"/>
              <a:ext cx="3248733" cy="22208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52"/>
            <p:cNvSpPr>
              <a:spLocks noChangeArrowheads="1"/>
            </p:cNvSpPr>
            <p:nvPr/>
          </p:nvSpPr>
          <p:spPr bwMode="auto">
            <a:xfrm>
              <a:off x="5502742" y="2597719"/>
              <a:ext cx="2967531" cy="193517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auto">
            <a:xfrm>
              <a:off x="5976156" y="2599950"/>
              <a:ext cx="0" cy="191732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Line 54"/>
            <p:cNvSpPr>
              <a:spLocks noChangeShapeType="1"/>
            </p:cNvSpPr>
            <p:nvPr/>
          </p:nvSpPr>
          <p:spPr bwMode="auto">
            <a:xfrm>
              <a:off x="5494221" y="4119970"/>
              <a:ext cx="29611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Rectangle 55"/>
            <p:cNvSpPr>
              <a:spLocks noChangeArrowheads="1"/>
            </p:cNvSpPr>
            <p:nvPr/>
          </p:nvSpPr>
          <p:spPr bwMode="auto">
            <a:xfrm rot="16200000">
              <a:off x="5564172" y="3402051"/>
              <a:ext cx="636618" cy="168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ja-JP" sz="1000" dirty="0">
                  <a:solidFill>
                    <a:schemeClr val="tx2"/>
                  </a:solidFill>
                  <a:ea typeface="ＭＳ 明朝" pitchFamily="17" charset="-128"/>
                </a:rPr>
                <a:t>320mm</a:t>
              </a:r>
              <a:endParaRPr lang="en-US" altLang="ja-JP" dirty="0">
                <a:solidFill>
                  <a:schemeClr val="tx2"/>
                </a:solidFill>
              </a:endParaRPr>
            </a:p>
          </p:txBody>
        </p:sp>
        <p:sp>
          <p:nvSpPr>
            <p:cNvPr id="22" name="Rectangle 56"/>
            <p:cNvSpPr>
              <a:spLocks noChangeArrowheads="1"/>
            </p:cNvSpPr>
            <p:nvPr/>
          </p:nvSpPr>
          <p:spPr bwMode="auto">
            <a:xfrm>
              <a:off x="6768245" y="3934635"/>
              <a:ext cx="684076" cy="19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ja-JP" sz="1000" dirty="0" smtClean="0">
                  <a:solidFill>
                    <a:schemeClr val="tx2"/>
                  </a:solidFill>
                  <a:ea typeface="ＭＳ 明朝" pitchFamily="17" charset="-128"/>
                </a:rPr>
                <a:t>622 </a:t>
              </a:r>
              <a:r>
                <a:rPr lang="en-US" altLang="ja-JP" sz="1000" dirty="0">
                  <a:solidFill>
                    <a:schemeClr val="tx2"/>
                  </a:solidFill>
                  <a:ea typeface="ＭＳ 明朝" pitchFamily="17" charset="-128"/>
                </a:rPr>
                <a:t>mm</a:t>
              </a:r>
              <a:endParaRPr lang="en-US" altLang="ja-JP" dirty="0">
                <a:solidFill>
                  <a:schemeClr val="tx2"/>
                </a:solidFill>
              </a:endParaRPr>
            </a:p>
          </p:txBody>
        </p:sp>
        <p:sp>
          <p:nvSpPr>
            <p:cNvPr id="23" name="Rectangle 57"/>
            <p:cNvSpPr>
              <a:spLocks noChangeArrowheads="1"/>
            </p:cNvSpPr>
            <p:nvPr/>
          </p:nvSpPr>
          <p:spPr bwMode="auto">
            <a:xfrm>
              <a:off x="7337823" y="2624503"/>
              <a:ext cx="1122609" cy="296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ja-JP" sz="1100" b="1" dirty="0">
                  <a:solidFill>
                    <a:schemeClr val="tx2"/>
                  </a:solidFill>
                  <a:ea typeface="ＭＳ 明朝" pitchFamily="17" charset="-128"/>
                </a:rPr>
                <a:t>Printable area</a:t>
              </a:r>
              <a:endParaRPr lang="en-US" altLang="ja-JP" dirty="0">
                <a:solidFill>
                  <a:schemeClr val="tx2"/>
                </a:solidFill>
              </a:endParaRPr>
            </a:p>
          </p:txBody>
        </p:sp>
        <p:sp>
          <p:nvSpPr>
            <p:cNvPr id="24" name="Line 58"/>
            <p:cNvSpPr>
              <a:spLocks noChangeShapeType="1"/>
            </p:cNvSpPr>
            <p:nvPr/>
          </p:nvSpPr>
          <p:spPr bwMode="auto">
            <a:xfrm>
              <a:off x="5345098" y="2336569"/>
              <a:ext cx="32466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59"/>
            <p:cNvSpPr>
              <a:spLocks noChangeShapeType="1"/>
            </p:cNvSpPr>
            <p:nvPr/>
          </p:nvSpPr>
          <p:spPr bwMode="auto">
            <a:xfrm>
              <a:off x="5218988" y="2461563"/>
              <a:ext cx="0" cy="22275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60"/>
            <p:cNvSpPr>
              <a:spLocks noChangeArrowheads="1"/>
            </p:cNvSpPr>
            <p:nvPr/>
          </p:nvSpPr>
          <p:spPr bwMode="auto">
            <a:xfrm>
              <a:off x="6552220" y="2173945"/>
              <a:ext cx="803240" cy="159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ja-JP" sz="1000" dirty="0" smtClean="0">
                  <a:solidFill>
                    <a:srgbClr val="000000"/>
                  </a:solidFill>
                  <a:ea typeface="ＭＳ 明朝" pitchFamily="17" charset="-128"/>
                </a:rPr>
                <a:t>630 mm</a:t>
              </a:r>
              <a:endParaRPr lang="en-US" altLang="ja-JP" sz="1000" dirty="0"/>
            </a:p>
          </p:txBody>
        </p:sp>
        <p:sp>
          <p:nvSpPr>
            <p:cNvPr id="27" name="Text Box 61"/>
            <p:cNvSpPr txBox="1">
              <a:spLocks noChangeArrowheads="1"/>
            </p:cNvSpPr>
            <p:nvPr/>
          </p:nvSpPr>
          <p:spPr bwMode="auto">
            <a:xfrm rot="16200000">
              <a:off x="4821625" y="3473836"/>
              <a:ext cx="607952" cy="188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altLang="ja-JP" sz="1000" dirty="0" smtClean="0">
                  <a:ea typeface="ＭＳ 明朝" pitchFamily="17" charset="-128"/>
                </a:rPr>
                <a:t>330mm</a:t>
              </a:r>
              <a:endParaRPr lang="en-US" altLang="ja-JP" sz="1000" dirty="0"/>
            </a:p>
          </p:txBody>
        </p:sp>
        <p:sp>
          <p:nvSpPr>
            <p:cNvPr id="39" name="Text Box 108"/>
            <p:cNvSpPr txBox="1">
              <a:spLocks noChangeArrowheads="1"/>
            </p:cNvSpPr>
            <p:nvPr/>
          </p:nvSpPr>
          <p:spPr bwMode="auto">
            <a:xfrm>
              <a:off x="6472116" y="3334857"/>
              <a:ext cx="1235923" cy="276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smtClean="0"/>
                <a:t>651/751</a:t>
              </a:r>
              <a:endParaRPr lang="en-US" altLang="ja-JP" dirty="0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1163847" y="1736725"/>
            <a:ext cx="14579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1400" dirty="0" smtClean="0"/>
              <a:t>min. paper size</a:t>
            </a:r>
            <a:endParaRPr lang="en-US" sz="1400" dirty="0"/>
          </a:p>
        </p:txBody>
      </p:sp>
      <p:sp>
        <p:nvSpPr>
          <p:cNvPr id="41" name="Textfeld 40"/>
          <p:cNvSpPr txBox="1"/>
          <p:nvPr/>
        </p:nvSpPr>
        <p:spPr>
          <a:xfrm>
            <a:off x="4932040" y="1736725"/>
            <a:ext cx="145937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1400" dirty="0" smtClean="0"/>
              <a:t>max. paper size</a:t>
            </a:r>
            <a:endParaRPr lang="en-US" sz="14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28487" y="2192623"/>
            <a:ext cx="1973886" cy="1535730"/>
            <a:chOff x="520118" y="4005064"/>
            <a:chExt cx="1354277" cy="1053659"/>
          </a:xfrm>
        </p:grpSpPr>
        <p:sp>
          <p:nvSpPr>
            <p:cNvPr id="32" name="Line 67"/>
            <p:cNvSpPr>
              <a:spLocks noChangeShapeType="1"/>
            </p:cNvSpPr>
            <p:nvPr/>
          </p:nvSpPr>
          <p:spPr bwMode="auto">
            <a:xfrm>
              <a:off x="714313" y="4074645"/>
              <a:ext cx="0" cy="6658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" name="Line 69"/>
            <p:cNvSpPr>
              <a:spLocks noChangeShapeType="1"/>
            </p:cNvSpPr>
            <p:nvPr/>
          </p:nvSpPr>
          <p:spPr bwMode="auto">
            <a:xfrm>
              <a:off x="802229" y="4812502"/>
              <a:ext cx="1072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 rot="16200000">
              <a:off x="298807" y="4226375"/>
              <a:ext cx="68884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000" dirty="0" smtClean="0"/>
                <a:t>100mm</a:t>
              </a:r>
              <a:endParaRPr lang="en-US" altLang="ja-JP" sz="1000" dirty="0"/>
            </a:p>
          </p:txBody>
        </p:sp>
        <p:sp>
          <p:nvSpPr>
            <p:cNvPr id="4" name="Rechteck 3"/>
            <p:cNvSpPr/>
            <p:nvPr/>
          </p:nvSpPr>
          <p:spPr>
            <a:xfrm>
              <a:off x="830278" y="4074645"/>
              <a:ext cx="980010" cy="66584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 Box 70"/>
            <p:cNvSpPr txBox="1">
              <a:spLocks noChangeArrowheads="1"/>
            </p:cNvSpPr>
            <p:nvPr/>
          </p:nvSpPr>
          <p:spPr bwMode="auto">
            <a:xfrm>
              <a:off x="1026852" y="4812502"/>
              <a:ext cx="756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000" dirty="0"/>
                <a:t>139.7mm</a:t>
              </a:r>
            </a:p>
          </p:txBody>
        </p:sp>
        <p:sp>
          <p:nvSpPr>
            <p:cNvPr id="30" name="Text Box 65"/>
            <p:cNvSpPr txBox="1">
              <a:spLocks noChangeArrowheads="1"/>
            </p:cNvSpPr>
            <p:nvPr/>
          </p:nvSpPr>
          <p:spPr bwMode="auto">
            <a:xfrm>
              <a:off x="1031951" y="4290509"/>
              <a:ext cx="573205" cy="19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smtClean="0"/>
                <a:t>651/751</a:t>
              </a:r>
              <a:endParaRPr lang="en-US" altLang="ja-JP" dirty="0"/>
            </a:p>
          </p:txBody>
        </p:sp>
      </p:grpSp>
      <p:sp>
        <p:nvSpPr>
          <p:cNvPr id="5" name="Pfeil nach links 4"/>
          <p:cNvSpPr/>
          <p:nvPr/>
        </p:nvSpPr>
        <p:spPr>
          <a:xfrm>
            <a:off x="2774901" y="6120280"/>
            <a:ext cx="3191608" cy="449916"/>
          </a:xfrm>
          <a:prstGeom prst="leftArrow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/>
              <a:t>print direction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3426145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646521" y="6539254"/>
            <a:ext cx="457200" cy="142876"/>
          </a:xfrm>
          <a:prstGeom prst="rect">
            <a:avLst/>
          </a:prstGeom>
        </p:spPr>
        <p:txBody>
          <a:bodyPr/>
          <a:lstStyle/>
          <a:p>
            <a:fld id="{D9A1232C-420B-4CB6-AF06-FDB2E0738B27}" type="slidenum">
              <a:rPr lang="de-DE">
                <a:solidFill>
                  <a:srgbClr val="000000"/>
                </a:solidFill>
              </a:rPr>
              <a:pPr/>
              <a:t>13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 rot="16200000">
            <a:off x="7153800" y="2963400"/>
            <a:ext cx="3420000" cy="18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● Title ● Author ● Date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332640" cy="6888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166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/>
          <a:srcRect l="-93"/>
          <a:stretch/>
        </p:blipFill>
        <p:spPr>
          <a:xfrm>
            <a:off x="3806825" y="3544888"/>
            <a:ext cx="4868863" cy="283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3" name="Titel 2"/>
          <p:cNvSpPr>
            <a:spLocks noGrp="1"/>
          </p:cNvSpPr>
          <p:nvPr>
            <p:ph type="title"/>
          </p:nvPr>
        </p:nvSpPr>
        <p:spPr>
          <a:xfrm>
            <a:off x="452438" y="517525"/>
            <a:ext cx="8229600" cy="615950"/>
          </a:xfrm>
        </p:spPr>
        <p:txBody>
          <a:bodyPr/>
          <a:lstStyle/>
          <a:p>
            <a:r>
              <a:rPr lang="en-US" altLang="de-DE" sz="2400" dirty="0" smtClean="0"/>
              <a:t>Linoprint C </a:t>
            </a:r>
            <a:r>
              <a:rPr lang="en-US" altLang="de-DE" sz="2400" dirty="0" err="1" smtClean="0"/>
              <a:t>Produkt-Linie</a:t>
            </a:r>
            <a:endParaRPr lang="en-US" altLang="de-DE" sz="2400" dirty="0" smtClean="0"/>
          </a:p>
        </p:txBody>
      </p:sp>
      <p:pic>
        <p:nvPicPr>
          <p:cNvPr id="30724" name="Picture 3" descr="\\teamnet.heidelberg.com\DavWWWRoot\pm\projects\Digital\Digital_Lib\Product Marketing\Logo\Linoprint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6021388"/>
            <a:ext cx="18907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/>
          <a:srcRect l="-1" r="-23"/>
          <a:stretch/>
        </p:blipFill>
        <p:spPr bwMode="auto">
          <a:xfrm>
            <a:off x="468313" y="1304925"/>
            <a:ext cx="4889500" cy="276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2" descr="\\teamnet.heidelberg.com\DavWWWRoot\pm\projects\Digital\Digital_Lib\Product Marketing\Logo\Linoprint C 901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1493838"/>
            <a:ext cx="16605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 descr="\\teamnet.heidelberg.com\DavWWWRoot\pm\projects\Digital\Digital_Lib\Product Marketing\Logo\Linoprint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93838"/>
            <a:ext cx="18907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4" descr="\\teamnet.heidelberg.com\DavWWWRoot\pm\projects\Digital\Digital_Lib\Product Marketing\Logo\Linoprint C 751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5994400"/>
            <a:ext cx="16176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5405438" y="1306513"/>
            <a:ext cx="3532187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tx2"/>
                </a:solidFill>
                <a:latin typeface="Arial" charset="0"/>
                <a:cs typeface="Arial" charset="0"/>
              </a:rPr>
              <a:t>High-performance</a:t>
            </a:r>
          </a:p>
          <a:p>
            <a:pPr>
              <a:defRPr/>
            </a:pPr>
            <a:endParaRPr lang="de-DE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90 </a:t>
            </a:r>
            <a:r>
              <a:rPr lang="en-US" dirty="0" err="1" smtClean="0">
                <a:latin typeface="Arial" charset="0"/>
                <a:cs typeface="Arial" charset="0"/>
              </a:rPr>
              <a:t>Seiten</a:t>
            </a:r>
            <a:r>
              <a:rPr lang="en-US" dirty="0" smtClean="0">
                <a:latin typeface="Arial" charset="0"/>
                <a:cs typeface="Arial" charset="0"/>
              </a:rPr>
              <a:t> pro minute</a:t>
            </a:r>
            <a:endParaRPr lang="en-US" dirty="0">
              <a:latin typeface="Arial" charset="0"/>
              <a:cs typeface="Arial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750.000 </a:t>
            </a:r>
            <a:r>
              <a:rPr lang="en-US" dirty="0">
                <a:latin typeface="Arial" charset="0"/>
                <a:cs typeface="Arial" charset="0"/>
              </a:rPr>
              <a:t>A4 </a:t>
            </a:r>
            <a:r>
              <a:rPr lang="en-US" dirty="0" err="1" smtClean="0">
                <a:latin typeface="Arial" charset="0"/>
                <a:cs typeface="Arial" charset="0"/>
              </a:rPr>
              <a:t>Seiten</a:t>
            </a:r>
            <a:r>
              <a:rPr lang="en-US" dirty="0" smtClean="0">
                <a:latin typeface="Arial" charset="0"/>
                <a:cs typeface="Arial" charset="0"/>
              </a:rPr>
              <a:t> pro </a:t>
            </a:r>
            <a:r>
              <a:rPr lang="en-US" dirty="0" err="1" smtClean="0">
                <a:latin typeface="Arial" charset="0"/>
                <a:cs typeface="Arial" charset="0"/>
              </a:rPr>
              <a:t>Monat</a:t>
            </a:r>
            <a:endParaRPr lang="en-US" dirty="0">
              <a:latin typeface="Arial" charset="0"/>
              <a:cs typeface="Arial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</a:rPr>
              <a:t>Bis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zu</a:t>
            </a:r>
            <a:r>
              <a:rPr lang="en-US" dirty="0" smtClean="0">
                <a:latin typeface="Arial" charset="0"/>
                <a:cs typeface="Arial" charset="0"/>
              </a:rPr>
              <a:t> 350 gr/m² </a:t>
            </a:r>
            <a:r>
              <a:rPr lang="de-DE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63550" y="4598988"/>
            <a:ext cx="3522663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tx2"/>
                </a:solidFill>
                <a:latin typeface="Arial" charset="0"/>
                <a:cs typeface="Arial" charset="0"/>
              </a:rPr>
              <a:t>All-</a:t>
            </a:r>
            <a:r>
              <a:rPr lang="de-DE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rounder</a:t>
            </a:r>
            <a:endParaRPr lang="de-DE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de-DE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65/75 </a:t>
            </a:r>
            <a:r>
              <a:rPr lang="en-US" dirty="0" err="1">
                <a:latin typeface="Arial" charset="0"/>
                <a:cs typeface="Arial" charset="0"/>
              </a:rPr>
              <a:t>Seiten</a:t>
            </a:r>
            <a:r>
              <a:rPr lang="en-US" dirty="0">
                <a:latin typeface="Arial" charset="0"/>
                <a:cs typeface="Arial" charset="0"/>
              </a:rPr>
              <a:t> pro minute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350.000 </a:t>
            </a:r>
            <a:r>
              <a:rPr lang="en-US" dirty="0">
                <a:latin typeface="Arial" charset="0"/>
                <a:cs typeface="Arial" charset="0"/>
              </a:rPr>
              <a:t>A4 </a:t>
            </a:r>
            <a:r>
              <a:rPr lang="en-US" dirty="0" err="1">
                <a:latin typeface="Arial" charset="0"/>
                <a:cs typeface="Arial" charset="0"/>
              </a:rPr>
              <a:t>Seiten</a:t>
            </a:r>
            <a:r>
              <a:rPr lang="en-US" dirty="0">
                <a:latin typeface="Arial" charset="0"/>
                <a:cs typeface="Arial" charset="0"/>
              </a:rPr>
              <a:t> pro </a:t>
            </a:r>
            <a:r>
              <a:rPr lang="en-US" dirty="0" err="1">
                <a:latin typeface="Arial" charset="0"/>
                <a:cs typeface="Arial" charset="0"/>
              </a:rPr>
              <a:t>Monat</a:t>
            </a:r>
            <a:endParaRPr lang="en-US" dirty="0">
              <a:latin typeface="Arial" charset="0"/>
              <a:cs typeface="Arial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dirty="0" err="1">
                <a:latin typeface="Arial" charset="0"/>
                <a:cs typeface="Arial" charset="0"/>
              </a:rPr>
              <a:t>Bis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zu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300 </a:t>
            </a:r>
            <a:r>
              <a:rPr lang="en-US" dirty="0">
                <a:latin typeface="Arial" charset="0"/>
                <a:cs typeface="Arial" charset="0"/>
              </a:rPr>
              <a:t>gr/m² </a:t>
            </a:r>
            <a:r>
              <a:rPr lang="de-DE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endParaRPr lang="de-DE" dirty="0">
              <a:latin typeface="Arial" charset="0"/>
              <a:cs typeface="Arial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</a:rPr>
              <a:t>Umschläge</a:t>
            </a:r>
            <a:r>
              <a:rPr lang="en-US" dirty="0" smtClean="0"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cs typeface="Arial" charset="0"/>
              </a:rPr>
              <a:t>Langes</a:t>
            </a:r>
            <a:r>
              <a:rPr lang="en-US" dirty="0" smtClean="0">
                <a:latin typeface="Arial" charset="0"/>
                <a:cs typeface="Arial" charset="0"/>
              </a:rPr>
              <a:t> Format</a:t>
            </a:r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09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68000" y="764760"/>
            <a:ext cx="8229599" cy="504000"/>
          </a:xfrm>
        </p:spPr>
        <p:txBody>
          <a:bodyPr/>
          <a:lstStyle/>
          <a:p>
            <a:r>
              <a:rPr lang="en-US" dirty="0" smtClean="0"/>
              <a:t>Prinect </a:t>
            </a:r>
            <a:r>
              <a:rPr lang="en-US" dirty="0" smtClean="0"/>
              <a:t>– </a:t>
            </a:r>
            <a:r>
              <a:rPr lang="en-US" dirty="0" smtClean="0"/>
              <a:t>der </a:t>
            </a:r>
            <a:r>
              <a:rPr lang="en-US" smtClean="0"/>
              <a:t>Druckereiworkflow</a:t>
            </a:r>
            <a:endParaRPr lang="en-US" dirty="0" smtClean="0"/>
          </a:p>
        </p:txBody>
      </p:sp>
      <p:sp>
        <p:nvSpPr>
          <p:cNvPr id="19" name="Foliennummernplatzhalter 1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538913"/>
            <a:ext cx="457200" cy="142875"/>
          </a:xfrm>
        </p:spPr>
        <p:txBody>
          <a:bodyPr vert="horz" lIns="0" tIns="0" rIns="0" bIns="0" rtlCol="0" anchor="ctr"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fld id="{C66C7907-E61E-4D0B-8F8A-EB66E2C7DB20}" type="slidenum">
              <a:rPr lang="de-DE" sz="800">
                <a:solidFill>
                  <a:srgbClr val="000000"/>
                </a:solidFill>
              </a:rPr>
              <a:pPr marL="0" indent="0" algn="ctr" fontAlgn="auto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de-DE" sz="800" dirty="0">
              <a:solidFill>
                <a:srgbClr val="000000"/>
              </a:solidFill>
            </a:endParaRPr>
          </a:p>
        </p:txBody>
      </p:sp>
      <p:pic>
        <p:nvPicPr>
          <p:cNvPr id="5124" name="Picture 4" descr="D:\Daten\Pictures\Prinect House\alt\Prinect House with 901 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8493"/>
            <a:ext cx="8856984" cy="553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 rot="20728237">
            <a:off x="1528700" y="2905981"/>
            <a:ext cx="3420380" cy="1216144"/>
          </a:xfrm>
          <a:prstGeom prst="ellipse">
            <a:avLst/>
          </a:prstGeom>
          <a:solidFill>
            <a:srgbClr val="E21F23">
              <a:alpha val="3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52800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Print On Demand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Anwendungsfall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597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Variable Data Printing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Anwendungsfall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45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Data Printing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Definition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Elements </a:t>
            </a:r>
            <a:r>
              <a:rPr lang="en-US" sz="1600" dirty="0" err="1" smtClean="0"/>
              <a:t>wie</a:t>
            </a:r>
            <a:r>
              <a:rPr lang="en-US" sz="1600" dirty="0" smtClean="0"/>
              <a:t> </a:t>
            </a:r>
            <a:r>
              <a:rPr lang="en-US" sz="1600" dirty="0" err="1" smtClean="0"/>
              <a:t>z.B</a:t>
            </a:r>
            <a:r>
              <a:rPr lang="en-US" sz="1600" dirty="0" smtClean="0"/>
              <a:t>. </a:t>
            </a:r>
            <a:r>
              <a:rPr lang="en-US" sz="1600" dirty="0" err="1" smtClean="0"/>
              <a:t>Texte</a:t>
            </a:r>
            <a:r>
              <a:rPr lang="en-US" sz="1600" dirty="0" smtClean="0"/>
              <a:t>, </a:t>
            </a:r>
            <a:r>
              <a:rPr lang="en-US" sz="1600" dirty="0" err="1" smtClean="0"/>
              <a:t>Grafiken</a:t>
            </a:r>
            <a:r>
              <a:rPr lang="en-US" sz="1600" dirty="0" smtClean="0"/>
              <a:t>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Bilder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 smtClean="0"/>
              <a:t>können</a:t>
            </a:r>
            <a:r>
              <a:rPr lang="en-US" sz="1600" dirty="0" smtClean="0"/>
              <a:t> in </a:t>
            </a:r>
            <a:r>
              <a:rPr lang="en-US" sz="1600" dirty="0" err="1" smtClean="0"/>
              <a:t>bei</a:t>
            </a:r>
            <a:r>
              <a:rPr lang="en-US" sz="1600" dirty="0" smtClean="0"/>
              <a:t> </a:t>
            </a:r>
            <a:r>
              <a:rPr lang="en-US" sz="1600" dirty="0" err="1" smtClean="0"/>
              <a:t>jedem</a:t>
            </a:r>
            <a:r>
              <a:rPr lang="en-US" sz="1600" dirty="0" smtClean="0"/>
              <a:t> </a:t>
            </a:r>
            <a:r>
              <a:rPr lang="en-US" sz="1600" dirty="0" err="1" smtClean="0"/>
              <a:t>Druckbogen</a:t>
            </a:r>
            <a:r>
              <a:rPr lang="en-US" sz="1600" dirty="0" smtClean="0"/>
              <a:t> </a:t>
            </a:r>
            <a:r>
              <a:rPr lang="en-US" sz="1600" dirty="0" err="1" smtClean="0"/>
              <a:t>geändert</a:t>
            </a:r>
            <a:r>
              <a:rPr lang="en-US" sz="1600" dirty="0" smtClean="0"/>
              <a:t> </a:t>
            </a:r>
            <a:r>
              <a:rPr lang="en-US" sz="1600" dirty="0" err="1" smtClean="0"/>
              <a:t>werden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err="1" smtClean="0"/>
              <a:t>Jede</a:t>
            </a:r>
            <a:r>
              <a:rPr lang="en-US" sz="1600" dirty="0" smtClean="0"/>
              <a:t> </a:t>
            </a:r>
            <a:r>
              <a:rPr lang="en-US" sz="1600" dirty="0" err="1" smtClean="0"/>
              <a:t>Seite</a:t>
            </a:r>
            <a:r>
              <a:rPr lang="en-US" sz="1600" dirty="0" smtClean="0"/>
              <a:t> </a:t>
            </a:r>
            <a:r>
              <a:rPr lang="en-US" sz="1600" dirty="0" err="1" smtClean="0"/>
              <a:t>kann</a:t>
            </a:r>
            <a:r>
              <a:rPr lang="en-US" sz="1600" dirty="0" smtClean="0"/>
              <a:t> </a:t>
            </a:r>
            <a:r>
              <a:rPr lang="en-US" sz="1600" dirty="0" err="1" smtClean="0"/>
              <a:t>unterschiedlich</a:t>
            </a:r>
            <a:r>
              <a:rPr lang="en-US" sz="1600" dirty="0" smtClean="0"/>
              <a:t> – </a:t>
            </a:r>
            <a:r>
              <a:rPr lang="en-US" sz="1600" dirty="0" err="1" smtClean="0"/>
              <a:t>personalisiert</a:t>
            </a:r>
            <a:r>
              <a:rPr lang="en-US" sz="1600" dirty="0" smtClean="0"/>
              <a:t> </a:t>
            </a:r>
            <a:r>
              <a:rPr lang="en-US" sz="1600" dirty="0" err="1" smtClean="0"/>
              <a:t>werden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None/>
            </a:pPr>
            <a:r>
              <a:rPr lang="en-US" dirty="0" err="1" smtClean="0"/>
              <a:t>Verwendet</a:t>
            </a:r>
            <a:r>
              <a:rPr lang="en-US" dirty="0" smtClean="0"/>
              <a:t> in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Web-Shops (</a:t>
            </a:r>
            <a:r>
              <a:rPr lang="en-US" sz="1600" dirty="0" err="1" smtClean="0"/>
              <a:t>z.B</a:t>
            </a:r>
            <a:r>
              <a:rPr lang="en-US" sz="1600" dirty="0" smtClean="0"/>
              <a:t>. Amazon, Google, </a:t>
            </a:r>
            <a:r>
              <a:rPr lang="en-US" sz="1600" dirty="0" err="1" smtClean="0"/>
              <a:t>Ebay</a:t>
            </a:r>
            <a:r>
              <a:rPr lang="en-US" sz="1600" dirty="0" smtClean="0"/>
              <a:t>, etc.)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err="1" smtClean="0"/>
              <a:t>Personalisierte</a:t>
            </a:r>
            <a:r>
              <a:rPr lang="en-US" sz="1600" dirty="0" smtClean="0"/>
              <a:t> </a:t>
            </a:r>
            <a:r>
              <a:rPr lang="en-US" sz="1600" dirty="0" err="1" smtClean="0"/>
              <a:t>Briefe</a:t>
            </a:r>
            <a:r>
              <a:rPr lang="en-US" sz="1600" dirty="0" smtClean="0"/>
              <a:t> (direct mailings)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z.B</a:t>
            </a:r>
            <a:r>
              <a:rPr lang="en-US" sz="1600" dirty="0" smtClean="0"/>
              <a:t>. “</a:t>
            </a:r>
            <a:r>
              <a:rPr lang="en-US" sz="1600" dirty="0" err="1" smtClean="0"/>
              <a:t>Lieber</a:t>
            </a:r>
            <a:r>
              <a:rPr lang="en-US" sz="1600" dirty="0" smtClean="0"/>
              <a:t> Herr XYZ”)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err="1" smtClean="0"/>
              <a:t>Personalisierte</a:t>
            </a:r>
            <a:r>
              <a:rPr lang="en-US" sz="1600" dirty="0" smtClean="0"/>
              <a:t> </a:t>
            </a:r>
            <a:r>
              <a:rPr lang="en-US" sz="1600" dirty="0" err="1" smtClean="0"/>
              <a:t>Anzeigen</a:t>
            </a:r>
            <a:r>
              <a:rPr lang="en-US" sz="1600" dirty="0" smtClean="0"/>
              <a:t> (</a:t>
            </a:r>
            <a:r>
              <a:rPr lang="en-US" sz="1600" dirty="0" err="1" smtClean="0"/>
              <a:t>Kataloge</a:t>
            </a:r>
            <a:r>
              <a:rPr lang="en-US" sz="1600" dirty="0" smtClean="0"/>
              <a:t>, Flyer etc.)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err="1" smtClean="0"/>
              <a:t>Rechnungen</a:t>
            </a:r>
            <a:r>
              <a:rPr lang="en-US" sz="1600" dirty="0" smtClean="0"/>
              <a:t> (transactional printing)</a:t>
            </a:r>
            <a:br>
              <a:rPr lang="en-US" sz="1600" dirty="0" smtClean="0"/>
            </a:br>
            <a:r>
              <a:rPr lang="en-US" sz="1600" dirty="0" smtClean="0"/>
              <a:t>(Telekom, </a:t>
            </a:r>
            <a:r>
              <a:rPr lang="en-US" sz="1600" dirty="0" err="1" smtClean="0"/>
              <a:t>Versicherungen</a:t>
            </a:r>
            <a:r>
              <a:rPr lang="en-US" sz="1600" dirty="0" smtClean="0"/>
              <a:t>, etc.)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65" y="692696"/>
            <a:ext cx="2018023" cy="282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65" y="3609020"/>
            <a:ext cx="2019847" cy="283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7470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VDP workflow </a:t>
            </a:r>
            <a:r>
              <a:rPr lang="en-US" b="1" dirty="0" smtClean="0"/>
              <a:t>without</a:t>
            </a:r>
            <a:r>
              <a:rPr lang="en-US" dirty="0" smtClean="0"/>
              <a:t> “VDP-Language”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2652212" y="2733496"/>
            <a:ext cx="8995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860032" y="2780928"/>
            <a:ext cx="8995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1187624" y="1341438"/>
            <a:ext cx="1944216" cy="3123026"/>
            <a:chOff x="1187624" y="1341438"/>
            <a:chExt cx="1944216" cy="3123026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356068" y="2132856"/>
              <a:ext cx="1214264" cy="2331608"/>
              <a:chOff x="1356068" y="2132856"/>
              <a:chExt cx="1214264" cy="2331608"/>
            </a:xfrm>
          </p:grpSpPr>
          <p:pic>
            <p:nvPicPr>
              <p:cNvPr id="23558" name="Picture 6" descr="http://unparadigman.blogia.com/upload/20090412181414-adobe-indesign-cs3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56068" y="2132856"/>
                <a:ext cx="1214264" cy="1214264"/>
              </a:xfrm>
              <a:prstGeom prst="rect">
                <a:avLst/>
              </a:prstGeom>
              <a:noFill/>
            </p:spPr>
          </p:pic>
          <p:pic>
            <p:nvPicPr>
              <p:cNvPr id="23560" name="Picture 8" descr="http://treasby.com/Skills%20Set/quarkxpress-icon-512x51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28844" y="3457121"/>
                <a:ext cx="1007343" cy="1007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6" name="Textfeld 25"/>
            <p:cNvSpPr txBox="1"/>
            <p:nvPr/>
          </p:nvSpPr>
          <p:spPr>
            <a:xfrm>
              <a:off x="1187624" y="1341438"/>
              <a:ext cx="194421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err="1" smtClean="0"/>
                <a:t>statischer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Anteil</a:t>
              </a:r>
              <a:endParaRPr lang="en-US" sz="1600" b="1" dirty="0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3419872" y="1341438"/>
            <a:ext cx="1800200" cy="3667570"/>
            <a:chOff x="3419872" y="1341438"/>
            <a:chExt cx="1800200" cy="3667570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3568166" y="2065016"/>
              <a:ext cx="1039813" cy="2943992"/>
              <a:chOff x="3568166" y="2065016"/>
              <a:chExt cx="1039813" cy="2943992"/>
            </a:xfrm>
          </p:grpSpPr>
          <p:pic>
            <p:nvPicPr>
              <p:cNvPr id="23562" name="Picture 10" descr="http://www.americanveteranxpress.com/promotions/images/excel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40174" y="2065016"/>
                <a:ext cx="935534" cy="935534"/>
              </a:xfrm>
              <a:prstGeom prst="rect">
                <a:avLst/>
              </a:prstGeom>
              <a:noFill/>
            </p:spPr>
          </p:pic>
          <p:pic>
            <p:nvPicPr>
              <p:cNvPr id="23564" name="Picture 12" descr="http://c.dryicons.com/images/icon_sets/coquette_part_5_icons_set/png/128x128/csv_file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68166" y="3001120"/>
                <a:ext cx="1039813" cy="1039813"/>
              </a:xfrm>
              <a:prstGeom prst="rect">
                <a:avLst/>
              </a:prstGeom>
              <a:noFill/>
            </p:spPr>
          </p:pic>
          <p:pic>
            <p:nvPicPr>
              <p:cNvPr id="23566" name="Picture 14" descr="http://png-4.findicons.com/files/icons/2275/sinem/128/picture_ic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40174" y="4077072"/>
                <a:ext cx="931936" cy="931936"/>
              </a:xfrm>
              <a:prstGeom prst="rect">
                <a:avLst/>
              </a:prstGeom>
              <a:noFill/>
            </p:spPr>
          </p:pic>
        </p:grpSp>
        <p:sp>
          <p:nvSpPr>
            <p:cNvPr id="27" name="Textfeld 26"/>
            <p:cNvSpPr txBox="1"/>
            <p:nvPr/>
          </p:nvSpPr>
          <p:spPr>
            <a:xfrm>
              <a:off x="3419872" y="1341438"/>
              <a:ext cx="18002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err="1" smtClean="0"/>
                <a:t>variabler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Anteil</a:t>
              </a:r>
              <a:endParaRPr lang="en-US" sz="1600" b="1" dirty="0"/>
            </a:p>
          </p:txBody>
        </p:sp>
      </p:grpSp>
      <p:cxnSp>
        <p:nvCxnSpPr>
          <p:cNvPr id="35" name="Gerade Verbindung 34"/>
          <p:cNvCxnSpPr/>
          <p:nvPr/>
        </p:nvCxnSpPr>
        <p:spPr>
          <a:xfrm>
            <a:off x="468313" y="1700808"/>
            <a:ext cx="8207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uppieren 36"/>
          <p:cNvGrpSpPr/>
          <p:nvPr/>
        </p:nvGrpSpPr>
        <p:grpSpPr>
          <a:xfrm>
            <a:off x="5220072" y="1341438"/>
            <a:ext cx="3455616" cy="5394706"/>
            <a:chOff x="5220072" y="1341438"/>
            <a:chExt cx="3455616" cy="5394706"/>
          </a:xfrm>
        </p:grpSpPr>
        <p:grpSp>
          <p:nvGrpSpPr>
            <p:cNvPr id="33" name="Gruppieren 32"/>
            <p:cNvGrpSpPr/>
            <p:nvPr/>
          </p:nvGrpSpPr>
          <p:grpSpPr>
            <a:xfrm>
              <a:off x="5796137" y="1341438"/>
              <a:ext cx="2196218" cy="3158604"/>
              <a:chOff x="5796137" y="1341438"/>
              <a:chExt cx="2196218" cy="3158604"/>
            </a:xfrm>
          </p:grpSpPr>
          <p:grpSp>
            <p:nvGrpSpPr>
              <p:cNvPr id="17" name="Gruppieren 16"/>
              <p:cNvGrpSpPr/>
              <p:nvPr/>
            </p:nvGrpSpPr>
            <p:grpSpPr>
              <a:xfrm>
                <a:off x="5820564" y="2132856"/>
                <a:ext cx="2171791" cy="2367186"/>
                <a:chOff x="5089376" y="1642120"/>
                <a:chExt cx="2171791" cy="2367186"/>
              </a:xfrm>
            </p:grpSpPr>
            <p:pic>
              <p:nvPicPr>
                <p:cNvPr id="9" name="Picture 4" descr="http://www.wasserstraelen.de/pdf-icon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089376" y="1642120"/>
                  <a:ext cx="1104991" cy="13003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" name="Picture 4" descr="http://www.wasserstraelen.de/pdf-icon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41776" y="1794520"/>
                  <a:ext cx="1104991" cy="13003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4" descr="http://www.wasserstraelen.de/pdf-icon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394176" y="1946920"/>
                  <a:ext cx="1104991" cy="13003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Picture 4" descr="http://www.wasserstraelen.de/pdf-icon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546576" y="2099320"/>
                  <a:ext cx="1104991" cy="13003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4" descr="http://www.wasserstraelen.de/pdf-icon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698976" y="2251720"/>
                  <a:ext cx="1104991" cy="13003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4" descr="http://www.wasserstraelen.de/pdf-icon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851376" y="2404120"/>
                  <a:ext cx="1104991" cy="13003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" name="Picture 4" descr="http://www.wasserstraelen.de/pdf-icon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003776" y="2556520"/>
                  <a:ext cx="1104991" cy="13003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4" descr="http://www.wasserstraelen.de/pdf-icon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156176" y="2708920"/>
                  <a:ext cx="1104991" cy="1300386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8" name="Textfeld 27"/>
              <p:cNvSpPr txBox="1"/>
              <p:nvPr/>
            </p:nvSpPr>
            <p:spPr>
              <a:xfrm>
                <a:off x="5796137" y="1341438"/>
                <a:ext cx="189141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dirty="0" err="1" smtClean="0"/>
                  <a:t>Ausgabe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Dateien</a:t>
                </a:r>
                <a:endParaRPr lang="en-US" sz="1600" b="1" dirty="0"/>
              </a:p>
            </p:txBody>
          </p:sp>
        </p:grpSp>
        <p:sp>
          <p:nvSpPr>
            <p:cNvPr id="36" name="Textfeld 35"/>
            <p:cNvSpPr txBox="1"/>
            <p:nvPr/>
          </p:nvSpPr>
          <p:spPr>
            <a:xfrm>
              <a:off x="5220072" y="4797152"/>
              <a:ext cx="3455616" cy="1938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82563" indent="-182563">
                <a:buFont typeface="Arial" pitchFamily="34" charset="0"/>
                <a:buChar char="•"/>
              </a:pPr>
              <a:r>
                <a:rPr lang="en-US" sz="1400" dirty="0" err="1"/>
                <a:t>Viele</a:t>
              </a:r>
              <a:r>
                <a:rPr lang="en-US" sz="1400" dirty="0"/>
                <a:t> “</a:t>
              </a:r>
              <a:r>
                <a:rPr lang="en-US" sz="1400" dirty="0" err="1"/>
                <a:t>fette</a:t>
              </a:r>
              <a:r>
                <a:rPr lang="en-US" sz="1400" dirty="0"/>
                <a:t>” </a:t>
              </a:r>
              <a:r>
                <a:rPr lang="en-US" sz="1400" dirty="0" err="1"/>
                <a:t>Seiten</a:t>
              </a:r>
              <a:r>
                <a:rPr lang="en-US" sz="1400" dirty="0"/>
                <a:t> </a:t>
              </a:r>
              <a:r>
                <a:rPr lang="en-US" sz="1400" dirty="0" err="1"/>
                <a:t>werden</a:t>
              </a:r>
              <a:r>
                <a:rPr lang="en-US" sz="1400" dirty="0"/>
                <a:t> </a:t>
              </a:r>
              <a:r>
                <a:rPr lang="en-US" sz="1400" dirty="0" err="1"/>
                <a:t>zum</a:t>
              </a:r>
              <a:r>
                <a:rPr lang="en-US" sz="1400" dirty="0"/>
                <a:t> </a:t>
              </a:r>
              <a:br>
                <a:rPr lang="en-US" sz="1400" dirty="0"/>
              </a:br>
              <a:r>
                <a:rPr lang="en-US" sz="1400" dirty="0"/>
                <a:t>Digital Front End (DFE/RIP) </a:t>
              </a:r>
              <a:r>
                <a:rPr lang="en-US" sz="1400" dirty="0" err="1"/>
                <a:t>geschickt</a:t>
              </a:r>
              <a:endParaRPr lang="en-US" sz="1400" dirty="0"/>
            </a:p>
            <a:p>
              <a:pPr marL="182563" indent="-182563">
                <a:buFont typeface="Arial" pitchFamily="34" charset="0"/>
                <a:buChar char="•"/>
              </a:pPr>
              <a:r>
                <a:rPr lang="en-US" sz="1400" dirty="0"/>
                <a:t>Die </a:t>
              </a:r>
              <a:r>
                <a:rPr lang="en-US" sz="1400" dirty="0" err="1"/>
                <a:t>Dateigröße</a:t>
              </a:r>
              <a:r>
                <a:rPr lang="en-US" sz="1400" dirty="0"/>
                <a:t> </a:t>
              </a:r>
              <a:r>
                <a:rPr lang="en-US" sz="1400" dirty="0" err="1"/>
                <a:t>ergibt</a:t>
              </a:r>
              <a:r>
                <a:rPr lang="en-US" sz="1400" dirty="0"/>
                <a:t> </a:t>
              </a:r>
              <a:r>
                <a:rPr lang="en-US" sz="1400" dirty="0" err="1"/>
                <a:t>sich</a:t>
              </a:r>
              <a:r>
                <a:rPr lang="en-US" sz="1400" dirty="0"/>
                <a:t> </a:t>
              </a:r>
              <a:r>
                <a:rPr lang="en-US" sz="1400" dirty="0" err="1"/>
                <a:t>aus</a:t>
              </a:r>
              <a:r>
                <a:rPr lang="en-US" sz="1400" dirty="0"/>
                <a:t> der </a:t>
              </a:r>
              <a:r>
                <a:rPr lang="en-US" sz="1400" dirty="0" err="1"/>
                <a:t>Anzahl</a:t>
              </a:r>
              <a:r>
                <a:rPr lang="en-US" sz="1400" dirty="0"/>
                <a:t> der </a:t>
              </a:r>
              <a:r>
                <a:rPr lang="en-US" sz="1400" dirty="0" err="1"/>
                <a:t>variablen</a:t>
              </a:r>
              <a:r>
                <a:rPr lang="en-US" sz="1400" dirty="0"/>
                <a:t> </a:t>
              </a:r>
              <a:r>
                <a:rPr lang="en-US" sz="1400" dirty="0" err="1"/>
                <a:t>Daten</a:t>
              </a:r>
              <a:r>
                <a:rPr lang="en-US" sz="1400" dirty="0"/>
                <a:t>, </a:t>
              </a:r>
              <a:r>
                <a:rPr lang="en-US" sz="1400" dirty="0" err="1"/>
                <a:t>multipliziert</a:t>
              </a:r>
              <a:r>
                <a:rPr lang="en-US" sz="1400" dirty="0"/>
                <a:t> </a:t>
              </a:r>
              <a:r>
                <a:rPr lang="en-US" sz="1400" dirty="0" err="1"/>
                <a:t>mit</a:t>
              </a:r>
              <a:r>
                <a:rPr lang="en-US" sz="1400" dirty="0"/>
                <a:t> der </a:t>
              </a:r>
              <a:r>
                <a:rPr lang="en-US" sz="1400" dirty="0" err="1"/>
                <a:t>Größe</a:t>
              </a:r>
              <a:r>
                <a:rPr lang="en-US" sz="1400" dirty="0"/>
                <a:t> der </a:t>
              </a:r>
              <a:r>
                <a:rPr lang="en-US" sz="1400" dirty="0" err="1"/>
                <a:t>statischen</a:t>
              </a:r>
              <a:r>
                <a:rPr lang="en-US" sz="1400" dirty="0"/>
                <a:t> </a:t>
              </a:r>
              <a:r>
                <a:rPr lang="en-US" sz="1400" dirty="0" err="1"/>
                <a:t>Seite</a:t>
              </a:r>
              <a:endParaRPr lang="en-US" sz="1400" dirty="0"/>
            </a:p>
            <a:p>
              <a:pPr marL="182563" indent="-182563"/>
              <a:endParaRPr lang="en-US" sz="1400" dirty="0"/>
            </a:p>
            <a:p>
              <a:pPr marL="182563" indent="-182563">
                <a:buFont typeface="Wingdings"/>
                <a:buChar char="à"/>
              </a:pPr>
              <a:r>
                <a:rPr lang="en-US" sz="1400" dirty="0" err="1">
                  <a:sym typeface="Wingdings" pitchFamily="2" charset="2"/>
                </a:rPr>
                <a:t>Sehr</a:t>
              </a:r>
              <a:r>
                <a:rPr lang="en-US" sz="1400" dirty="0">
                  <a:sym typeface="Wingdings" pitchFamily="2" charset="2"/>
                </a:rPr>
                <a:t> </a:t>
              </a:r>
              <a:r>
                <a:rPr lang="en-US" sz="1400" dirty="0" err="1">
                  <a:sym typeface="Wingdings" pitchFamily="2" charset="2"/>
                </a:rPr>
                <a:t>große</a:t>
              </a:r>
              <a:r>
                <a:rPr lang="en-US" sz="1400" dirty="0">
                  <a:sym typeface="Wingdings" pitchFamily="2" charset="2"/>
                </a:rPr>
                <a:t> </a:t>
              </a:r>
              <a:r>
                <a:rPr lang="en-US" sz="1400" dirty="0" err="1">
                  <a:sym typeface="Wingdings" pitchFamily="2" charset="2"/>
                </a:rPr>
                <a:t>Dateien</a:t>
              </a:r>
              <a:endParaRPr lang="en-US" sz="1400" dirty="0">
                <a:sym typeface="Wingdings" pitchFamily="2" charset="2"/>
              </a:endParaRPr>
            </a:p>
            <a:p>
              <a:pPr marL="182563" indent="-182563">
                <a:buFont typeface="Wingdings"/>
                <a:buChar char="à"/>
              </a:pPr>
              <a:r>
                <a:rPr lang="en-US" sz="1400" dirty="0" err="1"/>
                <a:t>Sehr</a:t>
              </a:r>
              <a:r>
                <a:rPr lang="en-US" sz="1400" dirty="0"/>
                <a:t> </a:t>
              </a:r>
              <a:r>
                <a:rPr lang="en-US" sz="1400" dirty="0" err="1"/>
                <a:t>langsame</a:t>
              </a:r>
              <a:r>
                <a:rPr lang="en-US" sz="1400" dirty="0"/>
                <a:t> Workflow und RIP </a:t>
              </a:r>
              <a:r>
                <a:rPr lang="en-US" sz="1400" dirty="0" err="1" smtClean="0"/>
                <a:t>Bearbeitung</a:t>
              </a:r>
              <a:endParaRPr lang="en-US" sz="1400" dirty="0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4932040" y="1970968"/>
            <a:ext cx="3140572" cy="3925714"/>
            <a:chOff x="4643438" y="1234282"/>
            <a:chExt cx="4032250" cy="5040312"/>
          </a:xfrm>
        </p:grpSpPr>
        <p:sp>
          <p:nvSpPr>
            <p:cNvPr id="48" name="Rechteck 47"/>
            <p:cNvSpPr/>
            <p:nvPr/>
          </p:nvSpPr>
          <p:spPr>
            <a:xfrm>
              <a:off x="4643438" y="1234282"/>
              <a:ext cx="4032250" cy="50403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7236296" y="1556792"/>
              <a:ext cx="1224706" cy="12961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FF0000"/>
                  </a:solidFill>
                  <a:latin typeface="Berlin Sans FB" pitchFamily="34" charset="0"/>
                </a:rPr>
                <a:t>Image</a:t>
              </a:r>
              <a:endParaRPr lang="de-DE" sz="1400" dirty="0">
                <a:solidFill>
                  <a:srgbClr val="FF0000"/>
                </a:solidFill>
                <a:latin typeface="Berlin Sans FB" pitchFamily="34" charset="0"/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4860032" y="1556792"/>
              <a:ext cx="2232248" cy="948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FF0000"/>
                  </a:solidFill>
                  <a:latin typeface="Berlin Sans FB" pitchFamily="34" charset="0"/>
                </a:rPr>
                <a:t>$Name$</a:t>
              </a:r>
            </a:p>
            <a:p>
              <a:r>
                <a:rPr lang="de-DE" sz="1400" dirty="0" smtClean="0">
                  <a:solidFill>
                    <a:srgbClr val="FF0000"/>
                  </a:solidFill>
                  <a:latin typeface="Berlin Sans FB" pitchFamily="34" charset="0"/>
                </a:rPr>
                <a:t>$Street$</a:t>
              </a:r>
            </a:p>
            <a:p>
              <a:r>
                <a:rPr lang="de-DE" sz="1400" dirty="0" smtClean="0">
                  <a:solidFill>
                    <a:srgbClr val="FF0000"/>
                  </a:solidFill>
                  <a:latin typeface="Berlin Sans FB" pitchFamily="34" charset="0"/>
                </a:rPr>
                <a:t>$City$</a:t>
              </a:r>
              <a:endParaRPr lang="de-DE" sz="1400" dirty="0">
                <a:solidFill>
                  <a:srgbClr val="FF0000"/>
                </a:solidFill>
                <a:latin typeface="Berlin Sans FB" pitchFamily="34" charset="0"/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4860032" y="3284985"/>
              <a:ext cx="3600400" cy="288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>
                  <a:latin typeface="Berlin Sans FB" pitchFamily="34" charset="0"/>
                </a:rPr>
                <a:t>Dear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smtClean="0">
                  <a:solidFill>
                    <a:srgbClr val="FF0000"/>
                  </a:solidFill>
                  <a:latin typeface="Berlin Sans FB" pitchFamily="34" charset="0"/>
                </a:rPr>
                <a:t>$Name$</a:t>
              </a:r>
              <a:r>
                <a:rPr lang="de-DE" sz="1400" dirty="0" smtClean="0">
                  <a:latin typeface="Berlin Sans FB" pitchFamily="34" charset="0"/>
                </a:rPr>
                <a:t>,</a:t>
              </a:r>
            </a:p>
            <a:p>
              <a:r>
                <a:rPr lang="de-DE" sz="1400" dirty="0" smtClean="0">
                  <a:latin typeface="Berlin Sans FB" pitchFamily="34" charset="0"/>
                </a:rPr>
                <a:t>Text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.</a:t>
              </a:r>
            </a:p>
            <a:p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endParaRPr lang="de-DE" sz="1400" dirty="0" smtClean="0">
                <a:latin typeface="Berlin Sans FB" pitchFamily="34" charset="0"/>
              </a:endParaRPr>
            </a:p>
            <a:p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.</a:t>
              </a:r>
            </a:p>
            <a:p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r>
                <a:rPr lang="de-DE" sz="1400" dirty="0" smtClean="0">
                  <a:latin typeface="Berlin Sans FB" pitchFamily="34" charset="0"/>
                </a:rPr>
                <a:t> </a:t>
              </a:r>
              <a:r>
                <a:rPr lang="de-DE" sz="1400" dirty="0" err="1" smtClean="0">
                  <a:latin typeface="Berlin Sans FB" pitchFamily="34" charset="0"/>
                </a:rPr>
                <a:t>text</a:t>
              </a:r>
              <a:endParaRPr lang="de-DE" sz="1400" dirty="0">
                <a:latin typeface="Berlin Sans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652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VDP workflow </a:t>
            </a:r>
            <a:r>
              <a:rPr lang="en-US" b="1" dirty="0" smtClean="0"/>
              <a:t>with</a:t>
            </a:r>
            <a:r>
              <a:rPr lang="en-US" dirty="0" smtClean="0"/>
              <a:t> “VDP-Language”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2652212" y="2733496"/>
            <a:ext cx="8995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860032" y="2780928"/>
            <a:ext cx="8995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" name="Gruppieren 30"/>
          <p:cNvGrpSpPr/>
          <p:nvPr/>
        </p:nvGrpSpPr>
        <p:grpSpPr>
          <a:xfrm>
            <a:off x="1187624" y="1341438"/>
            <a:ext cx="1944216" cy="3123026"/>
            <a:chOff x="1187624" y="1341438"/>
            <a:chExt cx="1944216" cy="3123026"/>
          </a:xfrm>
        </p:grpSpPr>
        <p:grpSp>
          <p:nvGrpSpPr>
            <p:cNvPr id="6" name="Gruppieren 28"/>
            <p:cNvGrpSpPr/>
            <p:nvPr/>
          </p:nvGrpSpPr>
          <p:grpSpPr>
            <a:xfrm>
              <a:off x="1356068" y="2132856"/>
              <a:ext cx="1214264" cy="2331608"/>
              <a:chOff x="1356068" y="2132856"/>
              <a:chExt cx="1214264" cy="2331608"/>
            </a:xfrm>
          </p:grpSpPr>
          <p:pic>
            <p:nvPicPr>
              <p:cNvPr id="23558" name="Picture 6" descr="http://unparadigman.blogia.com/upload/20090412181414-adobe-indesign-cs3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56068" y="2132856"/>
                <a:ext cx="1214264" cy="1214264"/>
              </a:xfrm>
              <a:prstGeom prst="rect">
                <a:avLst/>
              </a:prstGeom>
              <a:noFill/>
            </p:spPr>
          </p:pic>
          <p:pic>
            <p:nvPicPr>
              <p:cNvPr id="23560" name="Picture 8" descr="http://treasby.com/Skills%20Set/quarkxpress-icon-512x51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28844" y="3457121"/>
                <a:ext cx="1007343" cy="1007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6" name="Textfeld 25"/>
            <p:cNvSpPr txBox="1"/>
            <p:nvPr/>
          </p:nvSpPr>
          <p:spPr>
            <a:xfrm>
              <a:off x="1187624" y="1341438"/>
              <a:ext cx="194421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err="1" smtClean="0"/>
                <a:t>statischer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Anteil</a:t>
              </a:r>
              <a:endParaRPr lang="en-US" sz="1600" b="1" dirty="0"/>
            </a:p>
          </p:txBody>
        </p:sp>
      </p:grpSp>
      <p:grpSp>
        <p:nvGrpSpPr>
          <p:cNvPr id="7" name="Gruppieren 31"/>
          <p:cNvGrpSpPr/>
          <p:nvPr/>
        </p:nvGrpSpPr>
        <p:grpSpPr>
          <a:xfrm>
            <a:off x="3419872" y="1341438"/>
            <a:ext cx="1800200" cy="3667570"/>
            <a:chOff x="3419872" y="1341438"/>
            <a:chExt cx="1800200" cy="3667570"/>
          </a:xfrm>
        </p:grpSpPr>
        <p:grpSp>
          <p:nvGrpSpPr>
            <p:cNvPr id="8" name="Gruppieren 29"/>
            <p:cNvGrpSpPr/>
            <p:nvPr/>
          </p:nvGrpSpPr>
          <p:grpSpPr>
            <a:xfrm>
              <a:off x="3568166" y="2065016"/>
              <a:ext cx="1039813" cy="2943992"/>
              <a:chOff x="3568166" y="2065016"/>
              <a:chExt cx="1039813" cy="2943992"/>
            </a:xfrm>
          </p:grpSpPr>
          <p:pic>
            <p:nvPicPr>
              <p:cNvPr id="23562" name="Picture 10" descr="http://www.americanveteranxpress.com/promotions/images/excel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40174" y="2065016"/>
                <a:ext cx="935534" cy="935534"/>
              </a:xfrm>
              <a:prstGeom prst="rect">
                <a:avLst/>
              </a:prstGeom>
              <a:noFill/>
            </p:spPr>
          </p:pic>
          <p:pic>
            <p:nvPicPr>
              <p:cNvPr id="23564" name="Picture 12" descr="http://c.dryicons.com/images/icon_sets/coquette_part_5_icons_set/png/128x128/csv_file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68166" y="3001120"/>
                <a:ext cx="1039813" cy="1039813"/>
              </a:xfrm>
              <a:prstGeom prst="rect">
                <a:avLst/>
              </a:prstGeom>
              <a:noFill/>
            </p:spPr>
          </p:pic>
          <p:pic>
            <p:nvPicPr>
              <p:cNvPr id="23566" name="Picture 14" descr="http://png-4.findicons.com/files/icons/2275/sinem/128/picture_ic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40174" y="4077072"/>
                <a:ext cx="931936" cy="931936"/>
              </a:xfrm>
              <a:prstGeom prst="rect">
                <a:avLst/>
              </a:prstGeom>
              <a:noFill/>
            </p:spPr>
          </p:pic>
        </p:grpSp>
        <p:sp>
          <p:nvSpPr>
            <p:cNvPr id="27" name="Textfeld 26"/>
            <p:cNvSpPr txBox="1"/>
            <p:nvPr/>
          </p:nvSpPr>
          <p:spPr>
            <a:xfrm>
              <a:off x="3419872" y="1341438"/>
              <a:ext cx="18002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err="1" smtClean="0"/>
                <a:t>variabler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Anteil</a:t>
              </a:r>
              <a:endParaRPr lang="en-US" sz="1600" b="1" dirty="0"/>
            </a:p>
          </p:txBody>
        </p:sp>
      </p:grpSp>
      <p:cxnSp>
        <p:nvCxnSpPr>
          <p:cNvPr id="35" name="Gerade Verbindung 34"/>
          <p:cNvCxnSpPr/>
          <p:nvPr/>
        </p:nvCxnSpPr>
        <p:spPr>
          <a:xfrm>
            <a:off x="468313" y="1700808"/>
            <a:ext cx="8207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/>
          <p:cNvGrpSpPr/>
          <p:nvPr/>
        </p:nvGrpSpPr>
        <p:grpSpPr>
          <a:xfrm>
            <a:off x="5544108" y="1341438"/>
            <a:ext cx="3420380" cy="5251271"/>
            <a:chOff x="5544108" y="1341438"/>
            <a:chExt cx="3420380" cy="5251271"/>
          </a:xfrm>
        </p:grpSpPr>
        <p:pic>
          <p:nvPicPr>
            <p:cNvPr id="16" name="Picture 4" descr="http://www.wasserstraelen.de/pdf-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96136" y="2204864"/>
              <a:ext cx="1104991" cy="1300386"/>
            </a:xfrm>
            <a:prstGeom prst="rect">
              <a:avLst/>
            </a:prstGeom>
            <a:noFill/>
          </p:spPr>
        </p:pic>
        <p:sp>
          <p:nvSpPr>
            <p:cNvPr id="28" name="Textfeld 27"/>
            <p:cNvSpPr txBox="1"/>
            <p:nvPr/>
          </p:nvSpPr>
          <p:spPr>
            <a:xfrm>
              <a:off x="5796136" y="1341438"/>
              <a:ext cx="280831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err="1"/>
                <a:t>Ausgabe</a:t>
              </a:r>
              <a:r>
                <a:rPr lang="en-US" sz="1600" b="1" dirty="0"/>
                <a:t> </a:t>
              </a:r>
              <a:r>
                <a:rPr lang="en-US" sz="1600" b="1" dirty="0" err="1"/>
                <a:t>Dateien</a:t>
              </a:r>
              <a:endParaRPr lang="en-US" sz="1600" b="1" dirty="0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5544108" y="4869160"/>
              <a:ext cx="3420380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82563" indent="-182563">
                <a:buFont typeface="Arial" pitchFamily="34" charset="0"/>
                <a:buChar char="•"/>
              </a:pPr>
              <a:r>
                <a:rPr lang="en-US" sz="1400" dirty="0" err="1" smtClean="0"/>
                <a:t>Eine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statische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Seite</a:t>
              </a:r>
              <a:r>
                <a:rPr lang="en-US" sz="1400" dirty="0" smtClean="0"/>
                <a:t>/</a:t>
              </a:r>
              <a:r>
                <a:rPr lang="en-US" sz="1400" dirty="0" err="1" smtClean="0"/>
                <a:t>Ebene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mit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mehren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variablen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Elementen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werden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zum</a:t>
              </a:r>
              <a:r>
                <a:rPr lang="en-US" sz="1400" dirty="0" smtClean="0"/>
                <a:t> DFE/RIP </a:t>
              </a:r>
              <a:r>
                <a:rPr lang="en-US" sz="1400" dirty="0" err="1" smtClean="0"/>
                <a:t>geschickt</a:t>
              </a:r>
              <a:endParaRPr lang="en-US" sz="1400" dirty="0" smtClean="0"/>
            </a:p>
            <a:p>
              <a:pPr marL="182563" indent="-182563">
                <a:buFont typeface="Arial" pitchFamily="34" charset="0"/>
                <a:buChar char="•"/>
              </a:pPr>
              <a:r>
                <a:rPr lang="en-US" sz="1400" dirty="0" err="1" smtClean="0"/>
                <a:t>Zusammensetzung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im</a:t>
              </a:r>
              <a:r>
                <a:rPr lang="en-US" sz="1400" dirty="0" smtClean="0"/>
                <a:t> RIP</a:t>
              </a:r>
            </a:p>
            <a:p>
              <a:pPr marL="182563" indent="-182563">
                <a:buFont typeface="Arial" pitchFamily="34" charset="0"/>
                <a:buChar char="•"/>
              </a:pPr>
              <a:endParaRPr lang="en-US" sz="1400" dirty="0" smtClean="0"/>
            </a:p>
            <a:p>
              <a:pPr marL="182563" indent="-182563">
                <a:buFont typeface="Wingdings"/>
                <a:buChar char="à"/>
              </a:pPr>
              <a:r>
                <a:rPr lang="en-US" sz="1400" dirty="0" err="1" smtClean="0">
                  <a:sym typeface="Wingdings" pitchFamily="2" charset="2"/>
                </a:rPr>
                <a:t>Viele</a:t>
              </a:r>
              <a:r>
                <a:rPr lang="en-US" sz="1400" dirty="0" smtClean="0">
                  <a:sym typeface="Wingdings" pitchFamily="2" charset="2"/>
                </a:rPr>
                <a:t> </a:t>
              </a:r>
              <a:r>
                <a:rPr lang="en-US" sz="1400" dirty="0" err="1" smtClean="0">
                  <a:sym typeface="Wingdings" pitchFamily="2" charset="2"/>
                </a:rPr>
                <a:t>kleinere</a:t>
              </a:r>
              <a:r>
                <a:rPr lang="en-US" sz="1400" dirty="0" smtClean="0">
                  <a:sym typeface="Wingdings" pitchFamily="2" charset="2"/>
                </a:rPr>
                <a:t> </a:t>
              </a:r>
              <a:r>
                <a:rPr lang="en-US" sz="1400" dirty="0" err="1" smtClean="0">
                  <a:sym typeface="Wingdings" pitchFamily="2" charset="2"/>
                </a:rPr>
                <a:t>Dateigröße</a:t>
              </a:r>
              <a:endParaRPr lang="en-US" sz="1400" dirty="0" smtClean="0">
                <a:sym typeface="Wingdings" pitchFamily="2" charset="2"/>
              </a:endParaRPr>
            </a:p>
            <a:p>
              <a:pPr marL="182563" indent="-182563">
                <a:buFont typeface="Wingdings"/>
                <a:buChar char="à"/>
              </a:pPr>
              <a:r>
                <a:rPr lang="en-US" sz="1400" dirty="0" err="1" smtClean="0"/>
                <a:t>Viel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schnelleres</a:t>
              </a:r>
              <a:r>
                <a:rPr lang="en-US" sz="1400" dirty="0" smtClean="0"/>
                <a:t> Ripping!</a:t>
              </a:r>
            </a:p>
            <a:p>
              <a:pPr marL="182563" indent="-182563">
                <a:buFont typeface="Wingdings"/>
                <a:buChar char="à"/>
              </a:pPr>
              <a:r>
                <a:rPr lang="en-US" sz="1400" dirty="0" err="1" smtClean="0"/>
                <a:t>Ausgabe</a:t>
              </a:r>
              <a:r>
                <a:rPr lang="en-US" sz="1400" dirty="0" smtClean="0"/>
                <a:t> in </a:t>
              </a:r>
              <a:r>
                <a:rPr lang="en-US" sz="1400" dirty="0" err="1" smtClean="0"/>
                <a:t>Maschinen-Geschwindigkeit</a:t>
              </a:r>
              <a:endParaRPr lang="en-US" sz="1400" dirty="0" smtClean="0"/>
            </a:p>
          </p:txBody>
        </p:sp>
        <p:pic>
          <p:nvPicPr>
            <p:cNvPr id="24578" name="Picture 2" descr="http://www.bp.com/liveassets/bp_internet/solar/bp_solar_australia/STAGING/local_assets/images/icon_detail_data_50x40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84168" y="4077072"/>
              <a:ext cx="687215" cy="549772"/>
            </a:xfrm>
            <a:prstGeom prst="rect">
              <a:avLst/>
            </a:prstGeom>
            <a:noFill/>
          </p:spPr>
        </p:pic>
        <p:sp>
          <p:nvSpPr>
            <p:cNvPr id="33" name="Textfeld 32"/>
            <p:cNvSpPr txBox="1"/>
            <p:nvPr/>
          </p:nvSpPr>
          <p:spPr>
            <a:xfrm>
              <a:off x="6143450" y="3365571"/>
              <a:ext cx="539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4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+</a:t>
              </a:r>
              <a:endPara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6624228" y="2627039"/>
            <a:ext cx="324036" cy="307777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noProof="0" dirty="0" smtClean="0">
                <a:latin typeface="Arial" pitchFamily="34" charset="0"/>
                <a:cs typeface="Arial" pitchFamily="34" charset="0"/>
              </a:rPr>
              <a:t>VT</a:t>
            </a:r>
          </a:p>
        </p:txBody>
      </p:sp>
    </p:spTree>
    <p:extLst>
      <p:ext uri="{BB962C8B-B14F-4D97-AF65-F5344CB8AC3E}">
        <p14:creationId xmlns:p14="http://schemas.microsoft.com/office/powerpoint/2010/main" val="1953517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Color Matching &amp; </a:t>
            </a:r>
            <a:r>
              <a:rPr lang="en-US" dirty="0" err="1" smtClean="0"/>
              <a:t>Anpassung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Anwendungsfall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35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idelberg Vorlage - Folien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PT_Master_PM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7D838B"/>
      </a:hlink>
      <a:folHlink>
        <a:srgbClr val="941517"/>
      </a:folHlink>
    </a:clrScheme>
    <a:fontScheme name="Heidelberg_Standar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lIns="0" anchor="b">
        <a:spAutoFit/>
      </a:bodyPr>
      <a:lstStyle>
        <a:defPPr fontAlgn="auto">
          <a:spcBef>
            <a:spcPts val="0"/>
          </a:spcBef>
          <a:spcAft>
            <a:spcPts val="0"/>
          </a:spcAft>
          <a:defRPr sz="1400" b="1" noProof="0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Heidelberg Vorlage - Folien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5BAB95C4C5748861D2F04B5670607" ma:contentTypeVersion="8" ma:contentTypeDescription="Create a new document." ma:contentTypeScope="" ma:versionID="46e61221b860b1127018d2cf67284b5f">
  <xsd:schema xmlns:xsd="http://www.w3.org/2001/XMLSchema" xmlns:p="http://schemas.microsoft.com/office/2006/metadata/properties" xmlns:ns2="1f39064e-8b17-4030-8614-d2ce6d04e358" targetNamespace="http://schemas.microsoft.com/office/2006/metadata/properties" ma:root="true" ma:fieldsID="8c3c32134b24f722a8384b2136ad0f60" ns2:_="">
    <xsd:import namespace="1f39064e-8b17-4030-8614-d2ce6d04e358"/>
    <xsd:element name="properties">
      <xsd:complexType>
        <xsd:sequence>
          <xsd:element name="documentManagement">
            <xsd:complexType>
              <xsd:all>
                <xsd:element ref="ns2:Purpose_x0020_of_x0020_Use" minOccurs="0"/>
                <xsd:element ref="ns2:Language1" minOccurs="0"/>
                <xsd:element ref="ns2:Tam" minOccurs="0"/>
                <xsd:element ref="ns2:Product_x0020_Area" minOccurs="0"/>
                <xsd:element ref="ns2:Product_x0020_Segment" minOccurs="0"/>
                <xsd:element ref="ns2:Product" minOccurs="0"/>
                <xsd:element ref="ns2:Solution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f39064e-8b17-4030-8614-d2ce6d04e358" elementFormDefault="qualified">
    <xsd:import namespace="http://schemas.microsoft.com/office/2006/documentManagement/types"/>
    <xsd:element name="Purpose_x0020_of_x0020_Use" ma:index="8" nillable="true" ma:displayName="Purpose of Use" ma:list="{9cee0015-2879-4eb7-8edd-840fce1375c0}" ma:internalName="Purpose_x0020_of_x0020_Use" ma:showField="Title" ma:web="1f39064e-8b17-4030-8614-d2ce6d04e358">
      <xsd:simpleType>
        <xsd:restriction base="dms:Lookup"/>
      </xsd:simpleType>
    </xsd:element>
    <xsd:element name="Language1" ma:index="10" nillable="true" ma:displayName="Language" ma:list="{4f34ff5c-5ae3-434e-9051-986e9d3c7b70}" ma:internalName="Language1" ma:showField="Title" ma:web="1f39064e-8b17-4030-8614-d2ce6d04e358">
      <xsd:simpleType>
        <xsd:restriction base="dms:Lookup"/>
      </xsd:simpleType>
    </xsd:element>
    <xsd:element name="Tam" ma:index="11" nillable="true" ma:displayName="Team" ma:list="{526c4fd7-0647-4092-af10-abf945919103}" ma:internalName="Tam" ma:showField="Title" ma:web="1f39064e-8b17-4030-8614-d2ce6d04e358">
      <xsd:simpleType>
        <xsd:restriction base="dms:Lookup"/>
      </xsd:simpleType>
    </xsd:element>
    <xsd:element name="Product_x0020_Area" ma:index="12" nillable="true" ma:displayName="Product Area" ma:list="{b9bec7c5-f37d-42ba-9ec9-385a4072c6fc}" ma:internalName="Product_x0020_Area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_x0020_Segment" ma:index="13" nillable="true" ma:displayName="Product Segment" ma:list="{e94d05b1-107c-4822-a0fb-0f49cb7dc1a1}" ma:internalName="Product_x0020_Segmen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4" nillable="true" ma:displayName="Product" ma:list="{f211d251-5ced-4cf9-ad8a-cdef31742ed2}" ma:internalName="Produc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utions" ma:index="15" nillable="true" ma:displayName="Solutions" ma:list="{d442a9b1-3f4b-4a44-8b1e-1fd730898232}" ma:internalName="Solutions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duct_x0020_Area xmlns="1f39064e-8b17-4030-8614-d2ce6d04e358">
      <Value>112</Value>
    </Product_x0020_Area>
    <Product_x0020_Segment xmlns="1f39064e-8b17-4030-8614-d2ce6d04e358">
      <Value>28</Value>
    </Product_x0020_Segment>
    <Purpose_x0020_of_x0020_Use xmlns="1f39064e-8b17-4030-8614-d2ce6d04e358">59</Purpose_x0020_of_x0020_Use>
    <Language1 xmlns="1f39064e-8b17-4030-8614-d2ce6d04e358" xsi:nil="true"/>
    <Tam xmlns="1f39064e-8b17-4030-8614-d2ce6d04e358" xsi:nil="true"/>
    <Product xmlns="1f39064e-8b17-4030-8614-d2ce6d04e358">
      <Value>198199124</Value>
    </Product>
    <Solutions xmlns="1f39064e-8b17-4030-8614-d2ce6d04e358">
      <Value>1</Value>
    </Solutions>
  </documentManagement>
</p:properties>
</file>

<file path=customXml/itemProps1.xml><?xml version="1.0" encoding="utf-8"?>
<ds:datastoreItem xmlns:ds="http://schemas.openxmlformats.org/officeDocument/2006/customXml" ds:itemID="{DF27752E-C139-4FD7-9216-DFEDFF9C3280}"/>
</file>

<file path=customXml/itemProps2.xml><?xml version="1.0" encoding="utf-8"?>
<ds:datastoreItem xmlns:ds="http://schemas.openxmlformats.org/officeDocument/2006/customXml" ds:itemID="{7B59D88C-0ABC-4699-B81C-0F56724F0ADC}"/>
</file>

<file path=customXml/itemProps3.xml><?xml version="1.0" encoding="utf-8"?>
<ds:datastoreItem xmlns:ds="http://schemas.openxmlformats.org/officeDocument/2006/customXml" ds:itemID="{D89B367A-D70F-428A-9B87-71EA233D68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407</Words>
  <Application>Microsoft Office PowerPoint</Application>
  <PresentationFormat>Bildschirmpräsentation (4:3)</PresentationFormat>
  <Paragraphs>109</Paragraphs>
  <Slides>13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Heidelberg Vorlage - Folien</vt:lpstr>
      <vt:lpstr>2_PPT_Master_PM</vt:lpstr>
      <vt:lpstr>1_Heidelberg Vorlage - Folien</vt:lpstr>
      <vt:lpstr>PowerPoint-Präsentation</vt:lpstr>
      <vt:lpstr>Linoprint C Produkt-Linie</vt:lpstr>
      <vt:lpstr>Prinect – der Druckereiworkflow</vt:lpstr>
      <vt:lpstr>Anwendungsfall</vt:lpstr>
      <vt:lpstr>Anwendungsfall</vt:lpstr>
      <vt:lpstr>Variable Data Printing</vt:lpstr>
      <vt:lpstr>VDP workflow without “VDP-Language”</vt:lpstr>
      <vt:lpstr>VDP workflow with “VDP-Language”</vt:lpstr>
      <vt:lpstr>Anwendungsfall</vt:lpstr>
      <vt:lpstr>Anwendungsfall</vt:lpstr>
      <vt:lpstr>Linoprint C 751 – Advanced Toner Transfer Technology</vt:lpstr>
      <vt:lpstr>Linoprint C 751 – min &amp; max paper sizes &amp; print formats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Prinect Anwender Tage 2013</dc:title>
  <dc:creator>Mark Ihlenfeldt</dc:creator>
  <cp:keywords>Prinect User Days 2013</cp:keywords>
  <cp:lastModifiedBy>Axel Zöller</cp:lastModifiedBy>
  <cp:revision>1032</cp:revision>
  <dcterms:created xsi:type="dcterms:W3CDTF">2007-10-20T10:26:57Z</dcterms:created>
  <dcterms:modified xsi:type="dcterms:W3CDTF">2013-11-18T10:29:48Z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0x010100EB55BAB95C4C5748861D2F04B5670607</vt:lpwstr>
  </property>
  <property fmtid="{D5CDD505-2E9C-101B-9397-08002B2CF9AE}" pid="4" name="Description0">
    <vt:lpwstr>Prinect Anwender Tage 2013</vt:lpwstr>
  </property>
  <property fmtid="{D5CDD505-2E9C-101B-9397-08002B2CF9AE}" pid="5" name="Team0">
    <vt:lpwstr>52</vt:lpwstr>
  </property>
  <property fmtid="{D5CDD505-2E9C-101B-9397-08002B2CF9AE}" pid="6" name="Product Area0">
    <vt:lpwstr>1;#Prepress;#12;#Digital</vt:lpwstr>
  </property>
  <property fmtid="{D5CDD505-2E9C-101B-9397-08002B2CF9AE}" pid="7" name="Target Group0">
    <vt:lpwstr>4;#Product Management;#12;#SSU;#11;#Service</vt:lpwstr>
  </property>
  <property fmtid="{D5CDD505-2E9C-101B-9397-08002B2CF9AE}" pid="8" name="WorkflowCreationPath">
    <vt:lpwstr>31dc7f16-58ad-4732-ac99-a9e6b7399357,5;31dc7f16-58ad-4732-ac99-a9e6b7399357,5;31dc7f16-58ad-4732-ac99-a9e6b7399357,5;31dc7f16-58ad-4732-ac99-a9e6b7399357,5;31dc7f16-58ad-4732-ac99-a9e6b7399357,5;</vt:lpwstr>
  </property>
  <property fmtid="{D5CDD505-2E9C-101B-9397-08002B2CF9AE}" pid="9" name="Product Segment0">
    <vt:lpwstr>28;#Value</vt:lpwstr>
  </property>
  <property fmtid="{D5CDD505-2E9C-101B-9397-08002B2CF9AE}" pid="10" name="Language0">
    <vt:lpwstr>1</vt:lpwstr>
  </property>
  <property fmtid="{D5CDD505-2E9C-101B-9397-08002B2CF9AE}" pid="11" name="Target Group">
    <vt:lpwstr>41211</vt:lpwstr>
  </property>
  <property fmtid="{D5CDD505-2E9C-101B-9397-08002B2CF9AE}" pid="12" name="Language">
    <vt:lpwstr>1</vt:lpwstr>
  </property>
  <property fmtid="{D5CDD505-2E9C-101B-9397-08002B2CF9AE}" pid="13" name="Product Area">
    <vt:lpwstr>112</vt:lpwstr>
  </property>
  <property fmtid="{D5CDD505-2E9C-101B-9397-08002B2CF9AE}" pid="14" name="Security Level">
    <vt:lpwstr>3;#</vt:lpwstr>
  </property>
  <property fmtid="{D5CDD505-2E9C-101B-9397-08002B2CF9AE}" pid="15" name="Team">
    <vt:lpwstr>52</vt:lpwstr>
  </property>
  <property fmtid="{D5CDD505-2E9C-101B-9397-08002B2CF9AE}" pid="16" name="Product Segment">
    <vt:lpwstr>28</vt:lpwstr>
  </property>
  <property fmtid="{D5CDD505-2E9C-101B-9397-08002B2CF9AE}" pid="17" name="Outdated">
    <vt:lpwstr>false</vt:lpwstr>
  </property>
  <property fmtid="{D5CDD505-2E9C-101B-9397-08002B2CF9AE}" pid="18" name="Solutions">
    <vt:lpwstr>1</vt:lpwstr>
  </property>
  <property fmtid="{D5CDD505-2E9C-101B-9397-08002B2CF9AE}" pid="19" name="Product">
    <vt:lpwstr>198199124</vt:lpwstr>
  </property>
  <property fmtid="{D5CDD505-2E9C-101B-9397-08002B2CF9AE}" pid="20" name="Manufacturer">
    <vt:lpwstr>135</vt:lpwstr>
  </property>
  <property fmtid="{D5CDD505-2E9C-101B-9397-08002B2CF9AE}" pid="21" name="Purpose of Use">
    <vt:lpwstr>59</vt:lpwstr>
  </property>
</Properties>
</file>