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6" r:id="rId7"/>
    <p:sldId id="269" r:id="rId8"/>
    <p:sldId id="273" r:id="rId9"/>
    <p:sldId id="276" r:id="rId10"/>
    <p:sldId id="270" r:id="rId11"/>
    <p:sldId id="265" r:id="rId12"/>
    <p:sldId id="281" r:id="rId13"/>
    <p:sldId id="282" r:id="rId14"/>
    <p:sldId id="283" r:id="rId15"/>
    <p:sldId id="279" r:id="rId16"/>
    <p:sldId id="280" r:id="rId17"/>
    <p:sldId id="277" r:id="rId18"/>
    <p:sldId id="278" r:id="rId19"/>
  </p:sldIdLst>
  <p:sldSz cx="9144000" cy="6858000" type="screen4x3"/>
  <p:notesSz cx="4279900" cy="5486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7A"/>
    <a:srgbClr val="FF0066"/>
    <a:srgbClr val="A8B1B6"/>
    <a:srgbClr val="004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5" autoAdjust="0"/>
    <p:restoredTop sz="86541" autoAdjust="0"/>
  </p:normalViewPr>
  <p:slideViewPr>
    <p:cSldViewPr showGuides="1">
      <p:cViewPr varScale="1">
        <p:scale>
          <a:sx n="71" d="100"/>
          <a:sy n="71" d="100"/>
        </p:scale>
        <p:origin x="-336" y="-102"/>
      </p:cViewPr>
      <p:guideLst>
        <p:guide orient="horz" pos="845"/>
        <p:guide orient="horz" pos="595"/>
        <p:guide orient="horz" pos="3838"/>
        <p:guide orient="horz" pos="1207"/>
        <p:guide pos="295"/>
        <p:guide pos="5465"/>
      </p:guideLst>
    </p:cSldViewPr>
  </p:slideViewPr>
  <p:outlineViewPr>
    <p:cViewPr>
      <p:scale>
        <a:sx n="33" d="100"/>
        <a:sy n="33" d="100"/>
      </p:scale>
      <p:origin x="0" y="65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846"/>
    </p:cViewPr>
  </p:sorterViewPr>
  <p:notesViewPr>
    <p:cSldViewPr showGuides="1">
      <p:cViewPr varScale="1">
        <p:scale>
          <a:sx n="60" d="100"/>
          <a:sy n="60" d="100"/>
        </p:scale>
        <p:origin x="-2910" y="-84"/>
      </p:cViewPr>
      <p:guideLst>
        <p:guide orient="horz" pos="1728"/>
        <p:guide pos="134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2424193" y="5211527"/>
            <a:ext cx="1854751" cy="274022"/>
          </a:xfrm>
          <a:prstGeom prst="rect">
            <a:avLst/>
          </a:prstGeom>
        </p:spPr>
        <p:txBody>
          <a:bodyPr vert="horz" lIns="55804" tIns="27902" rIns="55804" bIns="279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7BBE49-149B-4053-A6F0-B3563302C5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702692" y="148074"/>
            <a:ext cx="1360916" cy="246790"/>
          </a:xfrm>
          <a:prstGeom prst="rect">
            <a:avLst/>
          </a:prstGeom>
          <a:solidFill>
            <a:srgbClr val="D4D8D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8990" tIns="29495" rIns="58990" bIns="2949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9728" y="148074"/>
            <a:ext cx="2569663" cy="246790"/>
          </a:xfrm>
          <a:prstGeom prst="rect">
            <a:avLst/>
          </a:prstGeom>
          <a:solidFill>
            <a:srgbClr val="004B8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8990" tIns="29495" rIns="58990" bIns="2949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1" name="Picture 16" descr="HDM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2910" y="224664"/>
            <a:ext cx="887179" cy="9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78010" y="188923"/>
            <a:ext cx="2496928" cy="196581"/>
          </a:xfrm>
          <a:prstGeom prst="rect">
            <a:avLst/>
          </a:prstGeom>
        </p:spPr>
        <p:txBody>
          <a:bodyPr vert="horz" lIns="55804" tIns="27902" rIns="55804" bIns="279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305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854751" cy="274022"/>
          </a:xfrm>
          <a:prstGeom prst="rect">
            <a:avLst/>
          </a:prstGeom>
        </p:spPr>
        <p:txBody>
          <a:bodyPr vert="horz" lIns="55804" tIns="27902" rIns="55804" bIns="279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424193" y="0"/>
            <a:ext cx="1854751" cy="274022"/>
          </a:xfrm>
          <a:prstGeom prst="rect">
            <a:avLst/>
          </a:prstGeom>
        </p:spPr>
        <p:txBody>
          <a:bodyPr vert="horz" lIns="55804" tIns="27902" rIns="55804" bIns="279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7CA398-4456-40D4-A137-41377F94EAE7}" type="datetimeFigureOut">
              <a:rPr lang="de-DE"/>
              <a:pPr>
                <a:defRPr/>
              </a:pPr>
              <a:t>08.11.2013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411163"/>
            <a:ext cx="2743200" cy="205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5804" tIns="27902" rIns="55804" bIns="27902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27799" y="2605764"/>
            <a:ext cx="3424303" cy="2468752"/>
          </a:xfrm>
          <a:prstGeom prst="rect">
            <a:avLst/>
          </a:prstGeom>
        </p:spPr>
        <p:txBody>
          <a:bodyPr vert="horz" lIns="55804" tIns="27902" rIns="55804" bIns="27902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211527"/>
            <a:ext cx="1854751" cy="274022"/>
          </a:xfrm>
          <a:prstGeom prst="rect">
            <a:avLst/>
          </a:prstGeom>
        </p:spPr>
        <p:txBody>
          <a:bodyPr vert="horz" lIns="55804" tIns="27902" rIns="55804" bIns="279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424193" y="5211527"/>
            <a:ext cx="1854751" cy="274022"/>
          </a:xfrm>
          <a:prstGeom prst="rect">
            <a:avLst/>
          </a:prstGeom>
        </p:spPr>
        <p:txBody>
          <a:bodyPr vert="horz" lIns="55804" tIns="27902" rIns="55804" bIns="279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768CC0-7499-4175-BB36-91D01DF8F3F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866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15173">
              <a:defRPr/>
            </a:pPr>
            <a:r>
              <a:rPr lang="de-DE" dirty="0" smtClean="0"/>
              <a:t>Ein Portal im B-</a:t>
            </a:r>
            <a:r>
              <a:rPr lang="de-DE" dirty="0" err="1" smtClean="0"/>
              <a:t>to</a:t>
            </a:r>
            <a:r>
              <a:rPr lang="de-DE" dirty="0" smtClean="0"/>
              <a:t>-B will an den eigenen Kunden verkauft werden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768CC0-7499-4175-BB36-91D01DF8F3F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09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A99A0E-9E79-492D-BFD9-78A164CBDF8B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768CC0-7499-4175-BB36-91D01DF8F3FC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295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E70831-934C-470F-BD10-5DF5A1422881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anwendert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4154488"/>
            <a:ext cx="5705475" cy="1096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5695950" y="4154488"/>
            <a:ext cx="3446463" cy="1096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pic>
        <p:nvPicPr>
          <p:cNvPr id="12" name="Picture 10" descr="HDM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4150" y="4613275"/>
            <a:ext cx="17637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28400" y="4143600"/>
            <a:ext cx="5144400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288"/>
              </a:spcBef>
              <a:buNone/>
              <a:defRPr sz="1200" i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428400" y="4363200"/>
            <a:ext cx="5144400" cy="6309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2000" b="0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28400" y="4953600"/>
            <a:ext cx="5144400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288"/>
              </a:spcBef>
              <a:buNone/>
              <a:defRPr sz="1200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14" name="Picture 3" descr="C:\Users\User\Desktop\PAT_2012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12916" y="904748"/>
            <a:ext cx="2507488" cy="647764"/>
          </a:xfrm>
          <a:prstGeom prst="rect">
            <a:avLst/>
          </a:prstGeom>
          <a:noFill/>
        </p:spPr>
      </p:pic>
      <p:sp>
        <p:nvSpPr>
          <p:cNvPr id="15" name="Textfeld 4"/>
          <p:cNvSpPr txBox="1">
            <a:spLocks noChangeArrowheads="1"/>
          </p:cNvSpPr>
          <p:nvPr userDrawn="1"/>
        </p:nvSpPr>
        <p:spPr bwMode="auto">
          <a:xfrm>
            <a:off x="5759450" y="1665288"/>
            <a:ext cx="2520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 sz="1400" dirty="0" smtClean="0">
                <a:solidFill>
                  <a:schemeClr val="bg1"/>
                </a:solidFill>
                <a:latin typeface="HeidelbergGothicMl-Light" pitchFamily="50" charset="0"/>
              </a:rPr>
              <a:t>8. und</a:t>
            </a:r>
            <a:r>
              <a:rPr lang="de-DE" sz="1400" baseline="0" dirty="0" smtClean="0">
                <a:solidFill>
                  <a:schemeClr val="bg1"/>
                </a:solidFill>
                <a:latin typeface="HeidelbergGothicMl-Light" pitchFamily="50" charset="0"/>
              </a:rPr>
              <a:t> 9. November 2013</a:t>
            </a:r>
            <a:endParaRPr lang="en-US" sz="1500" dirty="0">
              <a:solidFill>
                <a:schemeClr val="bg1"/>
              </a:solidFill>
              <a:latin typeface="HeidelbergGothicMl-Light" pitchFamily="50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(2 Zeilen)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8800"/>
            <a:ext cx="8229600" cy="9972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0"/>
          </p:nvPr>
        </p:nvSpPr>
        <p:spPr>
          <a:xfrm rot="16200000">
            <a:off x="6925373" y="2723214"/>
            <a:ext cx="3856956" cy="2279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6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FD14-5EDB-4F2F-AE9E-2CB0E24AE5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3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D210-49C0-4B67-B222-C402F23EA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(2 lines)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2315521"/>
            <a:ext cx="4057200" cy="39424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noProof="0"/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4658400" y="2315521"/>
            <a:ext cx="4024800" cy="39424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noProof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1114560"/>
            <a:ext cx="8229600" cy="119664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endParaRPr lang="en-US" noProof="0"/>
          </a:p>
        </p:txBody>
      </p:sp>
      <p:sp>
        <p:nvSpPr>
          <p:cNvPr id="9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6858000" y="64152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5F63AA1-3ED1-4FD6-B253-7D6D59885C9A}" type="slidenum">
              <a:rPr lang="en-US" noProof="0" smtClean="0"/>
              <a:pPr/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e Folie mit Überschrift (1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76D5-3EDA-44A3-B798-3C80DE0569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● </a:t>
            </a:r>
            <a:r>
              <a:rPr lang="en-US" err="1"/>
              <a:t>Titel</a:t>
            </a:r>
            <a:r>
              <a:rPr lang="en-US"/>
              <a:t> ● </a:t>
            </a:r>
            <a:r>
              <a:rPr lang="en-US" err="1"/>
              <a:t>Verfasser</a:t>
            </a:r>
            <a:r>
              <a:rPr lang="en-US"/>
              <a:t> ● Datum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48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(2 lines) and Conten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14560"/>
            <a:ext cx="8229600" cy="119664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endParaRPr lang="en-US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2315521"/>
            <a:ext cx="8229600" cy="3942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Foliennummernplatzhalt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2412-D274-4D26-92A6-7585748594C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5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e Folie mit Überschrift (2 Zeil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8313" y="914399"/>
            <a:ext cx="8207376" cy="100171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lang="en-US" sz="2400" kern="1200" noProof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3A66-3FD5-4A6F-9A57-D9F8696429B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5" name="Fußzeilenplatzhalter 8"/>
          <p:cNvSpPr>
            <a:spLocks noGrp="1"/>
          </p:cNvSpPr>
          <p:nvPr>
            <p:ph type="ftr" sz="quarter" idx="11"/>
          </p:nvPr>
        </p:nvSpPr>
        <p:spPr>
          <a:xfrm rot="16200000">
            <a:off x="7416007" y="3226593"/>
            <a:ext cx="2895600" cy="182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● </a:t>
            </a:r>
            <a:r>
              <a:rPr lang="en-US" dirty="0" err="1"/>
              <a:t>Titel</a:t>
            </a:r>
            <a:r>
              <a:rPr lang="en-US" dirty="0"/>
              <a:t> ● </a:t>
            </a:r>
            <a:r>
              <a:rPr lang="en-US" dirty="0" err="1"/>
              <a:t>Verfasser</a:t>
            </a:r>
            <a:r>
              <a:rPr lang="en-US" dirty="0"/>
              <a:t> ●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096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berschrift (2 Zeilen) und Inhalt (1 Spal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8800"/>
            <a:ext cx="8229600" cy="9972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929600"/>
            <a:ext cx="8229600" cy="4132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0"/>
          </p:nvPr>
        </p:nvSpPr>
        <p:spPr>
          <a:xfrm rot="16200000">
            <a:off x="7416007" y="3226593"/>
            <a:ext cx="2895600" cy="182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● Titel ● Verfasser ● Datum</a:t>
            </a:r>
          </a:p>
        </p:txBody>
      </p:sp>
      <p:sp>
        <p:nvSpPr>
          <p:cNvPr id="6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FD14-5EDB-4F2F-AE9E-2CB0E24AE5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069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84800"/>
            <a:ext cx="8229600" cy="615600"/>
          </a:xfrm>
        </p:spPr>
        <p:txBody>
          <a:bodyPr/>
          <a:lstStyle>
            <a:lvl1pPr>
              <a:defRPr sz="3600"/>
            </a:lvl1pPr>
          </a:lstStyle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57200" y="1929600"/>
            <a:ext cx="8229600" cy="4262400"/>
          </a:xfrm>
        </p:spPr>
        <p:txBody>
          <a:bodyPr/>
          <a:lstStyle>
            <a:lvl1pPr marL="355600" indent="-355600">
              <a:buFont typeface="+mj-lt"/>
              <a:buAutoNum type="arabicPeriod"/>
              <a:defRPr/>
            </a:lvl1pPr>
          </a:lstStyle>
          <a:p>
            <a:pPr lvl="0"/>
            <a:endParaRPr lang="de-DE" dirty="0" smtClean="0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5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CCCDC-312B-45C1-B955-341691A4324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(2 Zeilen) und Inhalt (1 Spal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8800"/>
            <a:ext cx="8229600" cy="9972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929600"/>
            <a:ext cx="8229600" cy="4132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6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FD14-5EDB-4F2F-AE9E-2CB0E24AE5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Überschrift (1 Zeile) und Inhalt (1 Spal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8800"/>
            <a:ext cx="8229600" cy="615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40800"/>
            <a:ext cx="8229600" cy="469228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5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8E48-71C6-463F-BB4D-58252F8EBC8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(2 Zeilen) und Inhalt (2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929600"/>
            <a:ext cx="4057200" cy="4251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4658400" y="1929600"/>
            <a:ext cx="4057200" cy="4251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928800"/>
            <a:ext cx="8229600" cy="9972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8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9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C6B6A-E26F-41FF-8EEC-5106F8A4071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(1 Zeile) und Inhalt (2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8800"/>
            <a:ext cx="8229600" cy="615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540800"/>
            <a:ext cx="4057200" cy="4629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2"/>
          </p:nvPr>
        </p:nvSpPr>
        <p:spPr>
          <a:xfrm>
            <a:off x="4658400" y="1540800"/>
            <a:ext cx="4064400" cy="4629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8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065F-5DC3-401F-9201-5EE0F76863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(1 Zeile)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8800"/>
            <a:ext cx="8229600" cy="615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5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8E48-71C6-463F-BB4D-58252F8EBC8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4154488"/>
            <a:ext cx="5705475" cy="1096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5692775" y="4154488"/>
            <a:ext cx="3446463" cy="1096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pic>
        <p:nvPicPr>
          <p:cNvPr id="1028" name="Picture 10" descr="HDM.WM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34150" y="4613275"/>
            <a:ext cx="17637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457200" y="15303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928688"/>
            <a:ext cx="8229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58000" y="6415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E52E9B-4BCF-499A-993A-12012B741F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5" r:id="rId2"/>
    <p:sldLayoutId id="2147483696" r:id="rId3"/>
  </p:sldLayoutIdLst>
  <p:hf hdr="0" dt="0"/>
  <p:txStyles>
    <p:titleStyle>
      <a:lvl1pPr algn="l" rtl="0" fontAlgn="base">
        <a:lnSpc>
          <a:spcPct val="110000"/>
        </a:lnSpc>
        <a:spcBef>
          <a:spcPct val="0"/>
        </a:spcBef>
        <a:spcAft>
          <a:spcPct val="0"/>
        </a:spcAft>
        <a:defRPr lang="de-DE" sz="2400" kern="1200" dirty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lang="de-DE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lang="de-DE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lang="de-DE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lang="de-DE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lang="de-DE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6696075" y="0"/>
            <a:ext cx="2447925" cy="360363"/>
          </a:xfrm>
          <a:prstGeom prst="rect">
            <a:avLst/>
          </a:prstGeom>
          <a:solidFill>
            <a:srgbClr val="D4D8D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928688"/>
            <a:ext cx="8229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307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530350"/>
            <a:ext cx="822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6729413" cy="360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8" name="Picture 17" descr="HDM.WM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3125" y="107950"/>
            <a:ext cx="14478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spect="1" noChangeArrowheads="1"/>
          </p:cNvSpPr>
          <p:nvPr userDrawn="1"/>
        </p:nvSpPr>
        <p:spPr bwMode="auto">
          <a:xfrm rot="10800000">
            <a:off x="8795228" y="3667125"/>
            <a:ext cx="182563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noProof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© Heidelberger Druckmaschinen AG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 rot="16200000">
            <a:off x="6958031" y="2723214"/>
            <a:ext cx="3856956" cy="227966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8B1B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6858000" y="6415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E265D1-9463-4515-B5AA-85753CCA3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457200" y="11113"/>
            <a:ext cx="62499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Prinect  Anwendertage</a:t>
            </a:r>
            <a:endParaRPr lang="de-D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9" r:id="rId6"/>
    <p:sldLayoutId id="2147483690" r:id="rId7"/>
    <p:sldLayoutId id="2147483687" r:id="rId8"/>
    <p:sldLayoutId id="2147483693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11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65113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12788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62050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19250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8988" indent="-233363" algn="l" rtl="0" fontAlgn="base">
        <a:lnSpc>
          <a:spcPts val="2400"/>
        </a:lnSpc>
        <a:spcBef>
          <a:spcPts val="125"/>
        </a:spcBef>
        <a:spcAft>
          <a:spcPts val="40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O-Praesentation_cp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28625" y="4143375"/>
            <a:ext cx="5143500" cy="277813"/>
          </a:xfrm>
        </p:spPr>
        <p:txBody>
          <a:bodyPr/>
          <a:lstStyle/>
          <a:p>
            <a:r>
              <a:rPr lang="de-DE" noProof="0" dirty="0" smtClean="0">
                <a:latin typeface="Arial" charset="0"/>
                <a:cs typeface="Arial" charset="0"/>
              </a:rPr>
              <a:t>Prinect Anwendertage, 8. und 9. November 2013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2054" y="4473116"/>
            <a:ext cx="5143500" cy="36163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sz="1800" dirty="0"/>
              <a:t>Web-</a:t>
            </a:r>
            <a:r>
              <a:rPr lang="de-DE" sz="1800" dirty="0" err="1"/>
              <a:t>to</a:t>
            </a:r>
            <a:r>
              <a:rPr lang="de-DE" sz="1800" dirty="0"/>
              <a:t>-Print für Neueinsteiger</a:t>
            </a:r>
            <a:endParaRPr lang="de-DE" sz="1800" dirty="0" smtClean="0">
              <a:latin typeface="Arial" charset="0"/>
              <a:cs typeface="Arial" charset="0"/>
            </a:endParaRPr>
          </a:p>
        </p:txBody>
      </p:sp>
      <p:sp>
        <p:nvSpPr>
          <p:cNvPr id="8196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28625" y="4953000"/>
            <a:ext cx="5143500" cy="277813"/>
          </a:xfrm>
        </p:spPr>
        <p:txBody>
          <a:bodyPr/>
          <a:lstStyle/>
          <a:p>
            <a:r>
              <a:rPr lang="de-DE" dirty="0" smtClean="0">
                <a:latin typeface="Arial" charset="0"/>
                <a:cs typeface="Arial" charset="0"/>
              </a:rPr>
              <a:t>Lucia Dauer, Produktmanagement Prinect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Prinect – Der Einstiegs-Webshop:  Planung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929600"/>
            <a:ext cx="7895220" cy="4132800"/>
          </a:xfrm>
        </p:spPr>
        <p:txBody>
          <a:bodyPr/>
          <a:lstStyle/>
          <a:p>
            <a:r>
              <a:rPr lang="de-DE" dirty="0" smtClean="0"/>
              <a:t>Der nächste Schritt in die „digitale Zukunft</a:t>
            </a:r>
            <a:r>
              <a:rPr lang="de-DE" dirty="0" smtClean="0"/>
              <a:t>“:</a:t>
            </a:r>
          </a:p>
          <a:p>
            <a:endParaRPr lang="de-DE" dirty="0" smtClean="0"/>
          </a:p>
          <a:p>
            <a:pPr marL="479425" lvl="1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Erweiterung </a:t>
            </a:r>
            <a:r>
              <a:rPr lang="de-DE" dirty="0" smtClean="0"/>
              <a:t>zum Medienproduktions-System </a:t>
            </a:r>
            <a:r>
              <a:rPr lang="de-DE" dirty="0" err="1" smtClean="0"/>
              <a:t>NEOzenzai</a:t>
            </a:r>
            <a:endParaRPr lang="de-DE" dirty="0" smtClean="0"/>
          </a:p>
          <a:p>
            <a:pPr lvl="2"/>
            <a:r>
              <a:rPr lang="de-DE" dirty="0" smtClean="0"/>
              <a:t>Bilddatenbank -  Bilder und –</a:t>
            </a:r>
            <a:r>
              <a:rPr lang="de-DE" dirty="0" err="1" smtClean="0"/>
              <a:t>formate</a:t>
            </a:r>
            <a:r>
              <a:rPr lang="de-DE" dirty="0" smtClean="0"/>
              <a:t> verwalten</a:t>
            </a:r>
          </a:p>
          <a:p>
            <a:pPr lvl="2"/>
            <a:r>
              <a:rPr lang="de-DE" dirty="0" smtClean="0"/>
              <a:t>Media Asset Management – verschiedenste Medientypen verwalten und managen</a:t>
            </a:r>
          </a:p>
          <a:p>
            <a:pPr lvl="2"/>
            <a:r>
              <a:rPr lang="de-DE" dirty="0" smtClean="0"/>
              <a:t>Multi Channel Publishing – Publizieren in verschiedene Medienkanäle</a:t>
            </a:r>
          </a:p>
          <a:p>
            <a:pPr lvl="1"/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● </a:t>
            </a:r>
            <a:r>
              <a:rPr lang="en-US" dirty="0" err="1" smtClean="0"/>
              <a:t>Titel</a:t>
            </a:r>
            <a:r>
              <a:rPr lang="en-US" dirty="0" smtClean="0"/>
              <a:t> ● </a:t>
            </a:r>
            <a:r>
              <a:rPr lang="en-US" dirty="0" err="1" smtClean="0"/>
              <a:t>Verfasser</a:t>
            </a:r>
            <a:r>
              <a:rPr lang="en-US" dirty="0" smtClean="0"/>
              <a:t> ● Datum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013A66-3FD5-4A6F-9A57-D9F8696429BE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1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28625" y="4143375"/>
            <a:ext cx="5143500" cy="277813"/>
          </a:xfrm>
        </p:spPr>
        <p:txBody>
          <a:bodyPr/>
          <a:lstStyle/>
          <a:p>
            <a:r>
              <a:rPr lang="de-DE" noProof="0" dirty="0" smtClean="0">
                <a:latin typeface="Arial" charset="0"/>
                <a:cs typeface="Arial" charset="0"/>
              </a:rPr>
              <a:t>Prinect Anwendertage, 8. und 9. November 2013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28625" y="4507523"/>
            <a:ext cx="5143500" cy="36163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dirty="0">
                <a:latin typeface="Arial" charset="0"/>
                <a:cs typeface="Arial" charset="0"/>
              </a:rPr>
              <a:t>Erfahrungsbericht Einstieg in Web-</a:t>
            </a:r>
            <a:r>
              <a:rPr lang="de-DE" dirty="0" err="1">
                <a:latin typeface="Arial" charset="0"/>
                <a:cs typeface="Arial" charset="0"/>
              </a:rPr>
              <a:t>to</a:t>
            </a:r>
            <a:r>
              <a:rPr lang="de-DE" dirty="0">
                <a:latin typeface="Arial" charset="0"/>
                <a:cs typeface="Arial" charset="0"/>
              </a:rPr>
              <a:t>-Print</a:t>
            </a:r>
          </a:p>
        </p:txBody>
      </p:sp>
      <p:sp>
        <p:nvSpPr>
          <p:cNvPr id="8196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28625" y="4953000"/>
            <a:ext cx="5143500" cy="551433"/>
          </a:xfrm>
        </p:spPr>
        <p:txBody>
          <a:bodyPr/>
          <a:lstStyle/>
          <a:p>
            <a:r>
              <a:rPr lang="de-DE" dirty="0" smtClean="0">
                <a:latin typeface="Arial" charset="0"/>
                <a:cs typeface="Arial" charset="0"/>
              </a:rPr>
              <a:t>Stefan Balmer, FO-</a:t>
            </a:r>
            <a:r>
              <a:rPr lang="de-DE" dirty="0" err="1" smtClean="0">
                <a:latin typeface="Arial" charset="0"/>
                <a:cs typeface="Arial" charset="0"/>
              </a:rPr>
              <a:t>Fotorotar</a:t>
            </a:r>
            <a:endParaRPr lang="de-DE" dirty="0">
              <a:latin typeface="Arial" charset="0"/>
              <a:cs typeface="Arial" charset="0"/>
            </a:endParaRPr>
          </a:p>
          <a:p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2" name="Rechteck 1">
            <a:hlinkClick r:id="rId3" action="ppaction://hlinkfile"/>
          </p:cNvPr>
          <p:cNvSpPr/>
          <p:nvPr/>
        </p:nvSpPr>
        <p:spPr>
          <a:xfrm>
            <a:off x="323528" y="4437112"/>
            <a:ext cx="500455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0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Besuchen Sie weitere Workshops zu diesem Thema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929600"/>
            <a:ext cx="7967228" cy="4132800"/>
          </a:xfrm>
        </p:spPr>
        <p:txBody>
          <a:bodyPr/>
          <a:lstStyle/>
          <a:p>
            <a:r>
              <a:rPr lang="de-DE" dirty="0" smtClean="0"/>
              <a:t>Workshop:</a:t>
            </a:r>
          </a:p>
          <a:p>
            <a:pPr lvl="1"/>
            <a:r>
              <a:rPr lang="de-DE" dirty="0" smtClean="0"/>
              <a:t>Peak Performance in Web-</a:t>
            </a:r>
            <a:r>
              <a:rPr lang="de-DE" dirty="0" err="1" smtClean="0"/>
              <a:t>to</a:t>
            </a:r>
            <a:r>
              <a:rPr lang="de-DE" dirty="0" smtClean="0"/>
              <a:t>-Print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Workshop:</a:t>
            </a:r>
          </a:p>
          <a:p>
            <a:pPr lvl="1"/>
            <a:r>
              <a:rPr lang="de-DE" dirty="0" smtClean="0"/>
              <a:t>Prinect Automatisierung mit Smart Automation, Web-</a:t>
            </a:r>
            <a:r>
              <a:rPr lang="de-DE" dirty="0" err="1" smtClean="0"/>
              <a:t>to</a:t>
            </a:r>
            <a:r>
              <a:rPr lang="de-DE" dirty="0" smtClean="0"/>
              <a:t>-Print und </a:t>
            </a:r>
            <a:br>
              <a:rPr lang="de-DE" dirty="0" smtClean="0"/>
            </a:br>
            <a:r>
              <a:rPr lang="de-DE" dirty="0" smtClean="0"/>
              <a:t>MIS-Integration – welche Möglichkeiten haben Sie?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Workshop:</a:t>
            </a:r>
          </a:p>
          <a:p>
            <a:pPr lvl="1"/>
            <a:r>
              <a:rPr lang="de-DE" dirty="0" smtClean="0"/>
              <a:t>Wie kann ein MIS das Geschäftsmodell einer Druckerei unterstützen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● Titel ● Verfasser ● Datum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013A66-3FD5-4A6F-9A57-D9F8696429BE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4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28625" y="4143375"/>
            <a:ext cx="5143500" cy="277813"/>
          </a:xfrm>
        </p:spPr>
        <p:txBody>
          <a:bodyPr/>
          <a:lstStyle/>
          <a:p>
            <a:r>
              <a:rPr lang="de-DE" noProof="0" dirty="0" smtClean="0">
                <a:latin typeface="Arial" charset="0"/>
                <a:cs typeface="Arial" charset="0"/>
              </a:rPr>
              <a:t>Prinect Anwendertage, 8. und 9. November 2013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28625" y="4543527"/>
            <a:ext cx="5143500" cy="36163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noProof="0" dirty="0" smtClean="0">
                <a:latin typeface="Arial" charset="0"/>
                <a:cs typeface="Arial" charset="0"/>
              </a:rPr>
              <a:t>Vielen Dank</a:t>
            </a:r>
          </a:p>
        </p:txBody>
      </p:sp>
      <p:sp>
        <p:nvSpPr>
          <p:cNvPr id="8196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28625" y="4953000"/>
            <a:ext cx="5143500" cy="551433"/>
          </a:xfrm>
        </p:spPr>
        <p:txBody>
          <a:bodyPr/>
          <a:lstStyle/>
          <a:p>
            <a:r>
              <a:rPr lang="de-DE" dirty="0">
                <a:latin typeface="Arial" charset="0"/>
                <a:cs typeface="Arial" charset="0"/>
              </a:rPr>
              <a:t>Lucia Dauer, Produktmanagement Prinect</a:t>
            </a:r>
          </a:p>
          <a:p>
            <a:endParaRPr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3"/>
          <p:cNvSpPr>
            <a:spLocks noGrp="1"/>
          </p:cNvSpPr>
          <p:nvPr>
            <p:ph type="title"/>
          </p:nvPr>
        </p:nvSpPr>
        <p:spPr>
          <a:xfrm>
            <a:off x="359532" y="440668"/>
            <a:ext cx="7416824" cy="615950"/>
          </a:xfrm>
        </p:spPr>
        <p:txBody>
          <a:bodyPr/>
          <a:lstStyle/>
          <a:p>
            <a:r>
              <a:rPr lang="de-DE" dirty="0" smtClean="0"/>
              <a:t>Business-to-Consumer versus Business-</a:t>
            </a:r>
            <a:r>
              <a:rPr lang="de-DE" dirty="0" err="1" smtClean="0"/>
              <a:t>to</a:t>
            </a:r>
            <a:r>
              <a:rPr lang="de-DE" dirty="0" smtClean="0"/>
              <a:t>-Business: </a:t>
            </a:r>
            <a:r>
              <a:rPr lang="de-DE" dirty="0" smtClean="0">
                <a:hlinkClick r:id="rId3" action="ppaction://hlinksldjump"/>
              </a:rPr>
              <a:t>Die Geschäftsmodelle sind </a:t>
            </a:r>
            <a:r>
              <a:rPr lang="de-DE" dirty="0">
                <a:hlinkClick r:id="rId3" action="ppaction://hlinksldjump"/>
              </a:rPr>
              <a:t>komplett verschieden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D8A3E-4C4F-45A3-9F55-31C7C6C54752}" type="slidenum">
              <a:rPr lang="de-DE"/>
              <a:pPr/>
              <a:t>14</a:t>
            </a:fld>
            <a:endParaRPr lang="de-DE"/>
          </a:p>
        </p:txBody>
      </p:sp>
      <p:sp>
        <p:nvSpPr>
          <p:cNvPr id="29" name="Rechteck 28"/>
          <p:cNvSpPr/>
          <p:nvPr/>
        </p:nvSpPr>
        <p:spPr bwMode="auto">
          <a:xfrm>
            <a:off x="1854573" y="3211572"/>
            <a:ext cx="3431745" cy="121756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2000" tIns="36000" rIns="72000" bIns="0" numCol="1"/>
          <a:lstStyle/>
          <a:p>
            <a:pPr marL="176213" indent="-176213" eaLnBrk="0" hangingPunct="0">
              <a:buFont typeface="Arial" pitchFamily="34" charset="0"/>
              <a:buChar char="•"/>
              <a:tabLst>
                <a:tab pos="898525" algn="l"/>
              </a:tabLst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Standardisierte Drucksachen</a:t>
            </a:r>
          </a:p>
          <a:p>
            <a:pPr marL="176213" indent="-176213" eaLnBrk="0" hangingPunct="0">
              <a:buFont typeface="Arial" pitchFamily="34" charset="0"/>
              <a:buChar char="•"/>
              <a:tabLst>
                <a:tab pos="898525" algn="l"/>
              </a:tabLst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Standardisierte Einkäufer Workflows</a:t>
            </a:r>
          </a:p>
          <a:p>
            <a:pPr marL="176213" indent="-176213" eaLnBrk="0" hangingPunct="0">
              <a:buFont typeface="Arial" pitchFamily="34" charset="0"/>
              <a:buChar char="•"/>
              <a:tabLst>
                <a:tab pos="898525" algn="l"/>
              </a:tabLst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Einfache Drucksachen Konfiguration</a:t>
            </a:r>
          </a:p>
          <a:p>
            <a:pPr marL="176213" indent="-176213" eaLnBrk="0" hangingPunct="0">
              <a:buFont typeface="Arial" pitchFamily="34" charset="0"/>
              <a:buChar char="•"/>
              <a:tabLst>
                <a:tab pos="898525" algn="l"/>
              </a:tabLst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Einfache Inhaltsgestaltung</a:t>
            </a:r>
          </a:p>
          <a:p>
            <a:pPr marL="176213" indent="-176213" eaLnBrk="0" hangingPunct="0">
              <a:buFont typeface="Arial" pitchFamily="34" charset="0"/>
              <a:buChar char="•"/>
              <a:tabLst>
                <a:tab pos="898525" algn="l"/>
              </a:tabLst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Merchandise</a:t>
            </a:r>
          </a:p>
        </p:txBody>
      </p:sp>
      <p:sp>
        <p:nvSpPr>
          <p:cNvPr id="48" name="Rechteck 47"/>
          <p:cNvSpPr/>
          <p:nvPr/>
        </p:nvSpPr>
        <p:spPr bwMode="auto">
          <a:xfrm>
            <a:off x="1846248" y="2071678"/>
            <a:ext cx="3432173" cy="1071569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72000" tIns="36000" rIns="72000" bIns="0" numCol="1" anchor="t"/>
          <a:lstStyle/>
          <a:p>
            <a:pPr marL="176213" indent="-176213" eaLnBrk="0" hangingPunct="0">
              <a:buFont typeface="Arial" pitchFamily="34" charset="0"/>
              <a:buChar char="•"/>
              <a:tabLst>
                <a:tab pos="898525" algn="l"/>
              </a:tabLst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Endkunden</a:t>
            </a:r>
          </a:p>
          <a:p>
            <a:pPr marL="176213" indent="-176213" eaLnBrk="0" hangingPunct="0">
              <a:buFont typeface="Arial" pitchFamily="34" charset="0"/>
              <a:buChar char="•"/>
              <a:tabLst>
                <a:tab pos="898525" algn="l"/>
              </a:tabLst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Kleinbüros / Home Offices</a:t>
            </a:r>
          </a:p>
          <a:p>
            <a:pPr marL="176213" indent="-176213" eaLnBrk="0" hangingPunct="0">
              <a:buFont typeface="Arial" pitchFamily="34" charset="0"/>
              <a:buChar char="•"/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Kleinunternehmen</a:t>
            </a:r>
          </a:p>
          <a:p>
            <a:pPr marL="176213" indent="-176213" eaLnBrk="0" hangingPunct="0">
              <a:buFont typeface="Arial" pitchFamily="34" charset="0"/>
              <a:buChar char="•"/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Restaurants</a:t>
            </a:r>
          </a:p>
          <a:p>
            <a:pPr marL="176213" indent="-176213" eaLnBrk="0" hangingPunct="0">
              <a:buFont typeface="Arial" pitchFamily="34" charset="0"/>
              <a:buChar char="•"/>
              <a:defRPr/>
            </a:pPr>
            <a:r>
              <a:rPr lang="de-DE" sz="1200" dirty="0">
                <a:solidFill>
                  <a:schemeClr val="tx1"/>
                </a:solidFill>
                <a:latin typeface="Calibri" pitchFamily="34" charset="0"/>
              </a:rPr>
              <a:t>Vereine</a:t>
            </a:r>
          </a:p>
        </p:txBody>
      </p:sp>
      <p:sp>
        <p:nvSpPr>
          <p:cNvPr id="50" name="Rechteck 49"/>
          <p:cNvSpPr/>
          <p:nvPr/>
        </p:nvSpPr>
        <p:spPr bwMode="auto">
          <a:xfrm>
            <a:off x="274259" y="2071678"/>
            <a:ext cx="1440221" cy="10715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anchor="ctr"/>
          <a:lstStyle/>
          <a:p>
            <a:pPr algn="ctr" eaLnBrk="0" hangingPunct="0">
              <a:defRPr/>
            </a:pPr>
            <a:r>
              <a:rPr lang="de-DE" sz="1600" dirty="0">
                <a:solidFill>
                  <a:schemeClr val="bg1"/>
                </a:solidFill>
                <a:latin typeface="Calibri" pitchFamily="34" charset="0"/>
              </a:rPr>
              <a:t>Kunden</a:t>
            </a:r>
          </a:p>
        </p:txBody>
      </p:sp>
      <p:sp>
        <p:nvSpPr>
          <p:cNvPr id="51" name="Rechteck 50"/>
          <p:cNvSpPr/>
          <p:nvPr/>
        </p:nvSpPr>
        <p:spPr bwMode="auto">
          <a:xfrm>
            <a:off x="1846248" y="1571612"/>
            <a:ext cx="3432173" cy="441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de-DE" sz="1600" dirty="0">
                <a:solidFill>
                  <a:schemeClr val="bg1"/>
                </a:solidFill>
                <a:latin typeface="Calibri" pitchFamily="34" charset="0"/>
              </a:rPr>
              <a:t>B2C  ≈ Offener Shop</a:t>
            </a:r>
          </a:p>
        </p:txBody>
      </p:sp>
      <p:sp>
        <p:nvSpPr>
          <p:cNvPr id="52" name="Rechteck 51"/>
          <p:cNvSpPr/>
          <p:nvPr/>
        </p:nvSpPr>
        <p:spPr bwMode="auto">
          <a:xfrm>
            <a:off x="285720" y="3214685"/>
            <a:ext cx="1427499" cy="12137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anchor="ctr"/>
          <a:lstStyle/>
          <a:p>
            <a:pPr algn="ctr" eaLnBrk="0" hangingPunct="0">
              <a:defRPr/>
            </a:pPr>
            <a:r>
              <a:rPr lang="de-DE" sz="1600" dirty="0">
                <a:solidFill>
                  <a:schemeClr val="bg1"/>
                </a:solidFill>
                <a:latin typeface="Calibri" pitchFamily="34" charset="0"/>
              </a:rPr>
              <a:t>Erfolgsfaktor</a:t>
            </a:r>
          </a:p>
        </p:txBody>
      </p:sp>
      <p:grpSp>
        <p:nvGrpSpPr>
          <p:cNvPr id="3" name="Gruppieren 25"/>
          <p:cNvGrpSpPr/>
          <p:nvPr/>
        </p:nvGrpSpPr>
        <p:grpSpPr>
          <a:xfrm>
            <a:off x="5429256" y="1571612"/>
            <a:ext cx="3429024" cy="2857519"/>
            <a:chOff x="5214942" y="1571612"/>
            <a:chExt cx="3429024" cy="2857519"/>
          </a:xfrm>
        </p:grpSpPr>
        <p:sp>
          <p:nvSpPr>
            <p:cNvPr id="28" name="Rechteck 27"/>
            <p:cNvSpPr/>
            <p:nvPr/>
          </p:nvSpPr>
          <p:spPr bwMode="auto">
            <a:xfrm>
              <a:off x="5214942" y="2071678"/>
              <a:ext cx="3420741" cy="1071570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72000" tIns="36000" rIns="72000" bIns="0" numCol="1" anchor="t"/>
            <a:lstStyle/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Industrieunternehmen</a:t>
              </a:r>
            </a:p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Agenturen</a:t>
              </a:r>
            </a:p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Verlage</a:t>
              </a:r>
            </a:p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Handelsketten</a:t>
              </a:r>
            </a:p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Verbände , Parteien</a:t>
              </a: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5223225" y="3214686"/>
              <a:ext cx="3420741" cy="1214445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72000" tIns="36000" rIns="72000" bIns="0" numCol="1"/>
            <a:lstStyle/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Jedes denkbare Druckprodukt</a:t>
              </a:r>
            </a:p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Kundenorientierte Einkäufer Workflows</a:t>
              </a:r>
            </a:p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 smtClean="0">
                  <a:solidFill>
                    <a:schemeClr val="tx1"/>
                  </a:solidFill>
                  <a:latin typeface="Calibri" pitchFamily="34" charset="0"/>
                </a:rPr>
                <a:t>Flexible </a:t>
              </a: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Inhaltsgestaltung</a:t>
              </a:r>
            </a:p>
            <a:p>
              <a:pPr marL="176213" indent="-176213" eaLnBrk="0" hangingPunct="0">
                <a:buFont typeface="Arial" pitchFamily="34" charset="0"/>
                <a:buChar char="•"/>
                <a:defRPr/>
              </a:pPr>
              <a:r>
                <a:rPr lang="de-DE" sz="1200" dirty="0">
                  <a:solidFill>
                    <a:schemeClr val="tx1"/>
                  </a:solidFill>
                  <a:latin typeface="Calibri" pitchFamily="34" charset="0"/>
                </a:rPr>
                <a:t>Daten Management, Übersetzungen, Brand Management, Kampagnen, Projektmanagement</a:t>
              </a: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5216136" y="1571612"/>
              <a:ext cx="3418564" cy="4413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r>
                <a:rPr lang="de-DE" sz="1600" dirty="0">
                  <a:solidFill>
                    <a:schemeClr val="bg1"/>
                  </a:solidFill>
                  <a:latin typeface="Calibri" pitchFamily="34" charset="0"/>
                </a:rPr>
                <a:t>B2B ≈ Geschlossener Shop</a:t>
              </a:r>
            </a:p>
          </p:txBody>
        </p:sp>
      </p:grpSp>
      <p:grpSp>
        <p:nvGrpSpPr>
          <p:cNvPr id="4" name="Gruppieren 26"/>
          <p:cNvGrpSpPr/>
          <p:nvPr/>
        </p:nvGrpSpPr>
        <p:grpSpPr>
          <a:xfrm>
            <a:off x="5429412" y="4503675"/>
            <a:ext cx="3428868" cy="1139903"/>
            <a:chOff x="5215098" y="4217923"/>
            <a:chExt cx="3416979" cy="2140035"/>
          </a:xfrm>
        </p:grpSpPr>
        <p:sp>
          <p:nvSpPr>
            <p:cNvPr id="41" name="Rechteck 40"/>
            <p:cNvSpPr/>
            <p:nvPr/>
          </p:nvSpPr>
          <p:spPr bwMode="auto">
            <a:xfrm>
              <a:off x="5215098" y="4643446"/>
              <a:ext cx="3416979" cy="17145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2000" tIns="72000" rIns="72000" bIns="72000" anchor="ctr" anchorCtr="0"/>
            <a:lstStyle/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Klassisches Marketing 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Kostenorientierte Preise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Bekannte, bereits registrierte Kunden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Bezahlung nach Lieferung</a:t>
              </a:r>
            </a:p>
          </p:txBody>
        </p:sp>
        <p:sp>
          <p:nvSpPr>
            <p:cNvPr id="22" name="Pfeil nach unten 21"/>
            <p:cNvSpPr/>
            <p:nvPr/>
          </p:nvSpPr>
          <p:spPr bwMode="auto">
            <a:xfrm>
              <a:off x="5219821" y="4217923"/>
              <a:ext cx="3400347" cy="354085"/>
            </a:xfrm>
            <a:prstGeom prst="downArrow">
              <a:avLst>
                <a:gd name="adj1" fmla="val 100000"/>
                <a:gd name="adj2" fmla="val 10000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eaLnBrk="0" hangingPunct="0"/>
              <a:endParaRPr lang="de-DE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pieren 22"/>
          <p:cNvGrpSpPr/>
          <p:nvPr/>
        </p:nvGrpSpPr>
        <p:grpSpPr>
          <a:xfrm>
            <a:off x="285720" y="4503675"/>
            <a:ext cx="5000660" cy="1139903"/>
            <a:chOff x="71406" y="4217923"/>
            <a:chExt cx="5000660" cy="2140035"/>
          </a:xfrm>
        </p:grpSpPr>
        <p:sp>
          <p:nvSpPr>
            <p:cNvPr id="40" name="Rechteck 39"/>
            <p:cNvSpPr/>
            <p:nvPr/>
          </p:nvSpPr>
          <p:spPr bwMode="auto">
            <a:xfrm>
              <a:off x="1639893" y="4643446"/>
              <a:ext cx="3432173" cy="17145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2000" tIns="72000" rIns="72000" bIns="72000" anchor="ctr" anchorCtr="0"/>
            <a:lstStyle/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Internet Marketing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Internet Markt Preise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Kunden Selbst-Registrierung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Vorkasse</a:t>
              </a:r>
            </a:p>
          </p:txBody>
        </p:sp>
        <p:sp>
          <p:nvSpPr>
            <p:cNvPr id="21" name="Pfeil nach unten 20"/>
            <p:cNvSpPr/>
            <p:nvPr/>
          </p:nvSpPr>
          <p:spPr bwMode="auto">
            <a:xfrm>
              <a:off x="1635082" y="4217923"/>
              <a:ext cx="3411286" cy="354085"/>
            </a:xfrm>
            <a:prstGeom prst="downArrow">
              <a:avLst>
                <a:gd name="adj1" fmla="val 100000"/>
                <a:gd name="adj2" fmla="val 10000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eaLnBrk="0" hangingPunct="0"/>
              <a:endParaRPr lang="de-DE" sz="1400">
                <a:solidFill>
                  <a:schemeClr val="bg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71406" y="4643446"/>
              <a:ext cx="1428760" cy="17145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 algn="ctr" eaLnBrk="0" hangingPunct="0">
                <a:defRPr/>
              </a:pPr>
              <a:r>
                <a:rPr lang="de-DE" sz="1600" dirty="0">
                  <a:solidFill>
                    <a:schemeClr val="bg1"/>
                  </a:solidFill>
                  <a:latin typeface="Calibri" pitchFamily="34" charset="0"/>
                </a:rPr>
                <a:t>Geschäfts-</a:t>
              </a:r>
            </a:p>
            <a:p>
              <a:pPr algn="ctr" eaLnBrk="0" hangingPunct="0">
                <a:defRPr/>
              </a:pPr>
              <a:r>
                <a:rPr lang="de-DE" sz="1600" dirty="0" err="1">
                  <a:solidFill>
                    <a:schemeClr val="bg1"/>
                  </a:solidFill>
                  <a:latin typeface="Calibri" pitchFamily="34" charset="0"/>
                </a:rPr>
                <a:t>struktur</a:t>
              </a:r>
              <a:endParaRPr lang="de-DE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uppieren 22"/>
          <p:cNvGrpSpPr/>
          <p:nvPr/>
        </p:nvGrpSpPr>
        <p:grpSpPr>
          <a:xfrm>
            <a:off x="285564" y="5715014"/>
            <a:ext cx="5000660" cy="1000134"/>
            <a:chOff x="71406" y="4643446"/>
            <a:chExt cx="5000660" cy="1714512"/>
          </a:xfrm>
        </p:grpSpPr>
        <p:sp>
          <p:nvSpPr>
            <p:cNvPr id="57" name="Rechteck 56"/>
            <p:cNvSpPr/>
            <p:nvPr/>
          </p:nvSpPr>
          <p:spPr bwMode="auto">
            <a:xfrm>
              <a:off x="1639893" y="4643446"/>
              <a:ext cx="3432173" cy="17145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2000" tIns="72000" rIns="72000" bIns="72000" anchor="ctr" anchorCtr="0"/>
            <a:lstStyle/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Qualität </a:t>
              </a:r>
              <a:r>
                <a:rPr lang="de-DE" sz="1200" dirty="0" smtClean="0">
                  <a:solidFill>
                    <a:schemeClr val="accent1"/>
                  </a:solidFill>
                </a:rPr>
                <a:t>“</a:t>
              </a:r>
              <a:r>
                <a:rPr lang="de-DE" sz="1200" dirty="0" err="1" smtClean="0">
                  <a:solidFill>
                    <a:schemeClr val="accent1"/>
                  </a:solidFill>
                </a:rPr>
                <a:t>as</a:t>
              </a:r>
              <a:r>
                <a:rPr lang="de-DE" sz="1200" dirty="0" smtClean="0">
                  <a:solidFill>
                    <a:schemeClr val="accent1"/>
                  </a:solidFill>
                </a:rPr>
                <a:t> </a:t>
              </a:r>
              <a:r>
                <a:rPr lang="de-DE" sz="1200" dirty="0" err="1" smtClean="0">
                  <a:solidFill>
                    <a:schemeClr val="accent1"/>
                  </a:solidFill>
                </a:rPr>
                <a:t>is</a:t>
              </a:r>
              <a:r>
                <a:rPr lang="de-DE" sz="1200" dirty="0" smtClean="0">
                  <a:solidFill>
                    <a:schemeClr val="accent1"/>
                  </a:solidFill>
                </a:rPr>
                <a:t>”</a:t>
              </a:r>
              <a:endParaRPr lang="de-DE" sz="1200" dirty="0">
                <a:solidFill>
                  <a:schemeClr val="accent1"/>
                </a:solidFill>
              </a:endParaRP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Viele kleine Standardaufträge pro Tag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Kostenoptimierter Sammeldruck</a:t>
              </a:r>
            </a:p>
            <a:p>
              <a:pPr marL="268288" indent="-268288" eaLnBrk="0" hangingPunct="0">
                <a:buClr>
                  <a:schemeClr val="accent1"/>
                </a:buClr>
                <a:buSzPct val="90000"/>
                <a:buFont typeface="Wingdings" pitchFamily="2" charset="2"/>
                <a:buChar char=""/>
                <a:defRPr/>
              </a:pPr>
              <a:r>
                <a:rPr lang="de-DE" sz="1200" dirty="0">
                  <a:solidFill>
                    <a:schemeClr val="accent1"/>
                  </a:solidFill>
                </a:rPr>
                <a:t>Standardisierte Produktionswege</a:t>
              </a:r>
            </a:p>
          </p:txBody>
        </p:sp>
        <p:sp>
          <p:nvSpPr>
            <p:cNvPr id="59" name="Rechteck 58"/>
            <p:cNvSpPr/>
            <p:nvPr/>
          </p:nvSpPr>
          <p:spPr bwMode="auto">
            <a:xfrm>
              <a:off x="71406" y="4643446"/>
              <a:ext cx="1428760" cy="17145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none" anchor="ctr"/>
            <a:lstStyle/>
            <a:p>
              <a:pPr algn="ctr" eaLnBrk="0" hangingPunct="0">
                <a:defRPr/>
              </a:pPr>
              <a:r>
                <a:rPr lang="de-DE" sz="1600" dirty="0">
                  <a:solidFill>
                    <a:schemeClr val="bg1"/>
                  </a:solidFill>
                  <a:latin typeface="Calibri" pitchFamily="34" charset="0"/>
                </a:rPr>
                <a:t>Produktions-</a:t>
              </a:r>
            </a:p>
            <a:p>
              <a:pPr algn="ctr" eaLnBrk="0" hangingPunct="0">
                <a:defRPr/>
              </a:pPr>
              <a:r>
                <a:rPr lang="de-DE" sz="1600" dirty="0" err="1">
                  <a:solidFill>
                    <a:schemeClr val="bg1"/>
                  </a:solidFill>
                  <a:latin typeface="Calibri" pitchFamily="34" charset="0"/>
                </a:rPr>
                <a:t>wege</a:t>
              </a:r>
              <a:endParaRPr lang="de-DE" sz="16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60" name="Rechteck 59"/>
          <p:cNvSpPr/>
          <p:nvPr/>
        </p:nvSpPr>
        <p:spPr bwMode="auto">
          <a:xfrm>
            <a:off x="5429256" y="5715016"/>
            <a:ext cx="3416979" cy="10001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tIns="72000" rIns="72000" bIns="72000" anchor="ctr" anchorCtr="0"/>
          <a:lstStyle/>
          <a:p>
            <a:pPr marL="268288" indent="-268288" eaLnBrk="0" hangingPunct="0">
              <a:buClr>
                <a:schemeClr val="accent1"/>
              </a:buClr>
              <a:buSzPct val="90000"/>
              <a:buFont typeface="Wingdings" pitchFamily="2" charset="2"/>
              <a:buChar char=""/>
              <a:defRPr/>
            </a:pPr>
            <a:r>
              <a:rPr lang="de-DE" sz="1200" dirty="0">
                <a:solidFill>
                  <a:schemeClr val="accent1"/>
                </a:solidFill>
              </a:rPr>
              <a:t>Qualität wie bestellt, Proofing</a:t>
            </a:r>
          </a:p>
          <a:p>
            <a:pPr marL="268288" indent="-268288" eaLnBrk="0" hangingPunct="0">
              <a:buClr>
                <a:schemeClr val="accent1"/>
              </a:buClr>
              <a:buSzPct val="90000"/>
              <a:buFont typeface="Wingdings" pitchFamily="2" charset="2"/>
              <a:buChar char=""/>
              <a:defRPr/>
            </a:pPr>
            <a:r>
              <a:rPr lang="de-DE" sz="1200" dirty="0">
                <a:solidFill>
                  <a:schemeClr val="accent1"/>
                </a:solidFill>
              </a:rPr>
              <a:t>Wenige individuelle Aufträge pro Tag</a:t>
            </a:r>
          </a:p>
          <a:p>
            <a:pPr marL="268288" indent="-268288" eaLnBrk="0" hangingPunct="0">
              <a:buClr>
                <a:schemeClr val="accent1"/>
              </a:buClr>
              <a:buSzPct val="90000"/>
              <a:buFont typeface="Wingdings" pitchFamily="2" charset="2"/>
              <a:buChar char=""/>
              <a:defRPr/>
            </a:pPr>
            <a:r>
              <a:rPr lang="de-DE" sz="1200" dirty="0">
                <a:solidFill>
                  <a:schemeClr val="accent1"/>
                </a:solidFill>
              </a:rPr>
              <a:t>MIS gestützte Kostenkontrolle</a:t>
            </a:r>
          </a:p>
          <a:p>
            <a:pPr marL="268288" indent="-268288" eaLnBrk="0" hangingPunct="0">
              <a:buClr>
                <a:schemeClr val="accent1"/>
              </a:buClr>
              <a:buSzPct val="90000"/>
              <a:buFont typeface="Wingdings" pitchFamily="2" charset="2"/>
              <a:buChar char=""/>
              <a:defRPr/>
            </a:pPr>
            <a:r>
              <a:rPr lang="de-DE" sz="1200" dirty="0">
                <a:solidFill>
                  <a:schemeClr val="accent1"/>
                </a:solidFill>
              </a:rPr>
              <a:t>Flexible Produktionssteuerung</a:t>
            </a:r>
          </a:p>
        </p:txBody>
      </p:sp>
    </p:spTree>
    <p:extLst>
      <p:ext uri="{BB962C8B-B14F-4D97-AF65-F5344CB8AC3E}">
        <p14:creationId xmlns:p14="http://schemas.microsoft.com/office/powerpoint/2010/main" val="3530043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Intro: Wie in Web-</a:t>
            </a:r>
            <a:r>
              <a:rPr lang="de-DE" dirty="0" err="1" smtClean="0"/>
              <a:t>to</a:t>
            </a:r>
            <a:r>
              <a:rPr lang="de-DE" dirty="0" smtClean="0"/>
              <a:t>-Print einsteigen und warum?	</a:t>
            </a:r>
          </a:p>
          <a:p>
            <a:pPr marL="3657600" lvl="8" indent="0" algn="r">
              <a:lnSpc>
                <a:spcPct val="150000"/>
              </a:lnSpc>
              <a:buNone/>
            </a:pPr>
            <a:r>
              <a:rPr lang="de-DE" sz="1600" i="1" dirty="0" smtClean="0"/>
              <a:t>Lucia Dauer, Heidelberger Druckmaschinen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Live-Demo Webshop</a:t>
            </a:r>
          </a:p>
          <a:p>
            <a:pPr marL="3657600" lvl="8" indent="0" algn="r">
              <a:lnSpc>
                <a:spcPct val="150000"/>
              </a:lnSpc>
              <a:buNone/>
            </a:pPr>
            <a:r>
              <a:rPr lang="de-DE" sz="1600" i="1" dirty="0" smtClean="0"/>
              <a:t>Manfred Diers, </a:t>
            </a:r>
            <a:r>
              <a:rPr lang="de-DE" sz="1600" i="1" dirty="0" smtClean="0"/>
              <a:t>neo7even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Erfahrungsbericht: was heißt es, in Web-</a:t>
            </a:r>
            <a:r>
              <a:rPr lang="de-DE" dirty="0" err="1" smtClean="0"/>
              <a:t>to</a:t>
            </a:r>
            <a:r>
              <a:rPr lang="de-DE" dirty="0" smtClean="0"/>
              <a:t>-Print einzusteigen?</a:t>
            </a:r>
          </a:p>
          <a:p>
            <a:pPr marL="3657600" lvl="8" indent="0" algn="r">
              <a:lnSpc>
                <a:spcPct val="150000"/>
              </a:lnSpc>
              <a:buNone/>
            </a:pPr>
            <a:r>
              <a:rPr lang="de-DE" sz="1600" i="1" dirty="0" smtClean="0"/>
              <a:t>Stefan Balmer, FO-</a:t>
            </a:r>
            <a:r>
              <a:rPr lang="de-DE" sz="1600" i="1" dirty="0" err="1" smtClean="0"/>
              <a:t>Fotorotar</a:t>
            </a:r>
            <a:endParaRPr lang="de-DE" sz="1600" i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● PAT Prinect  ● Autor ● November 2013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D4CCCDC-312B-45C1-B955-341691A4324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29600" cy="720080"/>
          </a:xfrm>
        </p:spPr>
        <p:txBody>
          <a:bodyPr/>
          <a:lstStyle/>
          <a:p>
            <a:r>
              <a:rPr lang="de-DE" dirty="0" smtClean="0"/>
              <a:t>Was soll mit einem Web-</a:t>
            </a:r>
            <a:r>
              <a:rPr lang="de-DE" dirty="0" err="1" smtClean="0"/>
              <a:t>to</a:t>
            </a:r>
            <a:r>
              <a:rPr lang="de-DE" dirty="0" smtClean="0"/>
              <a:t>-Print Portal erreicht werden?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592796"/>
            <a:ext cx="7895220" cy="4132800"/>
          </a:xfrm>
        </p:spPr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Erweiterung </a:t>
            </a:r>
            <a:r>
              <a:rPr lang="de-DE" dirty="0" smtClean="0">
                <a:solidFill>
                  <a:schemeClr val="accent1"/>
                </a:solidFill>
              </a:rPr>
              <a:t>des eigenen Dienstleistungs-Angebotes </a:t>
            </a:r>
          </a:p>
          <a:p>
            <a:r>
              <a:rPr lang="de-DE" dirty="0" smtClean="0">
                <a:solidFill>
                  <a:schemeClr val="accent1"/>
                </a:solidFill>
              </a:rPr>
              <a:t>Neukundengewinnung</a:t>
            </a: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accent1"/>
                </a:solidFill>
              </a:rPr>
              <a:t>Kundenbindung</a:t>
            </a:r>
          </a:p>
          <a:p>
            <a:pPr>
              <a:spcAft>
                <a:spcPts val="1200"/>
              </a:spcAft>
            </a:pPr>
            <a:endParaRPr lang="de-DE" dirty="0">
              <a:solidFill>
                <a:schemeClr val="accent1"/>
              </a:solidFill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solidFill>
                  <a:schemeClr val="accent1"/>
                </a:solidFill>
              </a:rPr>
              <a:t>Abstimmprozesse mit dem Kunden… </a:t>
            </a:r>
          </a:p>
          <a:p>
            <a:pPr lvl="1">
              <a:spcAft>
                <a:spcPts val="600"/>
              </a:spcAft>
            </a:pPr>
            <a:r>
              <a:rPr lang="de-DE" dirty="0" smtClean="0"/>
              <a:t>Verkürzen </a:t>
            </a:r>
            <a:r>
              <a:rPr lang="de-DE" dirty="0" smtClean="0">
                <a:sym typeface="Wingdings" panose="05000000000000000000" pitchFamily="2" charset="2"/>
              </a:rPr>
              <a:t> schnellere Abwicklung</a:t>
            </a:r>
            <a:endParaRPr lang="de-DE" dirty="0" smtClean="0"/>
          </a:p>
          <a:p>
            <a:pPr lvl="1">
              <a:spcAft>
                <a:spcPts val="1200"/>
              </a:spcAft>
            </a:pPr>
            <a:r>
              <a:rPr lang="de-DE" dirty="0" smtClean="0"/>
              <a:t>Vereinheitlichen </a:t>
            </a:r>
            <a:r>
              <a:rPr lang="de-DE" dirty="0" smtClean="0">
                <a:sym typeface="Wingdings" panose="05000000000000000000" pitchFamily="2" charset="2"/>
              </a:rPr>
              <a:t> Fehlerquellen eliminieren (email-Ping </a:t>
            </a:r>
            <a:r>
              <a:rPr lang="de-DE" dirty="0" err="1" smtClean="0">
                <a:sym typeface="Wingdings" panose="05000000000000000000" pitchFamily="2" charset="2"/>
              </a:rPr>
              <a:t>pong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  <a:r>
              <a:rPr lang="de-DE" dirty="0" smtClean="0"/>
              <a:t> </a:t>
            </a:r>
          </a:p>
          <a:p>
            <a:pPr lvl="1">
              <a:spcAft>
                <a:spcPts val="1200"/>
              </a:spcAft>
            </a:pPr>
            <a:endParaRPr lang="de-DE" dirty="0" smtClean="0"/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accent1"/>
                </a:solidFill>
              </a:rPr>
              <a:t>Intern Kosten einsparen </a:t>
            </a:r>
            <a:r>
              <a:rPr lang="de-DE" dirty="0">
                <a:solidFill>
                  <a:schemeClr val="accent1"/>
                </a:solidFill>
              </a:rPr>
              <a:t>in der </a:t>
            </a:r>
            <a:r>
              <a:rPr lang="de-DE" dirty="0" smtClean="0">
                <a:solidFill>
                  <a:schemeClr val="accent1"/>
                </a:solidFill>
              </a:rPr>
              <a:t>Druckerei</a:t>
            </a:r>
            <a:endParaRPr lang="de-DE" dirty="0" smtClean="0"/>
          </a:p>
          <a:p>
            <a:pPr lvl="2">
              <a:spcAft>
                <a:spcPts val="600"/>
              </a:spcAft>
              <a:buFontTx/>
              <a:buChar char="-"/>
            </a:pPr>
            <a:r>
              <a:rPr lang="de-DE" dirty="0" smtClean="0"/>
              <a:t>Auftragsabwicklung</a:t>
            </a:r>
          </a:p>
          <a:p>
            <a:pPr lvl="2">
              <a:spcAft>
                <a:spcPts val="600"/>
              </a:spcAft>
              <a:buFontTx/>
              <a:buChar char="-"/>
            </a:pPr>
            <a:r>
              <a:rPr lang="de-DE" dirty="0" smtClean="0"/>
              <a:t>Prepress</a:t>
            </a:r>
          </a:p>
          <a:p>
            <a:pPr marL="928687" lvl="2" indent="0">
              <a:spcAft>
                <a:spcPts val="600"/>
              </a:spcAft>
              <a:buNone/>
            </a:pPr>
            <a:r>
              <a:rPr lang="de-DE" dirty="0" smtClean="0"/>
              <a:t>-  Druck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35FD14-5EDB-4F2F-AE9E-2CB0E24AE5B8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544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8313" y="764704"/>
            <a:ext cx="8229600" cy="997200"/>
          </a:xfrm>
        </p:spPr>
        <p:txBody>
          <a:bodyPr/>
          <a:lstStyle/>
          <a:p>
            <a:r>
              <a:rPr lang="de-DE" dirty="0" smtClean="0"/>
              <a:t>Wie einsteigen in Web-</a:t>
            </a:r>
            <a:r>
              <a:rPr lang="de-DE" dirty="0" err="1" smtClean="0"/>
              <a:t>to</a:t>
            </a:r>
            <a:r>
              <a:rPr lang="de-DE" dirty="0" smtClean="0"/>
              <a:t>-Print?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8313" y="1881299"/>
            <a:ext cx="7776095" cy="4500029"/>
          </a:xfrm>
          <a:prstGeom prst="rect">
            <a:avLst/>
          </a:prstGeom>
        </p:spPr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Ziel festlegen: die Geschäftsidee entwickeln</a:t>
            </a:r>
            <a:endParaRPr lang="de-DE" dirty="0">
              <a:solidFill>
                <a:schemeClr val="accent1"/>
              </a:solidFill>
            </a:endParaRPr>
          </a:p>
          <a:p>
            <a:pPr lvl="1"/>
            <a:r>
              <a:rPr lang="de-DE" sz="1600" dirty="0"/>
              <a:t>Welche Richtung wollen Sie gehen:  </a:t>
            </a:r>
            <a:r>
              <a:rPr lang="de-DE" sz="1600" dirty="0">
                <a:hlinkClick r:id="rId2" action="ppaction://hlinksldjump"/>
              </a:rPr>
              <a:t>B-</a:t>
            </a:r>
            <a:r>
              <a:rPr lang="de-DE" sz="1600" dirty="0" err="1">
                <a:hlinkClick r:id="rId2" action="ppaction://hlinksldjump"/>
              </a:rPr>
              <a:t>to</a:t>
            </a:r>
            <a:r>
              <a:rPr lang="de-DE" sz="1600" dirty="0">
                <a:hlinkClick r:id="rId2" action="ppaction://hlinksldjump"/>
              </a:rPr>
              <a:t>-B oder B-</a:t>
            </a:r>
            <a:r>
              <a:rPr lang="de-DE" sz="1600" dirty="0" err="1">
                <a:hlinkClick r:id="rId2" action="ppaction://hlinksldjump"/>
              </a:rPr>
              <a:t>to</a:t>
            </a:r>
            <a:r>
              <a:rPr lang="de-DE" sz="1600" dirty="0">
                <a:hlinkClick r:id="rId2" action="ppaction://hlinksldjump"/>
              </a:rPr>
              <a:t>-C? </a:t>
            </a:r>
            <a:endParaRPr lang="de-DE" sz="1600" dirty="0"/>
          </a:p>
          <a:p>
            <a:pPr lvl="1"/>
            <a:r>
              <a:rPr lang="de-DE" sz="1600" dirty="0"/>
              <a:t>Welche Dienstleistungen / Produkte wollen Sie ihren Kunden bieten</a:t>
            </a:r>
            <a:r>
              <a:rPr lang="de-DE" sz="1600" dirty="0" smtClean="0"/>
              <a:t>?</a:t>
            </a:r>
          </a:p>
          <a:p>
            <a:pPr lvl="1"/>
            <a:r>
              <a:rPr lang="de-DE" sz="1600" dirty="0" smtClean="0"/>
              <a:t>Was wollen Sie intern erreichen?</a:t>
            </a:r>
          </a:p>
          <a:p>
            <a:pPr lvl="1"/>
            <a:r>
              <a:rPr lang="de-DE" sz="1600" dirty="0" smtClean="0"/>
              <a:t>Gibt es schon einen Kunden, mit dem Sie starten können?</a:t>
            </a:r>
            <a:endParaRPr lang="de-DE" sz="1600" dirty="0"/>
          </a:p>
          <a:p>
            <a:pPr lvl="1"/>
            <a:endParaRPr lang="de-DE" sz="1600" dirty="0"/>
          </a:p>
          <a:p>
            <a:r>
              <a:rPr lang="de-DE" dirty="0" smtClean="0">
                <a:solidFill>
                  <a:schemeClr val="accent1"/>
                </a:solidFill>
              </a:rPr>
              <a:t>Technik: Web-</a:t>
            </a:r>
            <a:r>
              <a:rPr lang="de-DE" dirty="0" err="1" smtClean="0">
                <a:solidFill>
                  <a:schemeClr val="accent1"/>
                </a:solidFill>
              </a:rPr>
              <a:t>to</a:t>
            </a:r>
            <a:r>
              <a:rPr lang="de-DE" dirty="0" smtClean="0">
                <a:solidFill>
                  <a:schemeClr val="accent1"/>
                </a:solidFill>
              </a:rPr>
              <a:t>-Print </a:t>
            </a:r>
            <a:r>
              <a:rPr lang="de-DE" dirty="0">
                <a:solidFill>
                  <a:schemeClr val="accent1"/>
                </a:solidFill>
              </a:rPr>
              <a:t>Systemlösung </a:t>
            </a:r>
            <a:r>
              <a:rPr lang="de-DE" dirty="0" smtClean="0">
                <a:solidFill>
                  <a:schemeClr val="accent1"/>
                </a:solidFill>
              </a:rPr>
              <a:t>wählen</a:t>
            </a:r>
            <a:endParaRPr lang="de-DE" dirty="0">
              <a:solidFill>
                <a:schemeClr val="accent1"/>
              </a:solidFill>
            </a:endParaRPr>
          </a:p>
          <a:p>
            <a:pPr lvl="1"/>
            <a:r>
              <a:rPr lang="de-DE" sz="1600" dirty="0" smtClean="0"/>
              <a:t>Einstiegslösung, schnell und einfach starten, „aus der Box“? </a:t>
            </a:r>
          </a:p>
          <a:p>
            <a:pPr lvl="1"/>
            <a:r>
              <a:rPr lang="de-DE" sz="1600" dirty="0" smtClean="0"/>
              <a:t>Ausbaufähige Lösung, die für die Zukunft erweiterbar ist?</a:t>
            </a:r>
          </a:p>
          <a:p>
            <a:pPr lvl="1"/>
            <a:r>
              <a:rPr lang="de-DE" sz="1600" dirty="0" smtClean="0"/>
              <a:t>SaaS oder Lizenz? </a:t>
            </a:r>
          </a:p>
          <a:p>
            <a:pPr lvl="1"/>
            <a:r>
              <a:rPr lang="de-DE" sz="1600" dirty="0" smtClean="0"/>
              <a:t>Wie </a:t>
            </a:r>
            <a:r>
              <a:rPr lang="de-DE" sz="1600" dirty="0"/>
              <a:t>lässt sich die Lösung integrieren und automatisieren mit anderen Bereichen, </a:t>
            </a:r>
            <a:r>
              <a:rPr lang="de-DE" sz="1600" dirty="0" smtClean="0"/>
              <a:t>von Produktion </a:t>
            </a:r>
            <a:r>
              <a:rPr lang="de-DE" sz="1600" dirty="0"/>
              <a:t>bis hin zu </a:t>
            </a:r>
            <a:r>
              <a:rPr lang="de-DE" sz="1600" dirty="0" smtClean="0"/>
              <a:t>Versandsystemen?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501A480-C14A-42DA-8FE3-86882EC74829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52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8313" y="764704"/>
            <a:ext cx="8229600" cy="997200"/>
          </a:xfrm>
        </p:spPr>
        <p:txBody>
          <a:bodyPr/>
          <a:lstStyle/>
          <a:p>
            <a:r>
              <a:rPr lang="de-DE" dirty="0" smtClean="0"/>
              <a:t>Wie einsteigen in Web-</a:t>
            </a:r>
            <a:r>
              <a:rPr lang="de-DE" dirty="0" err="1" smtClean="0"/>
              <a:t>to</a:t>
            </a:r>
            <a:r>
              <a:rPr lang="de-DE" dirty="0" smtClean="0"/>
              <a:t>-Print?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8313" y="1844824"/>
            <a:ext cx="8229600" cy="4464496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Ressourcen einplanen</a:t>
            </a:r>
          </a:p>
          <a:p>
            <a:pPr lvl="1"/>
            <a:r>
              <a:rPr lang="de-DE" sz="1600" dirty="0" smtClean="0"/>
              <a:t>Mitarbeiter: „Shop </a:t>
            </a:r>
            <a:r>
              <a:rPr lang="de-DE" sz="1600" dirty="0"/>
              <a:t>Manager</a:t>
            </a:r>
            <a:r>
              <a:rPr lang="de-DE" sz="1600" dirty="0" smtClean="0"/>
              <a:t>“ – der Shop läuft nicht alleine</a:t>
            </a:r>
          </a:p>
          <a:p>
            <a:pPr lvl="1"/>
            <a:r>
              <a:rPr lang="de-DE" sz="1600" dirty="0" smtClean="0"/>
              <a:t>Evtl. Online </a:t>
            </a:r>
            <a:r>
              <a:rPr lang="de-DE" sz="1600" dirty="0"/>
              <a:t>Marketing </a:t>
            </a:r>
            <a:r>
              <a:rPr lang="de-DE" sz="1600" dirty="0" smtClean="0"/>
              <a:t>Spezialisten für B-</a:t>
            </a:r>
            <a:r>
              <a:rPr lang="de-DE" sz="1600" dirty="0" err="1" smtClean="0"/>
              <a:t>to</a:t>
            </a:r>
            <a:r>
              <a:rPr lang="de-DE" sz="1600" dirty="0" smtClean="0"/>
              <a:t>-C </a:t>
            </a:r>
          </a:p>
          <a:p>
            <a:pPr lvl="1"/>
            <a:r>
              <a:rPr lang="de-DE" sz="1600" dirty="0" smtClean="0"/>
              <a:t>IT </a:t>
            </a:r>
            <a:r>
              <a:rPr lang="de-DE" sz="1600" dirty="0"/>
              <a:t>Spezialisten – intern oder extern</a:t>
            </a:r>
          </a:p>
          <a:p>
            <a:pPr lvl="1"/>
            <a:endParaRPr lang="de-DE" sz="1400" dirty="0"/>
          </a:p>
          <a:p>
            <a:r>
              <a:rPr lang="de-DE" dirty="0">
                <a:solidFill>
                  <a:schemeClr val="accent1"/>
                </a:solidFill>
              </a:rPr>
              <a:t>Interne Prozesse automatisieren, standardisieren </a:t>
            </a:r>
          </a:p>
          <a:p>
            <a:pPr lvl="1"/>
            <a:r>
              <a:rPr lang="de-DE" sz="1600" dirty="0"/>
              <a:t>automatisierter Vorstufenworkflow (Prinect),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Standardisierung </a:t>
            </a:r>
            <a:r>
              <a:rPr lang="de-DE" sz="1600" dirty="0"/>
              <a:t>im Drucksaal, etc</a:t>
            </a:r>
            <a:r>
              <a:rPr lang="de-DE" sz="1600" dirty="0" smtClean="0"/>
              <a:t>.</a:t>
            </a:r>
          </a:p>
          <a:p>
            <a:pPr lvl="1"/>
            <a:endParaRPr lang="de-DE" sz="1600" dirty="0"/>
          </a:p>
          <a:p>
            <a:r>
              <a:rPr lang="de-DE" dirty="0">
                <a:solidFill>
                  <a:schemeClr val="accent1"/>
                </a:solidFill>
              </a:rPr>
              <a:t>Web-</a:t>
            </a:r>
            <a:r>
              <a:rPr lang="de-DE" dirty="0" err="1">
                <a:solidFill>
                  <a:schemeClr val="accent1"/>
                </a:solidFill>
              </a:rPr>
              <a:t>to</a:t>
            </a:r>
            <a:r>
              <a:rPr lang="de-DE" dirty="0">
                <a:solidFill>
                  <a:schemeClr val="accent1"/>
                </a:solidFill>
              </a:rPr>
              <a:t>-Print verkaufen</a:t>
            </a:r>
          </a:p>
          <a:p>
            <a:pPr lvl="1"/>
            <a:r>
              <a:rPr lang="de-DE" sz="1600" dirty="0" smtClean="0"/>
              <a:t>Vertrieb informieren und einbinden:  Ideenfindung</a:t>
            </a:r>
          </a:p>
          <a:p>
            <a:pPr lvl="1"/>
            <a:r>
              <a:rPr lang="de-DE" sz="1600" dirty="0" smtClean="0"/>
              <a:t>Marketing-/Verkaufspaket schnüren für den Vertrieb 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501A480-C14A-42DA-8FE3-86882EC74829}" type="slidenum">
              <a:rPr lang="de-DE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66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verkaufe ich ein Portal an meinen Kunden?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9600"/>
            <a:ext cx="8229600" cy="4487732"/>
          </a:xfrm>
        </p:spPr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Vorteile für den Kunden herausarbeiten:</a:t>
            </a:r>
            <a:endParaRPr lang="de-DE" dirty="0">
              <a:solidFill>
                <a:schemeClr val="tx2"/>
              </a:solidFill>
            </a:endParaRPr>
          </a:p>
          <a:p>
            <a:pPr lvl="2"/>
            <a:r>
              <a:rPr lang="de-DE" dirty="0" smtClean="0"/>
              <a:t>Kostenkontrolle im eigenen Haus </a:t>
            </a:r>
          </a:p>
          <a:p>
            <a:pPr lvl="2"/>
            <a:r>
              <a:rPr lang="de-DE" dirty="0" smtClean="0"/>
              <a:t>Prozessoptimierung</a:t>
            </a:r>
          </a:p>
          <a:p>
            <a:pPr lvl="2"/>
            <a:r>
              <a:rPr lang="de-DE" dirty="0" smtClean="0"/>
              <a:t>Qualitätsverbesserung</a:t>
            </a:r>
          </a:p>
          <a:p>
            <a:pPr lvl="2"/>
            <a:r>
              <a:rPr lang="de-DE" dirty="0" smtClean="0"/>
              <a:t>Qualitätssicherheit </a:t>
            </a:r>
            <a:r>
              <a:rPr lang="de-DE" dirty="0"/>
              <a:t>(</a:t>
            </a:r>
            <a:r>
              <a:rPr lang="de-DE" dirty="0" smtClean="0"/>
              <a:t>Corporate Identity)</a:t>
            </a:r>
            <a:endParaRPr lang="de-DE" dirty="0"/>
          </a:p>
          <a:p>
            <a:pPr marL="31750" indent="0">
              <a:buNone/>
            </a:pPr>
            <a:endParaRPr lang="de-DE" dirty="0"/>
          </a:p>
          <a:p>
            <a:r>
              <a:rPr lang="de-DE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Dienstleistung</a:t>
            </a:r>
            <a:r>
              <a:rPr lang="de-DE" dirty="0" smtClean="0">
                <a:solidFill>
                  <a:schemeClr val="tx2"/>
                </a:solidFill>
                <a:sym typeface="Wingdings" panose="05000000000000000000" pitchFamily="2" charset="2"/>
              </a:rPr>
              <a:t> verkaufen:</a:t>
            </a:r>
          </a:p>
          <a:p>
            <a:pPr lvl="1"/>
            <a:r>
              <a:rPr lang="de-DE" dirty="0" smtClean="0">
                <a:solidFill>
                  <a:schemeClr val="tx2"/>
                </a:solidFill>
                <a:sym typeface="Wingdings" panose="05000000000000000000" pitchFamily="2" charset="2"/>
              </a:rPr>
              <a:t>Für den Kunden ein Portal bereitzustellen und zu betreuen</a:t>
            </a:r>
            <a:endParaRPr lang="de-DE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 Preismodell individuell pro Kunde und dessen Portalanforderung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Zum Beispiel: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Service zur Erstellung neuer Produkte im Portal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monatliche Gebühr oder 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smtClean="0">
                <a:sym typeface="Wingdings" panose="05000000000000000000" pitchFamily="2" charset="2"/>
              </a:rPr>
              <a:t>/ und nach Anzahl bestellter Produkte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● PAT Prinect  ● Autor ● November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35FD14-5EDB-4F2F-AE9E-2CB0E24AE5B8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372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428625" y="4143375"/>
            <a:ext cx="5143500" cy="277813"/>
          </a:xfrm>
        </p:spPr>
        <p:txBody>
          <a:bodyPr/>
          <a:lstStyle/>
          <a:p>
            <a:r>
              <a:rPr lang="de-DE" noProof="0" dirty="0" smtClean="0">
                <a:latin typeface="Arial" charset="0"/>
                <a:cs typeface="Arial" charset="0"/>
              </a:rPr>
              <a:t>Prinect Anwendertage, 8. und 9. November 2013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28625" y="4543527"/>
            <a:ext cx="5143500" cy="36163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de-DE" noProof="0" dirty="0" smtClean="0">
                <a:latin typeface="Arial" charset="0"/>
                <a:cs typeface="Arial" charset="0"/>
              </a:rPr>
              <a:t>Live Demo Webshop</a:t>
            </a:r>
          </a:p>
        </p:txBody>
      </p:sp>
      <p:sp>
        <p:nvSpPr>
          <p:cNvPr id="8196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28625" y="4953000"/>
            <a:ext cx="5143500" cy="551433"/>
          </a:xfrm>
        </p:spPr>
        <p:txBody>
          <a:bodyPr/>
          <a:lstStyle/>
          <a:p>
            <a:r>
              <a:rPr lang="de-DE" dirty="0" smtClean="0">
                <a:latin typeface="Arial" charset="0"/>
                <a:cs typeface="Arial" charset="0"/>
              </a:rPr>
              <a:t>Sascha Brandhorst, Neo7even</a:t>
            </a:r>
            <a:endParaRPr lang="de-DE" dirty="0">
              <a:latin typeface="Arial" charset="0"/>
              <a:cs typeface="Arial" charset="0"/>
            </a:endParaRPr>
          </a:p>
          <a:p>
            <a:endParaRPr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Prinect – Der Einstiegs-Webshop:  Planung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929600"/>
            <a:ext cx="7895220" cy="4132800"/>
          </a:xfrm>
        </p:spPr>
        <p:txBody>
          <a:bodyPr/>
          <a:lstStyle/>
          <a:p>
            <a:r>
              <a:rPr lang="de-DE" dirty="0" smtClean="0"/>
              <a:t>Der Webshop wird</a:t>
            </a:r>
          </a:p>
          <a:p>
            <a:pPr lvl="1"/>
            <a:r>
              <a:rPr lang="de-DE" sz="2000" dirty="0" smtClean="0"/>
              <a:t>Eine SaaS-Lösung sein</a:t>
            </a:r>
          </a:p>
          <a:p>
            <a:pPr lvl="1"/>
            <a:r>
              <a:rPr lang="de-DE" sz="2000" dirty="0" smtClean="0"/>
              <a:t>Template-orientiert</a:t>
            </a:r>
          </a:p>
          <a:p>
            <a:pPr lvl="1"/>
            <a:r>
              <a:rPr lang="de-DE" sz="2000" dirty="0" smtClean="0"/>
              <a:t>Schnell erlernbar</a:t>
            </a:r>
          </a:p>
          <a:p>
            <a:pPr lvl="1"/>
            <a:r>
              <a:rPr lang="de-DE" sz="2000" dirty="0" smtClean="0"/>
              <a:t>Für den sofortigen Einstieg</a:t>
            </a:r>
          </a:p>
          <a:p>
            <a:pPr lvl="1"/>
            <a:r>
              <a:rPr lang="de-DE" sz="2000" dirty="0" smtClean="0"/>
              <a:t>Für Standard-Produkte und Abläufe</a:t>
            </a:r>
          </a:p>
          <a:p>
            <a:pPr lvl="1"/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● Titel ● Verfasser ● Datum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013A66-3FD5-4A6F-9A57-D9F8696429BE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68313" y="944563"/>
            <a:ext cx="8229600" cy="80168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Ausblick: Prinect Web-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-Print Integration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2CA29E0-491D-40FA-85F0-E8D7848AFED7}" type="slidenum">
              <a:rPr lang="de-DE" altLang="de-DE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 altLang="de-DE" smtClean="0"/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1331914" y="3973830"/>
            <a:ext cx="1438275" cy="1906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1403351" y="3821430"/>
            <a:ext cx="1439863" cy="190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 bwMode="auto">
          <a:xfrm>
            <a:off x="4895851" y="1916430"/>
            <a:ext cx="1116013" cy="417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36000" bIns="45715" anchor="ctr"/>
          <a:lstStyle/>
          <a:p>
            <a:pPr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Prinect Integration Manager </a:t>
            </a:r>
          </a:p>
          <a:p>
            <a:pPr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Mit</a:t>
            </a:r>
          </a:p>
          <a:p>
            <a:pPr defTabSz="1031502">
              <a:tabLst>
                <a:tab pos="1701800" algn="r"/>
                <a:tab pos="1795463" algn="r"/>
              </a:tabLst>
              <a:defRPr/>
            </a:pPr>
            <a:endParaRPr lang="de-DE" sz="1200" b="1" dirty="0">
              <a:solidFill>
                <a:schemeClr val="accent1"/>
              </a:solidFill>
              <a:latin typeface="+mj-lt"/>
            </a:endParaRPr>
          </a:p>
          <a:p>
            <a:pPr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Web-</a:t>
            </a:r>
            <a:r>
              <a:rPr lang="de-DE" sz="1200" b="1" dirty="0" err="1">
                <a:solidFill>
                  <a:schemeClr val="accent1"/>
                </a:solidFill>
                <a:latin typeface="+mj-lt"/>
              </a:rPr>
              <a:t>to</a:t>
            </a:r>
            <a:r>
              <a:rPr lang="de-DE" sz="1200" b="1" dirty="0">
                <a:solidFill>
                  <a:schemeClr val="accent1"/>
                </a:solidFill>
                <a:latin typeface="+mj-lt"/>
              </a:rPr>
              <a:t>-Print-</a:t>
            </a:r>
          </a:p>
          <a:p>
            <a:pPr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Connector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7559675" y="1916430"/>
            <a:ext cx="1189038" cy="1584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36000" bIns="45715" anchor="ctr"/>
          <a:lstStyle/>
          <a:p>
            <a:pPr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>
                <a:solidFill>
                  <a:schemeClr val="accent1"/>
                </a:solidFill>
                <a:latin typeface="+mj-lt"/>
              </a:rPr>
              <a:t>Prinect Business Manager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503399" y="4004310"/>
            <a:ext cx="1584325" cy="1620934"/>
            <a:chOff x="503399" y="4004310"/>
            <a:chExt cx="1584325" cy="1620934"/>
          </a:xfrm>
        </p:grpSpPr>
        <p:cxnSp>
          <p:nvCxnSpPr>
            <p:cNvPr id="38" name="Gerade Verbindung mit Pfeil 37"/>
            <p:cNvCxnSpPr/>
            <p:nvPr/>
          </p:nvCxnSpPr>
          <p:spPr>
            <a:xfrm flipH="1">
              <a:off x="1295400" y="4004310"/>
              <a:ext cx="0" cy="1186816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Textfeld 86"/>
            <p:cNvSpPr txBox="1">
              <a:spLocks noChangeArrowheads="1"/>
            </p:cNvSpPr>
            <p:nvPr/>
          </p:nvSpPr>
          <p:spPr bwMode="auto">
            <a:xfrm>
              <a:off x="503399" y="5225134"/>
              <a:ext cx="1584325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defRPr/>
              </a:pPr>
              <a:r>
                <a:rPr lang="de-DE" sz="1000" b="1" dirty="0">
                  <a:latin typeface="+mj-lt"/>
                </a:rPr>
                <a:t>Prinect</a:t>
              </a:r>
              <a:br>
                <a:rPr lang="de-DE" sz="1000" b="1" dirty="0">
                  <a:latin typeface="+mj-lt"/>
                </a:rPr>
              </a:br>
              <a:r>
                <a:rPr lang="de-DE" sz="1000" b="1" dirty="0">
                  <a:latin typeface="+mj-lt"/>
                </a:rPr>
                <a:t>Softproof/Freigabe</a:t>
              </a: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359532" y="2491395"/>
            <a:ext cx="1871662" cy="1259551"/>
            <a:chOff x="359532" y="2491395"/>
            <a:chExt cx="1871662" cy="1259551"/>
          </a:xfrm>
        </p:grpSpPr>
        <p:cxnSp>
          <p:nvCxnSpPr>
            <p:cNvPr id="40" name="Gerade Verbindung mit Pfeil 39"/>
            <p:cNvCxnSpPr/>
            <p:nvPr/>
          </p:nvCxnSpPr>
          <p:spPr>
            <a:xfrm rot="16200000" flipH="1">
              <a:off x="791528" y="3245485"/>
              <a:ext cx="1007746" cy="3175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1" name="Textfeld 120"/>
            <p:cNvSpPr txBox="1">
              <a:spLocks noChangeArrowheads="1"/>
            </p:cNvSpPr>
            <p:nvPr/>
          </p:nvSpPr>
          <p:spPr bwMode="auto">
            <a:xfrm>
              <a:off x="359532" y="2491395"/>
              <a:ext cx="1871662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defRPr/>
              </a:pPr>
              <a:r>
                <a:rPr lang="de-DE" sz="1000" b="1" dirty="0" smtClean="0">
                  <a:latin typeface="+mj-lt"/>
                </a:rPr>
                <a:t>Prinect </a:t>
              </a:r>
              <a:r>
                <a:rPr lang="de-DE" sz="1000" b="1" dirty="0">
                  <a:latin typeface="+mj-lt"/>
                </a:rPr>
                <a:t>Auftragsstatus</a:t>
              </a:r>
            </a:p>
          </p:txBody>
        </p:sp>
      </p:grpSp>
      <p:sp>
        <p:nvSpPr>
          <p:cNvPr id="42" name="Rechteck 41"/>
          <p:cNvSpPr/>
          <p:nvPr/>
        </p:nvSpPr>
        <p:spPr bwMode="auto">
          <a:xfrm>
            <a:off x="7559675" y="3501391"/>
            <a:ext cx="1189038" cy="2952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36000" bIns="45715" anchor="ctr"/>
          <a:lstStyle/>
          <a:p>
            <a:pPr marL="177800" indent="-177800"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Prinect</a:t>
            </a:r>
          </a:p>
          <a:p>
            <a:pPr marL="177800" indent="-177800"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Produktion:</a:t>
            </a:r>
          </a:p>
          <a:p>
            <a:pPr marL="93663" indent="-93663" defTabSz="1031502">
              <a:buFont typeface="Arial" pitchFamily="34" charset="0"/>
              <a:buChar char="•"/>
              <a:tabLst>
                <a:tab pos="1701800" algn="r"/>
                <a:tab pos="1795463" algn="r"/>
              </a:tabLst>
              <a:defRPr/>
            </a:pPr>
            <a:r>
              <a:rPr lang="de-DE" sz="1000" b="1" dirty="0">
                <a:solidFill>
                  <a:schemeClr val="tx1"/>
                </a:solidFill>
                <a:latin typeface="+mj-lt"/>
              </a:rPr>
              <a:t>Automatische</a:t>
            </a:r>
            <a:br>
              <a:rPr lang="de-DE" sz="1000" b="1" dirty="0">
                <a:solidFill>
                  <a:schemeClr val="tx1"/>
                </a:solidFill>
                <a:latin typeface="+mj-lt"/>
              </a:rPr>
            </a:br>
            <a:r>
              <a:rPr lang="de-DE" sz="1000" b="1" dirty="0">
                <a:solidFill>
                  <a:schemeClr val="tx1"/>
                </a:solidFill>
                <a:latin typeface="+mj-lt"/>
              </a:rPr>
              <a:t>Layout-Erzeugung</a:t>
            </a:r>
          </a:p>
          <a:p>
            <a:pPr marL="93663" indent="-93663" defTabSz="1031502">
              <a:buFont typeface="Arial" pitchFamily="34" charset="0"/>
              <a:buChar char="•"/>
              <a:tabLst>
                <a:tab pos="1701800" algn="r"/>
                <a:tab pos="1795463" algn="r"/>
              </a:tabLst>
              <a:defRPr/>
            </a:pPr>
            <a:r>
              <a:rPr lang="de-DE" sz="1000" b="1" dirty="0">
                <a:solidFill>
                  <a:schemeClr val="tx1"/>
                </a:solidFill>
                <a:latin typeface="+mj-lt"/>
              </a:rPr>
              <a:t>Automatische</a:t>
            </a:r>
            <a:br>
              <a:rPr lang="de-DE" sz="1000" b="1" dirty="0">
                <a:solidFill>
                  <a:schemeClr val="tx1"/>
                </a:solidFill>
                <a:latin typeface="+mj-lt"/>
              </a:rPr>
            </a:br>
            <a:r>
              <a:rPr lang="de-DE" sz="1000" b="1" dirty="0">
                <a:solidFill>
                  <a:schemeClr val="tx1"/>
                </a:solidFill>
                <a:latin typeface="+mj-lt"/>
              </a:rPr>
              <a:t>Seiten-zuordnung</a:t>
            </a:r>
          </a:p>
          <a:p>
            <a:pPr marL="93663" indent="-93663" defTabSz="1031502">
              <a:buFont typeface="Arial" pitchFamily="34" charset="0"/>
              <a:buChar char="•"/>
              <a:tabLst>
                <a:tab pos="1701800" algn="r"/>
                <a:tab pos="1795463" algn="r"/>
              </a:tabLst>
              <a:defRPr/>
            </a:pPr>
            <a:r>
              <a:rPr lang="de-DE" sz="1000" b="1" dirty="0" err="1">
                <a:solidFill>
                  <a:schemeClr val="tx1"/>
                </a:solidFill>
                <a:latin typeface="+mj-lt"/>
              </a:rPr>
              <a:t>AutomatischeVerarbeitung</a:t>
            </a:r>
            <a:endParaRPr lang="de-DE" sz="1000" b="1" dirty="0">
              <a:solidFill>
                <a:schemeClr val="tx1"/>
              </a:solidFill>
              <a:latin typeface="+mj-lt"/>
            </a:endParaRPr>
          </a:p>
          <a:p>
            <a:pPr marL="93663" indent="-93663" defTabSz="1031502">
              <a:buFont typeface="Arial" pitchFamily="34" charset="0"/>
              <a:buChar char="•"/>
              <a:tabLst>
                <a:tab pos="1701800" algn="r"/>
                <a:tab pos="1795463" algn="r"/>
              </a:tabLst>
              <a:defRPr/>
            </a:pPr>
            <a:endParaRPr lang="de-DE" sz="1200" b="1" dirty="0">
              <a:solidFill>
                <a:schemeClr val="tx1"/>
              </a:solidFill>
              <a:latin typeface="+mj-lt"/>
            </a:endParaRPr>
          </a:p>
          <a:p>
            <a:pPr marL="177800" indent="-177800" defTabSz="1031502"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Optional:</a:t>
            </a:r>
          </a:p>
          <a:p>
            <a:pPr defTabSz="1031502">
              <a:tabLst>
                <a:tab pos="1701800" algn="r"/>
                <a:tab pos="1795463" algn="r"/>
              </a:tabLst>
              <a:defRPr/>
            </a:pPr>
            <a:r>
              <a:rPr lang="de-DE" sz="1000" b="1" dirty="0">
                <a:solidFill>
                  <a:schemeClr val="accent1"/>
                </a:solidFill>
                <a:latin typeface="+mj-lt"/>
              </a:rPr>
              <a:t>Sammelform-Automation</a:t>
            </a:r>
          </a:p>
        </p:txBody>
      </p:sp>
      <p:sp>
        <p:nvSpPr>
          <p:cNvPr id="45" name="Rechteck 44"/>
          <p:cNvSpPr/>
          <p:nvPr/>
        </p:nvSpPr>
        <p:spPr bwMode="auto">
          <a:xfrm>
            <a:off x="2195514" y="1916430"/>
            <a:ext cx="1152525" cy="417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36000" bIns="45715" anchor="ctr"/>
          <a:lstStyle/>
          <a:p>
            <a:pPr defTabSz="1031502" fontAlgn="auto">
              <a:spcBef>
                <a:spcPts val="0"/>
              </a:spcBef>
              <a:spcAft>
                <a:spcPts val="0"/>
              </a:spcAft>
              <a:tabLst>
                <a:tab pos="1701800" algn="r"/>
                <a:tab pos="1795463" algn="r"/>
              </a:tabLst>
              <a:defRPr/>
            </a:pPr>
            <a:r>
              <a:rPr lang="de-DE" sz="1200" b="1" dirty="0">
                <a:solidFill>
                  <a:schemeClr val="accent1"/>
                </a:solidFill>
                <a:latin typeface="+mj-lt"/>
              </a:rPr>
              <a:t>Prinect </a:t>
            </a:r>
          </a:p>
          <a:p>
            <a:pPr defTabSz="1031502" fontAlgn="auto">
              <a:spcBef>
                <a:spcPts val="0"/>
              </a:spcBef>
              <a:spcAft>
                <a:spcPts val="0"/>
              </a:spcAft>
              <a:tabLst>
                <a:tab pos="1701800" algn="r"/>
                <a:tab pos="1795463" algn="r"/>
              </a:tabLst>
              <a:defRPr/>
            </a:pPr>
            <a:r>
              <a:rPr lang="de-DE" sz="1200" b="1" dirty="0" smtClean="0">
                <a:solidFill>
                  <a:schemeClr val="accent1"/>
                </a:solidFill>
                <a:latin typeface="+mj-lt"/>
              </a:rPr>
              <a:t>Web Portal</a:t>
            </a:r>
            <a:endParaRPr lang="de-DE" sz="12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47" name="Gerade Verbindung 46"/>
          <p:cNvCxnSpPr/>
          <p:nvPr/>
        </p:nvCxnSpPr>
        <p:spPr>
          <a:xfrm rot="5400000" flipH="1" flipV="1">
            <a:off x="6804025" y="2421256"/>
            <a:ext cx="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2"/>
          <p:cNvGrpSpPr>
            <a:grpSpLocks/>
          </p:cNvGrpSpPr>
          <p:nvPr/>
        </p:nvGrpSpPr>
        <p:grpSpPr bwMode="auto">
          <a:xfrm>
            <a:off x="3348039" y="3361047"/>
            <a:ext cx="1590675" cy="462291"/>
            <a:chOff x="3348038" y="2800871"/>
            <a:chExt cx="1590675" cy="385242"/>
          </a:xfrm>
        </p:grpSpPr>
        <p:sp>
          <p:nvSpPr>
            <p:cNvPr id="19" name="Textfeld 32"/>
            <p:cNvSpPr txBox="1">
              <a:spLocks noChangeArrowheads="1"/>
            </p:cNvSpPr>
            <p:nvPr/>
          </p:nvSpPr>
          <p:spPr bwMode="auto">
            <a:xfrm>
              <a:off x="3348038" y="2800871"/>
              <a:ext cx="1530350" cy="384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defRPr/>
              </a:pPr>
              <a:r>
                <a:rPr lang="de-DE" sz="1200" b="1" dirty="0">
                  <a:latin typeface="+mj-lt"/>
                </a:rPr>
                <a:t>Produkt XML</a:t>
              </a:r>
              <a:br>
                <a:rPr lang="de-DE" sz="1200" b="1" dirty="0">
                  <a:latin typeface="+mj-lt"/>
                </a:rPr>
              </a:br>
              <a:r>
                <a:rPr lang="de-DE" sz="1200" b="1" dirty="0">
                  <a:latin typeface="+mj-lt"/>
                </a:rPr>
                <a:t>und PDF</a:t>
              </a:r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>
              <a:off x="3355975" y="3184525"/>
              <a:ext cx="1582738" cy="1588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none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uppieren 3"/>
          <p:cNvGrpSpPr>
            <a:grpSpLocks/>
          </p:cNvGrpSpPr>
          <p:nvPr/>
        </p:nvGrpSpPr>
        <p:grpSpPr bwMode="auto">
          <a:xfrm>
            <a:off x="6019800" y="3538348"/>
            <a:ext cx="1582738" cy="590931"/>
            <a:chOff x="6019800" y="2948622"/>
            <a:chExt cx="1582738" cy="492442"/>
          </a:xfrm>
        </p:grpSpPr>
        <p:sp>
          <p:nvSpPr>
            <p:cNvPr id="20" name="Textfeld 35"/>
            <p:cNvSpPr txBox="1">
              <a:spLocks noChangeArrowheads="1"/>
            </p:cNvSpPr>
            <p:nvPr/>
          </p:nvSpPr>
          <p:spPr bwMode="auto">
            <a:xfrm>
              <a:off x="6029325" y="2948622"/>
              <a:ext cx="153035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de-DE" sz="1200" b="1" dirty="0">
                  <a:latin typeface="+mj-lt"/>
                </a:rPr>
                <a:t>Automatisches</a:t>
              </a:r>
            </a:p>
            <a:p>
              <a:pPr algn="ctr">
                <a:lnSpc>
                  <a:spcPct val="90000"/>
                </a:lnSpc>
                <a:defRPr/>
              </a:pPr>
              <a:endParaRPr lang="de-DE" sz="1200" b="1" dirty="0">
                <a:latin typeface="+mj-lt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de-DE" sz="1200" b="1" dirty="0">
                  <a:latin typeface="+mj-lt"/>
                </a:rPr>
                <a:t>Prozess-Netzwerk</a:t>
              </a:r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>
              <a:off x="6019800" y="3184525"/>
              <a:ext cx="1582738" cy="158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" name="Gruppieren 1"/>
          <p:cNvGrpSpPr>
            <a:grpSpLocks/>
          </p:cNvGrpSpPr>
          <p:nvPr/>
        </p:nvGrpSpPr>
        <p:grpSpPr bwMode="auto">
          <a:xfrm>
            <a:off x="6019800" y="2062846"/>
            <a:ext cx="1582738" cy="646330"/>
            <a:chOff x="6019800" y="1719039"/>
            <a:chExt cx="1582738" cy="538609"/>
          </a:xfrm>
        </p:grpSpPr>
        <p:sp>
          <p:nvSpPr>
            <p:cNvPr id="13" name="Textfeld 94"/>
            <p:cNvSpPr txBox="1">
              <a:spLocks noChangeArrowheads="1"/>
            </p:cNvSpPr>
            <p:nvPr/>
          </p:nvSpPr>
          <p:spPr bwMode="auto">
            <a:xfrm>
              <a:off x="6029325" y="1719039"/>
              <a:ext cx="1530350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defRPr/>
              </a:pPr>
              <a:r>
                <a:rPr lang="de-DE" sz="1200" b="1" dirty="0">
                  <a:latin typeface="+mj-lt"/>
                </a:rPr>
                <a:t>Auftrags-</a:t>
              </a:r>
            </a:p>
            <a:p>
              <a:pPr algn="ctr">
                <a:defRPr/>
              </a:pPr>
              <a:endParaRPr lang="de-DE" sz="1200" b="1" dirty="0">
                <a:latin typeface="+mj-lt"/>
              </a:endParaRPr>
            </a:p>
            <a:p>
              <a:pPr algn="ctr">
                <a:defRPr/>
              </a:pPr>
              <a:r>
                <a:rPr lang="de-DE" sz="1200" b="1" dirty="0">
                  <a:latin typeface="+mj-lt"/>
                </a:rPr>
                <a:t>Daten</a:t>
              </a:r>
            </a:p>
          </p:txBody>
        </p:sp>
        <p:cxnSp>
          <p:nvCxnSpPr>
            <p:cNvPr id="35" name="Gerade Verbindung mit Pfeil 34"/>
            <p:cNvCxnSpPr/>
            <p:nvPr/>
          </p:nvCxnSpPr>
          <p:spPr>
            <a:xfrm>
              <a:off x="6019800" y="2017713"/>
              <a:ext cx="1582738" cy="1587"/>
            </a:xfrm>
            <a:prstGeom prst="straightConnector1">
              <a:avLst/>
            </a:prstGeom>
            <a:ln>
              <a:prstDash val="solid"/>
              <a:headEnd type="arrow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uppieren 6"/>
          <p:cNvGrpSpPr>
            <a:grpSpLocks/>
          </p:cNvGrpSpPr>
          <p:nvPr/>
        </p:nvGrpSpPr>
        <p:grpSpPr bwMode="auto">
          <a:xfrm>
            <a:off x="3311525" y="4611692"/>
            <a:ext cx="1620838" cy="1282377"/>
            <a:chOff x="3311525" y="3843077"/>
            <a:chExt cx="1620838" cy="1068648"/>
          </a:xfrm>
        </p:grpSpPr>
        <p:grpSp>
          <p:nvGrpSpPr>
            <p:cNvPr id="45084" name="Gruppieren 5"/>
            <p:cNvGrpSpPr>
              <a:grpSpLocks/>
            </p:cNvGrpSpPr>
            <p:nvPr/>
          </p:nvGrpSpPr>
          <p:grpSpPr bwMode="auto">
            <a:xfrm>
              <a:off x="3348038" y="3843077"/>
              <a:ext cx="1530350" cy="1053033"/>
              <a:chOff x="3348038" y="3843077"/>
              <a:chExt cx="1530350" cy="1053033"/>
            </a:xfrm>
          </p:grpSpPr>
          <p:sp>
            <p:nvSpPr>
              <p:cNvPr id="24" name="Textfeld 45"/>
              <p:cNvSpPr txBox="1">
                <a:spLocks noChangeArrowheads="1"/>
              </p:cNvSpPr>
              <p:nvPr/>
            </p:nvSpPr>
            <p:spPr bwMode="auto">
              <a:xfrm>
                <a:off x="3348038" y="3843077"/>
                <a:ext cx="1530350" cy="2180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defRPr/>
                </a:pPr>
                <a:r>
                  <a:rPr lang="de-DE" sz="1100" b="1" dirty="0" err="1">
                    <a:latin typeface="+mj-lt"/>
                  </a:rPr>
                  <a:t>Preflight</a:t>
                </a:r>
                <a:r>
                  <a:rPr lang="de-DE" sz="1100" b="1" dirty="0">
                    <a:latin typeface="+mj-lt"/>
                  </a:rPr>
                  <a:t> Info</a:t>
                </a:r>
              </a:p>
            </p:txBody>
          </p:sp>
          <p:sp>
            <p:nvSpPr>
              <p:cNvPr id="28" name="Textfeld 49"/>
              <p:cNvSpPr txBox="1">
                <a:spLocks noChangeArrowheads="1"/>
              </p:cNvSpPr>
              <p:nvPr/>
            </p:nvSpPr>
            <p:spPr bwMode="auto">
              <a:xfrm>
                <a:off x="3348038" y="4266939"/>
                <a:ext cx="1530350" cy="2180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defRPr/>
                </a:pPr>
                <a:r>
                  <a:rPr lang="de-DE" sz="1100" b="1">
                    <a:latin typeface="+mj-lt"/>
                  </a:rPr>
                  <a:t>Softproof/Freigabe</a:t>
                </a:r>
              </a:p>
            </p:txBody>
          </p:sp>
          <p:sp>
            <p:nvSpPr>
              <p:cNvPr id="32" name="Textfeld 78"/>
              <p:cNvSpPr txBox="1">
                <a:spLocks noChangeArrowheads="1"/>
              </p:cNvSpPr>
              <p:nvPr/>
            </p:nvSpPr>
            <p:spPr bwMode="auto">
              <a:xfrm>
                <a:off x="3348038" y="4678102"/>
                <a:ext cx="1530350" cy="2180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>
                <a:spAutoFit/>
              </a:bodyPr>
              <a:lstStyle/>
              <a:p>
                <a:pPr algn="ctr">
                  <a:defRPr/>
                </a:pPr>
                <a:r>
                  <a:rPr lang="de-DE" sz="1100" b="1">
                    <a:latin typeface="+mj-lt"/>
                  </a:rPr>
                  <a:t>Job Status</a:t>
                </a:r>
              </a:p>
            </p:txBody>
          </p:sp>
        </p:grpSp>
        <p:cxnSp>
          <p:nvCxnSpPr>
            <p:cNvPr id="21" name="Gerade Verbindung mit Pfeil 20"/>
            <p:cNvCxnSpPr/>
            <p:nvPr/>
          </p:nvCxnSpPr>
          <p:spPr>
            <a:xfrm flipH="1">
              <a:off x="3311525" y="4075113"/>
              <a:ext cx="1577975" cy="1587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H="1">
              <a:off x="3311525" y="4498975"/>
              <a:ext cx="1620838" cy="1588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 flipH="1">
              <a:off x="3311525" y="4910138"/>
              <a:ext cx="1577975" cy="1587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uppieren 4"/>
          <p:cNvGrpSpPr>
            <a:grpSpLocks/>
          </p:cNvGrpSpPr>
          <p:nvPr/>
        </p:nvGrpSpPr>
        <p:grpSpPr bwMode="auto">
          <a:xfrm>
            <a:off x="5975350" y="4611692"/>
            <a:ext cx="1620838" cy="1282377"/>
            <a:chOff x="5975350" y="3843077"/>
            <a:chExt cx="1620838" cy="1068648"/>
          </a:xfrm>
        </p:grpSpPr>
        <p:cxnSp>
          <p:nvCxnSpPr>
            <p:cNvPr id="22" name="Gerade Verbindung mit Pfeil 21"/>
            <p:cNvCxnSpPr/>
            <p:nvPr/>
          </p:nvCxnSpPr>
          <p:spPr>
            <a:xfrm flipH="1">
              <a:off x="5975350" y="4075113"/>
              <a:ext cx="1577975" cy="1587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feld 46"/>
            <p:cNvSpPr txBox="1">
              <a:spLocks noChangeArrowheads="1"/>
            </p:cNvSpPr>
            <p:nvPr/>
          </p:nvSpPr>
          <p:spPr bwMode="auto">
            <a:xfrm>
              <a:off x="6029325" y="3843077"/>
              <a:ext cx="1530350" cy="218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defRPr/>
              </a:pPr>
              <a:r>
                <a:rPr lang="de-DE" sz="1100" b="1" dirty="0" err="1">
                  <a:latin typeface="+mj-lt"/>
                </a:rPr>
                <a:t>Preflight</a:t>
              </a:r>
              <a:r>
                <a:rPr lang="de-DE" sz="1100" b="1" dirty="0">
                  <a:latin typeface="+mj-lt"/>
                </a:rPr>
                <a:t> Info</a:t>
              </a:r>
            </a:p>
          </p:txBody>
        </p:sp>
        <p:sp>
          <p:nvSpPr>
            <p:cNvPr id="29" name="Textfeld 50"/>
            <p:cNvSpPr txBox="1">
              <a:spLocks noChangeArrowheads="1"/>
            </p:cNvSpPr>
            <p:nvPr/>
          </p:nvSpPr>
          <p:spPr bwMode="auto">
            <a:xfrm>
              <a:off x="6029325" y="4266939"/>
              <a:ext cx="1530350" cy="218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defRPr/>
              </a:pPr>
              <a:r>
                <a:rPr lang="de-DE" sz="1100" b="1">
                  <a:latin typeface="+mj-lt"/>
                </a:rPr>
                <a:t>Softproof/Freigabe</a:t>
              </a:r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 flipH="1">
              <a:off x="5975350" y="4910138"/>
              <a:ext cx="1577975" cy="1587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Textfeld 79"/>
            <p:cNvSpPr txBox="1">
              <a:spLocks noChangeArrowheads="1"/>
            </p:cNvSpPr>
            <p:nvPr/>
          </p:nvSpPr>
          <p:spPr bwMode="auto">
            <a:xfrm>
              <a:off x="6029325" y="4678102"/>
              <a:ext cx="1530350" cy="218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>
                <a:defRPr/>
              </a:pPr>
              <a:r>
                <a:rPr lang="de-DE" sz="1100" b="1">
                  <a:latin typeface="+mj-lt"/>
                </a:rPr>
                <a:t>Job Status</a:t>
              </a:r>
            </a:p>
          </p:txBody>
        </p:sp>
        <p:cxnSp>
          <p:nvCxnSpPr>
            <p:cNvPr id="27" name="Gerade Verbindung mit Pfeil 26"/>
            <p:cNvCxnSpPr/>
            <p:nvPr/>
          </p:nvCxnSpPr>
          <p:spPr>
            <a:xfrm flipH="1">
              <a:off x="5975350" y="4498975"/>
              <a:ext cx="1620838" cy="1588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arrow" w="med" len="med"/>
              <a:tailEnd type="arrow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4" name="Picture 2" descr="C:\Users\dauerluc\Desktop\neo7even\Shop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03" y="3424821"/>
            <a:ext cx="1089293" cy="97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572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idelberg_Template_DE">
  <a:themeElements>
    <a:clrScheme name="Heidelberg_new">
      <a:dk1>
        <a:srgbClr val="000000"/>
      </a:dk1>
      <a:lt1>
        <a:srgbClr val="FFFFFF"/>
      </a:lt1>
      <a:dk2>
        <a:srgbClr val="003767"/>
      </a:dk2>
      <a:lt2>
        <a:srgbClr val="D4DBDE"/>
      </a:lt2>
      <a:accent1>
        <a:srgbClr val="004B8D"/>
      </a:accent1>
      <a:accent2>
        <a:srgbClr val="E21F23"/>
      </a:accent2>
      <a:accent3>
        <a:srgbClr val="A8B1B6"/>
      </a:accent3>
      <a:accent4>
        <a:srgbClr val="728BB8"/>
      </a:accent4>
      <a:accent5>
        <a:srgbClr val="F67E74"/>
      </a:accent5>
      <a:accent6>
        <a:srgbClr val="60656B"/>
      </a:accent6>
      <a:hlink>
        <a:srgbClr val="003767"/>
      </a:hlink>
      <a:folHlink>
        <a:srgbClr val="003767"/>
      </a:folHlink>
    </a:clrScheme>
    <a:fontScheme name="Heidelber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idelberg Vorlage- Folien mit Kopfzeile (im Master ändern)">
  <a:themeElements>
    <a:clrScheme name="Heidelberg_new">
      <a:dk1>
        <a:srgbClr val="000000"/>
      </a:dk1>
      <a:lt1>
        <a:srgbClr val="FFFFFF"/>
      </a:lt1>
      <a:dk2>
        <a:srgbClr val="003767"/>
      </a:dk2>
      <a:lt2>
        <a:srgbClr val="D4DBDE"/>
      </a:lt2>
      <a:accent1>
        <a:srgbClr val="004B8D"/>
      </a:accent1>
      <a:accent2>
        <a:srgbClr val="E21F23"/>
      </a:accent2>
      <a:accent3>
        <a:srgbClr val="A8B1B6"/>
      </a:accent3>
      <a:accent4>
        <a:srgbClr val="728BB8"/>
      </a:accent4>
      <a:accent5>
        <a:srgbClr val="F67E74"/>
      </a:accent5>
      <a:accent6>
        <a:srgbClr val="60656B"/>
      </a:accent6>
      <a:hlink>
        <a:srgbClr val="003767"/>
      </a:hlink>
      <a:folHlink>
        <a:srgbClr val="003767"/>
      </a:folHlink>
    </a:clrScheme>
    <a:fontScheme name="Heidelber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5BAB95C4C5748861D2F04B5670607" ma:contentTypeVersion="8" ma:contentTypeDescription="Create a new document." ma:contentTypeScope="" ma:versionID="46e61221b860b1127018d2cf67284b5f">
  <xsd:schema xmlns:xsd="http://www.w3.org/2001/XMLSchema" xmlns:p="http://schemas.microsoft.com/office/2006/metadata/properties" xmlns:ns2="1f39064e-8b17-4030-8614-d2ce6d04e358" targetNamespace="http://schemas.microsoft.com/office/2006/metadata/properties" ma:root="true" ma:fieldsID="8c3c32134b24f722a8384b2136ad0f60" ns2:_="">
    <xsd:import namespace="1f39064e-8b17-4030-8614-d2ce6d04e358"/>
    <xsd:element name="properties">
      <xsd:complexType>
        <xsd:sequence>
          <xsd:element name="documentManagement">
            <xsd:complexType>
              <xsd:all>
                <xsd:element ref="ns2:Purpose_x0020_of_x0020_Use" minOccurs="0"/>
                <xsd:element ref="ns2:Language1" minOccurs="0"/>
                <xsd:element ref="ns2:Tam" minOccurs="0"/>
                <xsd:element ref="ns2:Product_x0020_Area" minOccurs="0"/>
                <xsd:element ref="ns2:Product_x0020_Segment" minOccurs="0"/>
                <xsd:element ref="ns2:Product" minOccurs="0"/>
                <xsd:element ref="ns2:Solution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f39064e-8b17-4030-8614-d2ce6d04e358" elementFormDefault="qualified">
    <xsd:import namespace="http://schemas.microsoft.com/office/2006/documentManagement/types"/>
    <xsd:element name="Purpose_x0020_of_x0020_Use" ma:index="8" nillable="true" ma:displayName="Purpose of Use" ma:list="{9cee0015-2879-4eb7-8edd-840fce1375c0}" ma:internalName="Purpose_x0020_of_x0020_Use" ma:showField="Title" ma:web="1f39064e-8b17-4030-8614-d2ce6d04e358">
      <xsd:simpleType>
        <xsd:restriction base="dms:Lookup"/>
      </xsd:simpleType>
    </xsd:element>
    <xsd:element name="Language1" ma:index="10" nillable="true" ma:displayName="Language" ma:list="{4f34ff5c-5ae3-434e-9051-986e9d3c7b70}" ma:internalName="Language1" ma:showField="Title" ma:web="1f39064e-8b17-4030-8614-d2ce6d04e358">
      <xsd:simpleType>
        <xsd:restriction base="dms:Lookup"/>
      </xsd:simpleType>
    </xsd:element>
    <xsd:element name="Tam" ma:index="11" nillable="true" ma:displayName="Team" ma:list="{526c4fd7-0647-4092-af10-abf945919103}" ma:internalName="Tam" ma:showField="Title" ma:web="1f39064e-8b17-4030-8614-d2ce6d04e358">
      <xsd:simpleType>
        <xsd:restriction base="dms:Lookup"/>
      </xsd:simpleType>
    </xsd:element>
    <xsd:element name="Product_x0020_Area" ma:index="12" nillable="true" ma:displayName="Product Area" ma:list="{b9bec7c5-f37d-42ba-9ec9-385a4072c6fc}" ma:internalName="Product_x0020_Area" ma:showField="Title" ma:web="1f39064e-8b17-4030-8614-d2ce6d04e3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oduct_x0020_Segment" ma:index="13" nillable="true" ma:displayName="Product Segment" ma:list="{e94d05b1-107c-4822-a0fb-0f49cb7dc1a1}" ma:internalName="Product_x0020_Segment" ma:showField="Title" ma:web="1f39064e-8b17-4030-8614-d2ce6d04e3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oduct" ma:index="14" nillable="true" ma:displayName="Product" ma:list="{f211d251-5ced-4cf9-ad8a-cdef31742ed2}" ma:internalName="Product" ma:showField="Title" ma:web="1f39064e-8b17-4030-8614-d2ce6d04e3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olutions" ma:index="15" nillable="true" ma:displayName="Solutions" ma:list="{d442a9b1-3f4b-4a44-8b1e-1fd730898232}" ma:internalName="Solutions" ma:showField="Title" ma:web="1f39064e-8b17-4030-8614-d2ce6d04e3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roduct_x0020_Area xmlns="1f39064e-8b17-4030-8614-d2ce6d04e358"/>
    <Product_x0020_Segment xmlns="1f39064e-8b17-4030-8614-d2ce6d04e358"/>
    <Purpose_x0020_of_x0020_Use xmlns="1f39064e-8b17-4030-8614-d2ce6d04e358" xsi:nil="true"/>
    <Language1 xmlns="1f39064e-8b17-4030-8614-d2ce6d04e358" xsi:nil="true"/>
    <Tam xmlns="1f39064e-8b17-4030-8614-d2ce6d04e358" xsi:nil="true"/>
    <Product xmlns="1f39064e-8b17-4030-8614-d2ce6d04e358"/>
    <Solutions xmlns="1f39064e-8b17-4030-8614-d2ce6d04e358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CCCFDF-CD6B-4207-9330-F1674E607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39064e-8b17-4030-8614-d2ce6d04e35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9FD52EF-9301-48CC-BB23-44D3B6DC977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1f39064e-8b17-4030-8614-d2ce6d04e358"/>
  </ds:schemaRefs>
</ds:datastoreItem>
</file>

<file path=customXml/itemProps3.xml><?xml version="1.0" encoding="utf-8"?>
<ds:datastoreItem xmlns:ds="http://schemas.openxmlformats.org/officeDocument/2006/customXml" ds:itemID="{CFD37EE7-B4AA-4823-BAC2-6CFB8E390B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634</Words>
  <Application>Microsoft Office PowerPoint</Application>
  <PresentationFormat>Bildschirmpräsentation (4:3)</PresentationFormat>
  <Paragraphs>188</Paragraphs>
  <Slides>14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Heidelberg_Template_DE</vt:lpstr>
      <vt:lpstr>Heidelberg Vorlage- Folien mit Kopfzeile (im Master ändern)</vt:lpstr>
      <vt:lpstr>PowerPoint-Präsentation</vt:lpstr>
      <vt:lpstr>Agenda</vt:lpstr>
      <vt:lpstr>Was soll mit einem Web-to-Print Portal erreicht werden?</vt:lpstr>
      <vt:lpstr>Wie einsteigen in Web-to-Print?</vt:lpstr>
      <vt:lpstr>Wie einsteigen in Web-to-Print?</vt:lpstr>
      <vt:lpstr>Wie verkaufe ich ein Portal an meinen Kunden?</vt:lpstr>
      <vt:lpstr>PowerPoint-Präsentation</vt:lpstr>
      <vt:lpstr>Prinect – Der Einstiegs-Webshop:  Planung</vt:lpstr>
      <vt:lpstr>Ausblick: Prinect Web-to-Print Integration</vt:lpstr>
      <vt:lpstr>Prinect – Der Einstiegs-Webshop:  Planung</vt:lpstr>
      <vt:lpstr>PowerPoint-Präsentation</vt:lpstr>
      <vt:lpstr>Besuchen Sie weitere Workshops zu diesem Thema</vt:lpstr>
      <vt:lpstr>PowerPoint-Präsentation</vt:lpstr>
      <vt:lpstr>Business-to-Consumer versus Business-to-Business: Die Geschäftsmodelle sind komplett verschieden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Anwendertage: WEb-to-Print für Neueinsteiger</dc:title>
  <dc:subject>Prinect Anwendertage 2013</dc:subject>
  <dc:creator>Heidelberger Druckmaschinen;Wiebke Stoltenberg</dc:creator>
  <cp:keywords/>
  <cp:lastModifiedBy>dauerluc</cp:lastModifiedBy>
  <cp:revision>165</cp:revision>
  <cp:lastPrinted>2013-11-08T09:34:27Z</cp:lastPrinted>
  <dcterms:created xsi:type="dcterms:W3CDTF">2007-10-20T10:26:57Z</dcterms:created>
  <dcterms:modified xsi:type="dcterms:W3CDTF">2013-11-08T12:17:07Z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127700</vt:r8>
  </property>
  <property fmtid="{D5CDD505-2E9C-101B-9397-08002B2CF9AE}" pid="3" name="ContentTypeId">
    <vt:lpwstr>0x010100EB55BAB95C4C5748861D2F04B5670607</vt:lpwstr>
  </property>
</Properties>
</file>